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82" r:id="rId4"/>
    <p:sldId id="259" r:id="rId5"/>
    <p:sldId id="258" r:id="rId6"/>
    <p:sldId id="284" r:id="rId7"/>
    <p:sldId id="283" r:id="rId8"/>
    <p:sldId id="260" r:id="rId9"/>
    <p:sldId id="285" r:id="rId10"/>
    <p:sldId id="286" r:id="rId11"/>
    <p:sldId id="287" r:id="rId12"/>
    <p:sldId id="288" r:id="rId13"/>
    <p:sldId id="289" r:id="rId14"/>
    <p:sldId id="290" r:id="rId15"/>
    <p:sldId id="291" r:id="rId16"/>
    <p:sldId id="292" r:id="rId17"/>
    <p:sldId id="293" r:id="rId18"/>
    <p:sldId id="294" r:id="rId19"/>
    <p:sldId id="296" r:id="rId20"/>
    <p:sldId id="295" r:id="rId21"/>
    <p:sldId id="272"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008"/>
    <p:restoredTop sz="94681"/>
  </p:normalViewPr>
  <p:slideViewPr>
    <p:cSldViewPr snapToGrid="0" snapToObjects="1" showGuides="1">
      <p:cViewPr varScale="1">
        <p:scale>
          <a:sx n="63" d="100"/>
          <a:sy n="63" d="100"/>
        </p:scale>
        <p:origin x="80" y="76"/>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10/13/2022</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10/13/2022</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10/13/2022</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10/13/2022</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10/13/2022</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10/13/2022</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10/13/2022</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10/13/2022</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10/13/2022</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10/13/2022</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10/13/2022</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10/13/2022</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808000" cy="2539157"/>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dirty="0">
                <a:solidFill>
                  <a:srgbClr val="FF6600"/>
                </a:solidFill>
              </a:rPr>
              <a:t>12-Oct-2022</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Gender wise Average Profit Analysis</a:t>
            </a:r>
          </a:p>
        </p:txBody>
      </p:sp>
      <p:pic>
        <p:nvPicPr>
          <p:cNvPr id="19" name="Picture 18">
            <a:extLst>
              <a:ext uri="{FF2B5EF4-FFF2-40B4-BE49-F238E27FC236}">
                <a16:creationId xmlns:a16="http://schemas.microsoft.com/office/drawing/2014/main" id="{FFD2D0C1-D927-BB20-81A8-9DCE1E32B815}"/>
              </a:ext>
            </a:extLst>
          </p:cNvPr>
          <p:cNvPicPr>
            <a:picLocks noChangeAspect="1"/>
          </p:cNvPicPr>
          <p:nvPr/>
        </p:nvPicPr>
        <p:blipFill>
          <a:blip r:embed="rId2"/>
          <a:stretch>
            <a:fillRect/>
          </a:stretch>
        </p:blipFill>
        <p:spPr>
          <a:xfrm>
            <a:off x="342900" y="1492884"/>
            <a:ext cx="6250940" cy="5202523"/>
          </a:xfrm>
          <a:prstGeom prst="rect">
            <a:avLst/>
          </a:prstGeom>
        </p:spPr>
      </p:pic>
      <p:sp>
        <p:nvSpPr>
          <p:cNvPr id="20" name="TextBox 19">
            <a:extLst>
              <a:ext uri="{FF2B5EF4-FFF2-40B4-BE49-F238E27FC236}">
                <a16:creationId xmlns:a16="http://schemas.microsoft.com/office/drawing/2014/main" id="{80C69930-70D4-B601-1711-8BE68AE0052F}"/>
              </a:ext>
            </a:extLst>
          </p:cNvPr>
          <p:cNvSpPr txBox="1"/>
          <p:nvPr/>
        </p:nvSpPr>
        <p:spPr>
          <a:xfrm>
            <a:off x="6735932" y="1815593"/>
            <a:ext cx="5456068" cy="923330"/>
          </a:xfrm>
          <a:prstGeom prst="rect">
            <a:avLst/>
          </a:prstGeom>
          <a:noFill/>
        </p:spPr>
        <p:txBody>
          <a:bodyPr wrap="square" rtlCol="0">
            <a:spAutoFit/>
          </a:bodyPr>
          <a:lstStyle/>
          <a:p>
            <a:pPr marL="285750" indent="-285750">
              <a:buFont typeface="Arial" panose="020B0604020202020204" pitchFamily="34" charset="0"/>
              <a:buChar char="•"/>
            </a:pPr>
            <a:r>
              <a:rPr lang="en-IN" dirty="0"/>
              <a:t>Gender wise average profit shows that profit increase is negligible for male or female.</a:t>
            </a:r>
          </a:p>
          <a:p>
            <a:pPr marL="285750" indent="-285750">
              <a:buFont typeface="Arial" panose="020B0604020202020204" pitchFamily="34" charset="0"/>
              <a:buChar char="•"/>
            </a:pPr>
            <a:r>
              <a:rPr lang="en-IN" dirty="0"/>
              <a:t>For Yellow cab profit is more for both gender.</a:t>
            </a:r>
          </a:p>
        </p:txBody>
      </p:sp>
    </p:spTree>
    <p:extLst>
      <p:ext uri="{BB962C8B-B14F-4D97-AF65-F5344CB8AC3E}">
        <p14:creationId xmlns:p14="http://schemas.microsoft.com/office/powerpoint/2010/main" val="2672701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Age wise Profit Analysis</a:t>
            </a:r>
          </a:p>
        </p:txBody>
      </p:sp>
      <p:pic>
        <p:nvPicPr>
          <p:cNvPr id="12" name="Picture 11">
            <a:extLst>
              <a:ext uri="{FF2B5EF4-FFF2-40B4-BE49-F238E27FC236}">
                <a16:creationId xmlns:a16="http://schemas.microsoft.com/office/drawing/2014/main" id="{7ADFA840-9E54-F649-A7B3-5D8F67390BF3}"/>
              </a:ext>
            </a:extLst>
          </p:cNvPr>
          <p:cNvPicPr>
            <a:picLocks noChangeAspect="1"/>
          </p:cNvPicPr>
          <p:nvPr/>
        </p:nvPicPr>
        <p:blipFill>
          <a:blip r:embed="rId2"/>
          <a:stretch>
            <a:fillRect/>
          </a:stretch>
        </p:blipFill>
        <p:spPr>
          <a:xfrm>
            <a:off x="0" y="1371600"/>
            <a:ext cx="7050405" cy="5261652"/>
          </a:xfrm>
          <a:prstGeom prst="rect">
            <a:avLst/>
          </a:prstGeom>
        </p:spPr>
      </p:pic>
      <p:sp>
        <p:nvSpPr>
          <p:cNvPr id="13" name="TextBox 12">
            <a:extLst>
              <a:ext uri="{FF2B5EF4-FFF2-40B4-BE49-F238E27FC236}">
                <a16:creationId xmlns:a16="http://schemas.microsoft.com/office/drawing/2014/main" id="{0FE2F0EA-020F-BE04-5F5E-827812A14971}"/>
              </a:ext>
            </a:extLst>
          </p:cNvPr>
          <p:cNvSpPr txBox="1"/>
          <p:nvPr/>
        </p:nvSpPr>
        <p:spPr>
          <a:xfrm>
            <a:off x="7203440" y="1815593"/>
            <a:ext cx="4988560" cy="1754326"/>
          </a:xfrm>
          <a:prstGeom prst="rect">
            <a:avLst/>
          </a:prstGeom>
          <a:noFill/>
        </p:spPr>
        <p:txBody>
          <a:bodyPr wrap="square" rtlCol="0">
            <a:spAutoFit/>
          </a:bodyPr>
          <a:lstStyle/>
          <a:p>
            <a:pPr marL="285750" indent="-285750">
              <a:buFont typeface="Arial" panose="020B0604020202020204" pitchFamily="34" charset="0"/>
              <a:buChar char="•"/>
            </a:pPr>
            <a:r>
              <a:rPr lang="en-IN" dirty="0"/>
              <a:t>Number of users in age group of 60+ for yellow cab is approximately equal to age group of 18-25 for pink cab</a:t>
            </a:r>
          </a:p>
          <a:p>
            <a:pPr marL="285750" indent="-285750">
              <a:buFont typeface="Arial" panose="020B0604020202020204" pitchFamily="34" charset="0"/>
              <a:buChar char="•"/>
            </a:pPr>
            <a:r>
              <a:rPr lang="en-IN" dirty="0"/>
              <a:t>Age wise distribution shows that users for yellow cab in range of age 26-40 are more than any other age</a:t>
            </a:r>
          </a:p>
        </p:txBody>
      </p:sp>
    </p:spTree>
    <p:extLst>
      <p:ext uri="{BB962C8B-B14F-4D97-AF65-F5344CB8AC3E}">
        <p14:creationId xmlns:p14="http://schemas.microsoft.com/office/powerpoint/2010/main" val="73583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Income wise yearly total Profit Analysis</a:t>
            </a:r>
          </a:p>
        </p:txBody>
      </p:sp>
      <p:sp>
        <p:nvSpPr>
          <p:cNvPr id="4" name="TextBox 3">
            <a:extLst>
              <a:ext uri="{FF2B5EF4-FFF2-40B4-BE49-F238E27FC236}">
                <a16:creationId xmlns:a16="http://schemas.microsoft.com/office/drawing/2014/main" id="{133C5902-88B9-607D-1656-B350EBB9D0B8}"/>
              </a:ext>
            </a:extLst>
          </p:cNvPr>
          <p:cNvSpPr txBox="1"/>
          <p:nvPr/>
        </p:nvSpPr>
        <p:spPr>
          <a:xfrm>
            <a:off x="7010400" y="1815593"/>
            <a:ext cx="51816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Income wise yearly total Profit Analysis shows that n</a:t>
            </a:r>
            <a:r>
              <a:rPr lang="en-IN" dirty="0"/>
              <a:t>umber of users for yellow cab are more in income range of middle and high.</a:t>
            </a:r>
          </a:p>
        </p:txBody>
      </p:sp>
      <p:pic>
        <p:nvPicPr>
          <p:cNvPr id="13" name="Picture 12">
            <a:extLst>
              <a:ext uri="{FF2B5EF4-FFF2-40B4-BE49-F238E27FC236}">
                <a16:creationId xmlns:a16="http://schemas.microsoft.com/office/drawing/2014/main" id="{BB6E2A30-5680-838B-76DD-DF454D035D29}"/>
              </a:ext>
            </a:extLst>
          </p:cNvPr>
          <p:cNvPicPr>
            <a:picLocks noChangeAspect="1"/>
          </p:cNvPicPr>
          <p:nvPr/>
        </p:nvPicPr>
        <p:blipFill>
          <a:blip r:embed="rId2"/>
          <a:stretch>
            <a:fillRect/>
          </a:stretch>
        </p:blipFill>
        <p:spPr>
          <a:xfrm>
            <a:off x="132080" y="1559948"/>
            <a:ext cx="6745574" cy="5143500"/>
          </a:xfrm>
          <a:prstGeom prst="rect">
            <a:avLst/>
          </a:prstGeom>
        </p:spPr>
      </p:pic>
    </p:spTree>
    <p:extLst>
      <p:ext uri="{BB962C8B-B14F-4D97-AF65-F5344CB8AC3E}">
        <p14:creationId xmlns:p14="http://schemas.microsoft.com/office/powerpoint/2010/main" val="3525004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Income wise monthly Profit Analysis</a:t>
            </a:r>
          </a:p>
        </p:txBody>
      </p:sp>
      <p:pic>
        <p:nvPicPr>
          <p:cNvPr id="3" name="Picture 2">
            <a:extLst>
              <a:ext uri="{FF2B5EF4-FFF2-40B4-BE49-F238E27FC236}">
                <a16:creationId xmlns:a16="http://schemas.microsoft.com/office/drawing/2014/main" id="{CEFF0475-77F2-7F88-A720-C6C879FA2C30}"/>
              </a:ext>
            </a:extLst>
          </p:cNvPr>
          <p:cNvPicPr>
            <a:picLocks noChangeAspect="1"/>
          </p:cNvPicPr>
          <p:nvPr/>
        </p:nvPicPr>
        <p:blipFill>
          <a:blip r:embed="rId2"/>
          <a:stretch>
            <a:fillRect/>
          </a:stretch>
        </p:blipFill>
        <p:spPr>
          <a:xfrm>
            <a:off x="426720" y="1625600"/>
            <a:ext cx="6669722" cy="5099865"/>
          </a:xfrm>
          <a:prstGeom prst="rect">
            <a:avLst/>
          </a:prstGeom>
        </p:spPr>
      </p:pic>
      <p:sp>
        <p:nvSpPr>
          <p:cNvPr id="4" name="TextBox 3">
            <a:extLst>
              <a:ext uri="{FF2B5EF4-FFF2-40B4-BE49-F238E27FC236}">
                <a16:creationId xmlns:a16="http://schemas.microsoft.com/office/drawing/2014/main" id="{C23A75C1-C902-BFFA-76EC-C67F8DE0B799}"/>
              </a:ext>
            </a:extLst>
          </p:cNvPr>
          <p:cNvSpPr txBox="1"/>
          <p:nvPr/>
        </p:nvSpPr>
        <p:spPr>
          <a:xfrm>
            <a:off x="7010400" y="1815593"/>
            <a:ext cx="51816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Income wise monthly total Profit Analysis shows that n</a:t>
            </a:r>
            <a:r>
              <a:rPr lang="en-IN" dirty="0"/>
              <a:t>umber of users for yellow cab are more in income range of middle and high.</a:t>
            </a:r>
          </a:p>
        </p:txBody>
      </p:sp>
    </p:spTree>
    <p:extLst>
      <p:ext uri="{BB962C8B-B14F-4D97-AF65-F5344CB8AC3E}">
        <p14:creationId xmlns:p14="http://schemas.microsoft.com/office/powerpoint/2010/main" val="2143772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Customer Retention  </a:t>
            </a:r>
          </a:p>
        </p:txBody>
      </p:sp>
      <p:pic>
        <p:nvPicPr>
          <p:cNvPr id="3" name="Picture 2">
            <a:extLst>
              <a:ext uri="{FF2B5EF4-FFF2-40B4-BE49-F238E27FC236}">
                <a16:creationId xmlns:a16="http://schemas.microsoft.com/office/drawing/2014/main" id="{BF4662D2-7AFD-3579-DCD3-6F98D8A950ED}"/>
              </a:ext>
            </a:extLst>
          </p:cNvPr>
          <p:cNvPicPr>
            <a:picLocks noChangeAspect="1"/>
          </p:cNvPicPr>
          <p:nvPr/>
        </p:nvPicPr>
        <p:blipFill>
          <a:blip r:embed="rId2"/>
          <a:stretch>
            <a:fillRect/>
          </a:stretch>
        </p:blipFill>
        <p:spPr>
          <a:xfrm>
            <a:off x="411797" y="1843405"/>
            <a:ext cx="5887403" cy="4751238"/>
          </a:xfrm>
          <a:prstGeom prst="rect">
            <a:avLst/>
          </a:prstGeom>
        </p:spPr>
      </p:pic>
      <p:sp>
        <p:nvSpPr>
          <p:cNvPr id="4" name="TextBox 3">
            <a:extLst>
              <a:ext uri="{FF2B5EF4-FFF2-40B4-BE49-F238E27FC236}">
                <a16:creationId xmlns:a16="http://schemas.microsoft.com/office/drawing/2014/main" id="{09F75BA1-8045-1EA5-AA21-AE99C8065DD2}"/>
              </a:ext>
            </a:extLst>
          </p:cNvPr>
          <p:cNvSpPr txBox="1"/>
          <p:nvPr/>
        </p:nvSpPr>
        <p:spPr>
          <a:xfrm>
            <a:off x="7010400" y="1815593"/>
            <a:ext cx="5181600" cy="1200329"/>
          </a:xfrm>
          <a:prstGeom prst="rect">
            <a:avLst/>
          </a:prstGeom>
          <a:noFill/>
        </p:spPr>
        <p:txBody>
          <a:bodyPr wrap="square" rtlCol="0">
            <a:spAutoFit/>
          </a:bodyPr>
          <a:lstStyle/>
          <a:p>
            <a:pPr marL="285750" indent="-285750">
              <a:buFont typeface="Arial" panose="020B0604020202020204" pitchFamily="34" charset="0"/>
              <a:buChar char="•"/>
            </a:pPr>
            <a:r>
              <a:rPr lang="en-IN" dirty="0"/>
              <a:t>For customer retention number of users are considered who have at least 10 rides.</a:t>
            </a:r>
          </a:p>
          <a:p>
            <a:pPr marL="285750" indent="-285750">
              <a:buFont typeface="Arial" panose="020B0604020202020204" pitchFamily="34" charset="0"/>
              <a:buChar char="•"/>
            </a:pPr>
            <a:r>
              <a:rPr lang="en-IN" dirty="0"/>
              <a:t>Yellow cab is capable to retain customers as compared to pink cab.</a:t>
            </a:r>
          </a:p>
        </p:txBody>
      </p:sp>
    </p:spTree>
    <p:extLst>
      <p:ext uri="{BB962C8B-B14F-4D97-AF65-F5344CB8AC3E}">
        <p14:creationId xmlns:p14="http://schemas.microsoft.com/office/powerpoint/2010/main" val="581607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City wise total Users</a:t>
            </a:r>
          </a:p>
        </p:txBody>
      </p:sp>
      <p:sp>
        <p:nvSpPr>
          <p:cNvPr id="4" name="TextBox 3">
            <a:extLst>
              <a:ext uri="{FF2B5EF4-FFF2-40B4-BE49-F238E27FC236}">
                <a16:creationId xmlns:a16="http://schemas.microsoft.com/office/drawing/2014/main" id="{195D99CF-B434-1102-2AA2-D91EDDF6EEAD}"/>
              </a:ext>
            </a:extLst>
          </p:cNvPr>
          <p:cNvSpPr txBox="1"/>
          <p:nvPr/>
        </p:nvSpPr>
        <p:spPr>
          <a:xfrm>
            <a:off x="7010400" y="1815593"/>
            <a:ext cx="5181600" cy="923330"/>
          </a:xfrm>
          <a:prstGeom prst="rect">
            <a:avLst/>
          </a:prstGeom>
          <a:noFill/>
        </p:spPr>
        <p:txBody>
          <a:bodyPr wrap="square" rtlCol="0">
            <a:spAutoFit/>
          </a:bodyPr>
          <a:lstStyle/>
          <a:p>
            <a:pPr marL="285750" indent="-285750">
              <a:buFont typeface="Arial" panose="020B0604020202020204" pitchFamily="34" charset="0"/>
              <a:buChar char="•"/>
            </a:pPr>
            <a:r>
              <a:rPr lang="en-IN" dirty="0"/>
              <a:t>Yellow cab has higher reach in different 19 cities</a:t>
            </a:r>
          </a:p>
          <a:p>
            <a:pPr marL="285750" indent="-285750">
              <a:buFont typeface="Arial" panose="020B0604020202020204" pitchFamily="34" charset="0"/>
              <a:buChar char="•"/>
            </a:pPr>
            <a:r>
              <a:rPr lang="en-IN" dirty="0"/>
              <a:t>For yellow cab number of users are more in New York as compared to other cities of US.</a:t>
            </a:r>
          </a:p>
        </p:txBody>
      </p:sp>
      <p:pic>
        <p:nvPicPr>
          <p:cNvPr id="7" name="Picture 6">
            <a:extLst>
              <a:ext uri="{FF2B5EF4-FFF2-40B4-BE49-F238E27FC236}">
                <a16:creationId xmlns:a16="http://schemas.microsoft.com/office/drawing/2014/main" id="{884FC6A3-69E5-490C-6C98-0CE81291A293}"/>
              </a:ext>
            </a:extLst>
          </p:cNvPr>
          <p:cNvPicPr>
            <a:picLocks noChangeAspect="1"/>
          </p:cNvPicPr>
          <p:nvPr/>
        </p:nvPicPr>
        <p:blipFill>
          <a:blip r:embed="rId2"/>
          <a:stretch>
            <a:fillRect/>
          </a:stretch>
        </p:blipFill>
        <p:spPr>
          <a:xfrm>
            <a:off x="407669" y="1635761"/>
            <a:ext cx="5900333" cy="5005008"/>
          </a:xfrm>
          <a:prstGeom prst="rect">
            <a:avLst/>
          </a:prstGeom>
        </p:spPr>
      </p:pic>
    </p:spTree>
    <p:extLst>
      <p:ext uri="{BB962C8B-B14F-4D97-AF65-F5344CB8AC3E}">
        <p14:creationId xmlns:p14="http://schemas.microsoft.com/office/powerpoint/2010/main" val="4055452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Seasonability Daily Riders</a:t>
            </a:r>
          </a:p>
        </p:txBody>
      </p:sp>
      <p:pic>
        <p:nvPicPr>
          <p:cNvPr id="3" name="Picture 2">
            <a:extLst>
              <a:ext uri="{FF2B5EF4-FFF2-40B4-BE49-F238E27FC236}">
                <a16:creationId xmlns:a16="http://schemas.microsoft.com/office/drawing/2014/main" id="{291D6E6E-9407-E2F1-D4F2-C7800BCCDB0D}"/>
              </a:ext>
            </a:extLst>
          </p:cNvPr>
          <p:cNvPicPr>
            <a:picLocks noChangeAspect="1"/>
          </p:cNvPicPr>
          <p:nvPr/>
        </p:nvPicPr>
        <p:blipFill>
          <a:blip r:embed="rId2"/>
          <a:stretch>
            <a:fillRect/>
          </a:stretch>
        </p:blipFill>
        <p:spPr>
          <a:xfrm>
            <a:off x="13335" y="2299970"/>
            <a:ext cx="7410450" cy="3619500"/>
          </a:xfrm>
          <a:prstGeom prst="rect">
            <a:avLst/>
          </a:prstGeom>
        </p:spPr>
      </p:pic>
      <p:sp>
        <p:nvSpPr>
          <p:cNvPr id="4" name="TextBox 3">
            <a:extLst>
              <a:ext uri="{FF2B5EF4-FFF2-40B4-BE49-F238E27FC236}">
                <a16:creationId xmlns:a16="http://schemas.microsoft.com/office/drawing/2014/main" id="{A4626F9E-47D3-A40F-0968-F49C7E780767}"/>
              </a:ext>
            </a:extLst>
          </p:cNvPr>
          <p:cNvSpPr txBox="1"/>
          <p:nvPr/>
        </p:nvSpPr>
        <p:spPr>
          <a:xfrm>
            <a:off x="7010400" y="1815593"/>
            <a:ext cx="5181600" cy="923330"/>
          </a:xfrm>
          <a:prstGeom prst="rect">
            <a:avLst/>
          </a:prstGeom>
          <a:noFill/>
        </p:spPr>
        <p:txBody>
          <a:bodyPr wrap="square" rtlCol="0">
            <a:spAutoFit/>
          </a:bodyPr>
          <a:lstStyle/>
          <a:p>
            <a:pPr marL="285750" indent="-285750">
              <a:buFont typeface="Arial" panose="020B0604020202020204" pitchFamily="34" charset="0"/>
              <a:buChar char="•"/>
            </a:pPr>
            <a:r>
              <a:rPr lang="en-IN" dirty="0"/>
              <a:t>For every 3</a:t>
            </a:r>
            <a:r>
              <a:rPr lang="en-IN" baseline="30000" dirty="0"/>
              <a:t>rd</a:t>
            </a:r>
            <a:r>
              <a:rPr lang="en-IN" dirty="0"/>
              <a:t> day of month daily users are more and the trend get repeated after 7</a:t>
            </a:r>
            <a:r>
              <a:rPr lang="en-IN" baseline="30000" dirty="0"/>
              <a:t>th</a:t>
            </a:r>
            <a:r>
              <a:rPr lang="en-IN" dirty="0"/>
              <a:t> day for both pink and yellow cab.</a:t>
            </a:r>
          </a:p>
        </p:txBody>
      </p:sp>
    </p:spTree>
    <p:extLst>
      <p:ext uri="{BB962C8B-B14F-4D97-AF65-F5344CB8AC3E}">
        <p14:creationId xmlns:p14="http://schemas.microsoft.com/office/powerpoint/2010/main" val="3538857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Seasonability Daily Users</a:t>
            </a:r>
          </a:p>
        </p:txBody>
      </p:sp>
      <p:pic>
        <p:nvPicPr>
          <p:cNvPr id="3" name="Picture 2">
            <a:extLst>
              <a:ext uri="{FF2B5EF4-FFF2-40B4-BE49-F238E27FC236}">
                <a16:creationId xmlns:a16="http://schemas.microsoft.com/office/drawing/2014/main" id="{92162F58-3534-89EB-B787-03038EEE91D1}"/>
              </a:ext>
            </a:extLst>
          </p:cNvPr>
          <p:cNvPicPr>
            <a:picLocks noChangeAspect="1"/>
          </p:cNvPicPr>
          <p:nvPr/>
        </p:nvPicPr>
        <p:blipFill>
          <a:blip r:embed="rId2"/>
          <a:stretch>
            <a:fillRect/>
          </a:stretch>
        </p:blipFill>
        <p:spPr>
          <a:xfrm>
            <a:off x="223520" y="1799907"/>
            <a:ext cx="6095047" cy="4690361"/>
          </a:xfrm>
          <a:prstGeom prst="rect">
            <a:avLst/>
          </a:prstGeom>
        </p:spPr>
      </p:pic>
    </p:spTree>
    <p:extLst>
      <p:ext uri="{BB962C8B-B14F-4D97-AF65-F5344CB8AC3E}">
        <p14:creationId xmlns:p14="http://schemas.microsoft.com/office/powerpoint/2010/main" val="1293510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Distance wise user Distribution</a:t>
            </a:r>
          </a:p>
        </p:txBody>
      </p:sp>
      <p:pic>
        <p:nvPicPr>
          <p:cNvPr id="3" name="Picture 2">
            <a:extLst>
              <a:ext uri="{FF2B5EF4-FFF2-40B4-BE49-F238E27FC236}">
                <a16:creationId xmlns:a16="http://schemas.microsoft.com/office/drawing/2014/main" id="{8ECE9198-95A4-E3CA-80A2-CDA99A32AC3F}"/>
              </a:ext>
            </a:extLst>
          </p:cNvPr>
          <p:cNvPicPr>
            <a:picLocks noChangeAspect="1"/>
          </p:cNvPicPr>
          <p:nvPr/>
        </p:nvPicPr>
        <p:blipFill>
          <a:blip r:embed="rId2"/>
          <a:stretch>
            <a:fillRect/>
          </a:stretch>
        </p:blipFill>
        <p:spPr>
          <a:xfrm>
            <a:off x="283875" y="1520507"/>
            <a:ext cx="5812125" cy="4595813"/>
          </a:xfrm>
          <a:prstGeom prst="rect">
            <a:avLst/>
          </a:prstGeom>
        </p:spPr>
      </p:pic>
      <p:sp>
        <p:nvSpPr>
          <p:cNvPr id="4" name="TextBox 3">
            <a:extLst>
              <a:ext uri="{FF2B5EF4-FFF2-40B4-BE49-F238E27FC236}">
                <a16:creationId xmlns:a16="http://schemas.microsoft.com/office/drawing/2014/main" id="{422752B5-4B66-B7AC-1889-807408F4130B}"/>
              </a:ext>
            </a:extLst>
          </p:cNvPr>
          <p:cNvSpPr txBox="1"/>
          <p:nvPr/>
        </p:nvSpPr>
        <p:spPr>
          <a:xfrm>
            <a:off x="7010400" y="1815593"/>
            <a:ext cx="5181600" cy="1200329"/>
          </a:xfrm>
          <a:prstGeom prst="rect">
            <a:avLst/>
          </a:prstGeom>
          <a:noFill/>
        </p:spPr>
        <p:txBody>
          <a:bodyPr wrap="square" rtlCol="0">
            <a:spAutoFit/>
          </a:bodyPr>
          <a:lstStyle/>
          <a:p>
            <a:pPr marL="285750" indent="-285750">
              <a:buFont typeface="Arial" panose="020B0604020202020204" pitchFamily="34" charset="0"/>
              <a:buChar char="•"/>
            </a:pPr>
            <a:r>
              <a:rPr lang="en-IN" dirty="0"/>
              <a:t>Distance travelled range is considered as short, Middle and Long. </a:t>
            </a:r>
          </a:p>
          <a:p>
            <a:pPr marL="285750" indent="-285750">
              <a:buFont typeface="Arial" panose="020B0604020202020204" pitchFamily="34" charset="0"/>
              <a:buChar char="•"/>
            </a:pPr>
            <a:r>
              <a:rPr lang="en-IN" dirty="0"/>
              <a:t>Number of Users in middle distance travelled is more for pink as well as yellow cab. </a:t>
            </a:r>
          </a:p>
        </p:txBody>
      </p:sp>
    </p:spTree>
    <p:extLst>
      <p:ext uri="{BB962C8B-B14F-4D97-AF65-F5344CB8AC3E}">
        <p14:creationId xmlns:p14="http://schemas.microsoft.com/office/powerpoint/2010/main" val="3054294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Hypothesis Testing</a:t>
            </a:r>
          </a:p>
        </p:txBody>
      </p:sp>
      <p:sp>
        <p:nvSpPr>
          <p:cNvPr id="2" name="TextBox 1">
            <a:extLst>
              <a:ext uri="{FF2B5EF4-FFF2-40B4-BE49-F238E27FC236}">
                <a16:creationId xmlns:a16="http://schemas.microsoft.com/office/drawing/2014/main" id="{67DE5AF5-AAF5-0049-2D52-3B7ECCD6124C}"/>
              </a:ext>
            </a:extLst>
          </p:cNvPr>
          <p:cNvSpPr txBox="1"/>
          <p:nvPr/>
        </p:nvSpPr>
        <p:spPr>
          <a:xfrm>
            <a:off x="426720" y="1767840"/>
            <a:ext cx="11145520" cy="3139321"/>
          </a:xfrm>
          <a:prstGeom prst="rect">
            <a:avLst/>
          </a:prstGeom>
          <a:noFill/>
        </p:spPr>
        <p:txBody>
          <a:bodyPr wrap="square" rtlCol="0">
            <a:spAutoFit/>
          </a:bodyPr>
          <a:lstStyle/>
          <a:p>
            <a:r>
              <a:rPr lang="en-US" b="1" i="0" dirty="0">
                <a:solidFill>
                  <a:srgbClr val="000000"/>
                </a:solidFill>
                <a:effectLst/>
                <a:latin typeface="Helvetica Neue"/>
              </a:rPr>
              <a:t>Hypothesis : Is there profit remains same for gender for yellow &amp; pink cab?</a:t>
            </a:r>
          </a:p>
          <a:p>
            <a:endParaRPr lang="en-US" b="1" dirty="0">
              <a:solidFill>
                <a:srgbClr val="000000"/>
              </a:solidFill>
              <a:latin typeface="Helvetica Neue"/>
            </a:endParaRPr>
          </a:p>
          <a:p>
            <a:r>
              <a:rPr lang="en-US" b="1" i="0" dirty="0">
                <a:solidFill>
                  <a:srgbClr val="000000"/>
                </a:solidFill>
                <a:effectLst/>
                <a:latin typeface="Helvetica Neue"/>
              </a:rPr>
              <a:t>Yellow Cab:</a:t>
            </a:r>
            <a:r>
              <a:rPr lang="en-US" b="0" i="0" dirty="0">
                <a:solidFill>
                  <a:srgbClr val="000000"/>
                </a:solidFill>
                <a:effectLst/>
                <a:latin typeface="Helvetica Neue"/>
              </a:rPr>
              <a:t> There is difference in Profit between Male and Female customers</a:t>
            </a:r>
          </a:p>
          <a:p>
            <a:endParaRPr lang="en-US" dirty="0">
              <a:solidFill>
                <a:srgbClr val="000000"/>
              </a:solidFill>
              <a:latin typeface="Helvetica Neue"/>
            </a:endParaRPr>
          </a:p>
          <a:p>
            <a:endParaRPr lang="en-US" b="1" i="0" dirty="0">
              <a:solidFill>
                <a:srgbClr val="000000"/>
              </a:solidFill>
              <a:effectLst/>
              <a:latin typeface="Helvetica Neue"/>
            </a:endParaRPr>
          </a:p>
          <a:p>
            <a:endParaRPr lang="en-US" b="1" dirty="0">
              <a:solidFill>
                <a:srgbClr val="000000"/>
              </a:solidFill>
              <a:latin typeface="Helvetica Neue"/>
            </a:endParaRPr>
          </a:p>
          <a:p>
            <a:endParaRPr lang="en-US" b="1" i="0" dirty="0">
              <a:solidFill>
                <a:srgbClr val="000000"/>
              </a:solidFill>
              <a:effectLst/>
              <a:latin typeface="Helvetica Neue"/>
            </a:endParaRPr>
          </a:p>
          <a:p>
            <a:endParaRPr lang="en-US" b="1" dirty="0">
              <a:solidFill>
                <a:srgbClr val="000000"/>
              </a:solidFill>
              <a:latin typeface="Helvetica Neue"/>
            </a:endParaRPr>
          </a:p>
          <a:p>
            <a:endParaRPr lang="en-US" b="1" i="0" dirty="0">
              <a:solidFill>
                <a:srgbClr val="000000"/>
              </a:solidFill>
              <a:effectLst/>
              <a:latin typeface="Helvetica Neue"/>
            </a:endParaRPr>
          </a:p>
          <a:p>
            <a:endParaRPr lang="en-US" b="1" i="0" dirty="0">
              <a:solidFill>
                <a:srgbClr val="000000"/>
              </a:solidFill>
              <a:effectLst/>
              <a:latin typeface="Helvetica Neue"/>
            </a:endParaRPr>
          </a:p>
          <a:p>
            <a:r>
              <a:rPr lang="en-US" b="1" i="0" dirty="0">
                <a:solidFill>
                  <a:srgbClr val="000000"/>
                </a:solidFill>
                <a:effectLst/>
                <a:latin typeface="Helvetica Neue"/>
              </a:rPr>
              <a:t>Pink Cab:</a:t>
            </a:r>
            <a:r>
              <a:rPr lang="en-US" b="0" i="0" dirty="0">
                <a:solidFill>
                  <a:srgbClr val="000000"/>
                </a:solidFill>
                <a:effectLst/>
                <a:latin typeface="Helvetica Neue"/>
              </a:rPr>
              <a:t> There is no difference in profit between Male and Female customers</a:t>
            </a:r>
            <a:endParaRPr lang="en-IN" dirty="0"/>
          </a:p>
        </p:txBody>
      </p:sp>
      <p:pic>
        <p:nvPicPr>
          <p:cNvPr id="4" name="Picture 3">
            <a:extLst>
              <a:ext uri="{FF2B5EF4-FFF2-40B4-BE49-F238E27FC236}">
                <a16:creationId xmlns:a16="http://schemas.microsoft.com/office/drawing/2014/main" id="{B64C761A-452B-5AC5-DEBF-3C0D231D224F}"/>
              </a:ext>
            </a:extLst>
          </p:cNvPr>
          <p:cNvPicPr>
            <a:picLocks noChangeAspect="1"/>
          </p:cNvPicPr>
          <p:nvPr/>
        </p:nvPicPr>
        <p:blipFill>
          <a:blip r:embed="rId2"/>
          <a:stretch>
            <a:fillRect/>
          </a:stretch>
        </p:blipFill>
        <p:spPr>
          <a:xfrm>
            <a:off x="1801812" y="2796539"/>
            <a:ext cx="6966268" cy="1587515"/>
          </a:xfrm>
          <a:prstGeom prst="rect">
            <a:avLst/>
          </a:prstGeom>
        </p:spPr>
      </p:pic>
      <p:pic>
        <p:nvPicPr>
          <p:cNvPr id="7" name="Picture 6">
            <a:extLst>
              <a:ext uri="{FF2B5EF4-FFF2-40B4-BE49-F238E27FC236}">
                <a16:creationId xmlns:a16="http://schemas.microsoft.com/office/drawing/2014/main" id="{0569B78E-E06C-8751-532F-38FBCF877D69}"/>
              </a:ext>
            </a:extLst>
          </p:cNvPr>
          <p:cNvPicPr>
            <a:picLocks noChangeAspect="1"/>
          </p:cNvPicPr>
          <p:nvPr/>
        </p:nvPicPr>
        <p:blipFill>
          <a:blip r:embed="rId3"/>
          <a:stretch>
            <a:fillRect/>
          </a:stretch>
        </p:blipFill>
        <p:spPr>
          <a:xfrm>
            <a:off x="1801812" y="4907161"/>
            <a:ext cx="6854508" cy="1634115"/>
          </a:xfrm>
          <a:prstGeom prst="rect">
            <a:avLst/>
          </a:prstGeom>
        </p:spPr>
      </p:pic>
    </p:spTree>
    <p:extLst>
      <p:ext uri="{BB962C8B-B14F-4D97-AF65-F5344CB8AC3E}">
        <p14:creationId xmlns:p14="http://schemas.microsoft.com/office/powerpoint/2010/main" val="1287330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2400" dirty="0"/>
              <a:t>Data Summary</a:t>
            </a:r>
          </a:p>
          <a:p>
            <a:r>
              <a:rPr lang="en-US" sz="2400" dirty="0"/>
              <a:t>Objective</a:t>
            </a:r>
          </a:p>
          <a:p>
            <a:r>
              <a:rPr lang="en-US" sz="2400" dirty="0"/>
              <a:t>Problem Statement</a:t>
            </a:r>
          </a:p>
          <a:p>
            <a:r>
              <a:rPr lang="en-US" sz="2400" dirty="0"/>
              <a:t>EDA</a:t>
            </a:r>
          </a:p>
          <a:p>
            <a:r>
              <a:rPr lang="en-US" sz="2400" dirty="0"/>
              <a:t>Data Analysis</a:t>
            </a:r>
          </a:p>
          <a:p>
            <a:r>
              <a:rPr lang="en-US" sz="2400" dirty="0"/>
              <a:t>Hypothesis Testing</a:t>
            </a:r>
          </a:p>
          <a:p>
            <a:r>
              <a:rPr lang="en-US" sz="2400" dirty="0"/>
              <a:t>Recommendation</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Agenda – G2M(cab industry) case study</a:t>
            </a:r>
          </a:p>
        </p:txBody>
      </p:sp>
    </p:spTree>
    <p:extLst>
      <p:ext uri="{BB962C8B-B14F-4D97-AF65-F5344CB8AC3E}">
        <p14:creationId xmlns:p14="http://schemas.microsoft.com/office/powerpoint/2010/main" val="3504532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Hypothesis Testing</a:t>
            </a:r>
          </a:p>
        </p:txBody>
      </p:sp>
      <p:sp>
        <p:nvSpPr>
          <p:cNvPr id="2" name="TextBox 1">
            <a:extLst>
              <a:ext uri="{FF2B5EF4-FFF2-40B4-BE49-F238E27FC236}">
                <a16:creationId xmlns:a16="http://schemas.microsoft.com/office/drawing/2014/main" id="{DB9681C8-B923-D105-3F31-886C51E8093C}"/>
              </a:ext>
            </a:extLst>
          </p:cNvPr>
          <p:cNvSpPr txBox="1"/>
          <p:nvPr/>
        </p:nvSpPr>
        <p:spPr>
          <a:xfrm>
            <a:off x="558800" y="1879600"/>
            <a:ext cx="10434320" cy="3416320"/>
          </a:xfrm>
          <a:prstGeom prst="rect">
            <a:avLst/>
          </a:prstGeom>
          <a:noFill/>
        </p:spPr>
        <p:txBody>
          <a:bodyPr wrap="square" rtlCol="0">
            <a:spAutoFit/>
          </a:bodyPr>
          <a:lstStyle/>
          <a:p>
            <a:r>
              <a:rPr lang="en-US" b="1" i="0" dirty="0">
                <a:solidFill>
                  <a:srgbClr val="000000"/>
                </a:solidFill>
                <a:effectLst/>
                <a:latin typeface="Helvetica Neue"/>
              </a:rPr>
              <a:t>Hypothesis : Is there difference in profit for Card payers and Cash payers?</a:t>
            </a:r>
          </a:p>
          <a:p>
            <a:endParaRPr lang="en-IN" dirty="0"/>
          </a:p>
          <a:p>
            <a:r>
              <a:rPr lang="en-US" b="1" i="0" dirty="0">
                <a:solidFill>
                  <a:srgbClr val="000000"/>
                </a:solidFill>
                <a:effectLst/>
                <a:latin typeface="Helvetica Neue"/>
              </a:rPr>
              <a:t>Pink Cab: There is no difference in profit for cash and card users</a:t>
            </a:r>
          </a:p>
          <a:p>
            <a:endParaRPr lang="en-IN" dirty="0"/>
          </a:p>
          <a:p>
            <a:endParaRPr lang="en-IN" dirty="0"/>
          </a:p>
          <a:p>
            <a:endParaRPr lang="en-IN" dirty="0"/>
          </a:p>
          <a:p>
            <a:endParaRPr lang="en-IN" dirty="0"/>
          </a:p>
          <a:p>
            <a:endParaRPr lang="en-IN" dirty="0"/>
          </a:p>
          <a:p>
            <a:endParaRPr lang="en-IN" dirty="0"/>
          </a:p>
          <a:p>
            <a:endParaRPr lang="en-IN" dirty="0"/>
          </a:p>
          <a:p>
            <a:r>
              <a:rPr lang="en-US" b="1" i="0" dirty="0">
                <a:solidFill>
                  <a:srgbClr val="000000"/>
                </a:solidFill>
                <a:effectLst/>
                <a:latin typeface="Helvetica Neue"/>
              </a:rPr>
              <a:t>Yellow Cab: There is no difference in profit for cash and card users</a:t>
            </a:r>
          </a:p>
          <a:p>
            <a:endParaRPr lang="en-IN" dirty="0"/>
          </a:p>
        </p:txBody>
      </p:sp>
      <p:pic>
        <p:nvPicPr>
          <p:cNvPr id="7" name="Picture 6">
            <a:extLst>
              <a:ext uri="{FF2B5EF4-FFF2-40B4-BE49-F238E27FC236}">
                <a16:creationId xmlns:a16="http://schemas.microsoft.com/office/drawing/2014/main" id="{1535EA01-C3F2-E556-7671-53E586359DA6}"/>
              </a:ext>
            </a:extLst>
          </p:cNvPr>
          <p:cNvPicPr>
            <a:picLocks noChangeAspect="1"/>
          </p:cNvPicPr>
          <p:nvPr/>
        </p:nvPicPr>
        <p:blipFill>
          <a:blip r:embed="rId2"/>
          <a:stretch>
            <a:fillRect/>
          </a:stretch>
        </p:blipFill>
        <p:spPr>
          <a:xfrm>
            <a:off x="1679574" y="2854007"/>
            <a:ext cx="6478905" cy="1645935"/>
          </a:xfrm>
          <a:prstGeom prst="rect">
            <a:avLst/>
          </a:prstGeom>
        </p:spPr>
      </p:pic>
      <p:pic>
        <p:nvPicPr>
          <p:cNvPr id="9" name="Picture 8">
            <a:extLst>
              <a:ext uri="{FF2B5EF4-FFF2-40B4-BE49-F238E27FC236}">
                <a16:creationId xmlns:a16="http://schemas.microsoft.com/office/drawing/2014/main" id="{44AB5532-7CE4-49BD-8351-4A7F268D7064}"/>
              </a:ext>
            </a:extLst>
          </p:cNvPr>
          <p:cNvPicPr>
            <a:picLocks noChangeAspect="1"/>
          </p:cNvPicPr>
          <p:nvPr/>
        </p:nvPicPr>
        <p:blipFill>
          <a:blip r:embed="rId3"/>
          <a:stretch>
            <a:fillRect/>
          </a:stretch>
        </p:blipFill>
        <p:spPr>
          <a:xfrm>
            <a:off x="1679573" y="5150167"/>
            <a:ext cx="6478905" cy="1619726"/>
          </a:xfrm>
          <a:prstGeom prst="rect">
            <a:avLst/>
          </a:prstGeom>
        </p:spPr>
      </p:pic>
    </p:spTree>
    <p:extLst>
      <p:ext uri="{BB962C8B-B14F-4D97-AF65-F5344CB8AC3E}">
        <p14:creationId xmlns:p14="http://schemas.microsoft.com/office/powerpoint/2010/main" val="2802672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1430000" cy="3785652"/>
          </a:xfrm>
          <a:prstGeom prst="rect">
            <a:avLst/>
          </a:prstGeom>
          <a:noFill/>
        </p:spPr>
        <p:txBody>
          <a:bodyPr wrap="square" rtlCol="0">
            <a:spAutoFit/>
          </a:bodyPr>
          <a:lstStyle/>
          <a:p>
            <a:r>
              <a:rPr lang="en-US" sz="1600" dirty="0"/>
              <a:t>I have evaluated both the cab companies on following points and found Yellow cab is better than Pink cab:</a:t>
            </a:r>
          </a:p>
          <a:p>
            <a:endParaRPr lang="en-US" sz="1600" b="1" dirty="0"/>
          </a:p>
          <a:p>
            <a:pPr marL="285750" indent="-285750">
              <a:buFont typeface="Arial" panose="020B0604020202020204" pitchFamily="34" charset="0"/>
              <a:buChar char="•"/>
            </a:pPr>
            <a:r>
              <a:rPr lang="en-US" sz="1600" b="1" dirty="0"/>
              <a:t>Average Profit per KM : </a:t>
            </a:r>
            <a:r>
              <a:rPr lang="en-IN" sz="1600" dirty="0"/>
              <a:t>Yearly average profit for yellow cab is more by around 39% than Pink cab</a:t>
            </a:r>
          </a:p>
          <a:p>
            <a:pPr marL="285750" indent="-285750">
              <a:buFont typeface="Arial" panose="020B0604020202020204" pitchFamily="34" charset="0"/>
              <a:buChar char="•"/>
            </a:pPr>
            <a:r>
              <a:rPr lang="en-US" sz="1600" b="1" dirty="0"/>
              <a:t>Customer Reach  : </a:t>
            </a:r>
            <a:r>
              <a:rPr lang="en-IN" sz="1600" dirty="0"/>
              <a:t>Yellow cab has higher reach in different 19 cities. For yellow cab number of users are more in New York as compared to other cities of US.</a:t>
            </a:r>
          </a:p>
          <a:p>
            <a:pPr marL="285750" indent="-285750">
              <a:buFont typeface="Arial" panose="020B0604020202020204" pitchFamily="34" charset="0"/>
              <a:buChar char="•"/>
            </a:pPr>
            <a:r>
              <a:rPr lang="en-US" sz="1600" b="1" dirty="0"/>
              <a:t>Customer Retention: </a:t>
            </a:r>
            <a:r>
              <a:rPr lang="en-US" sz="1600" dirty="0"/>
              <a:t>We have analyzed this in two segments : at least 5 drive and at least 10 drive with the same cab company. And we found that Yellow cab is doing far better than Pink cab in both these segments.</a:t>
            </a:r>
          </a:p>
          <a:p>
            <a:pPr marL="285750" indent="-285750">
              <a:buFont typeface="Arial" panose="020B0604020202020204" pitchFamily="34" charset="0"/>
              <a:buChar char="•"/>
            </a:pPr>
            <a:r>
              <a:rPr lang="en-US" sz="1600" b="1" dirty="0"/>
              <a:t>Age wise Reach : </a:t>
            </a:r>
            <a:r>
              <a:rPr lang="en-IN" sz="1600" dirty="0"/>
              <a:t>Number of users in age group of 60+ for yellow cab is approximately equal to age group of 18-25 for pink cab</a:t>
            </a:r>
          </a:p>
          <a:p>
            <a:pPr marL="285750" indent="-285750">
              <a:buFont typeface="Arial" panose="020B0604020202020204" pitchFamily="34" charset="0"/>
              <a:buChar char="•"/>
            </a:pPr>
            <a:r>
              <a:rPr lang="en-US" sz="1600" b="1" dirty="0"/>
              <a:t>Income wise Reach :</a:t>
            </a:r>
            <a:r>
              <a:rPr lang="en-US" sz="1600" dirty="0"/>
              <a:t>Both the cabs are very popular in high and medium income class but here also Yellow cab is performing better than Pink cab in offering their services to all the three income class group (low, medium and high)</a:t>
            </a:r>
          </a:p>
          <a:p>
            <a:pPr marL="285750" indent="-285750">
              <a:buFont typeface="Arial" panose="020B0604020202020204" pitchFamily="34" charset="0"/>
              <a:buChar char="•"/>
            </a:pPr>
            <a:r>
              <a:rPr lang="en-US" sz="1600" b="1" dirty="0"/>
              <a:t>Ride count : </a:t>
            </a:r>
            <a:r>
              <a:rPr lang="en-IN" sz="1600" dirty="0"/>
              <a:t>For every 3</a:t>
            </a:r>
            <a:r>
              <a:rPr lang="en-IN" sz="1600" baseline="30000" dirty="0"/>
              <a:t>rd</a:t>
            </a:r>
            <a:r>
              <a:rPr lang="en-IN" sz="1600" dirty="0"/>
              <a:t> day of month daily users are more and the trend get repeated after 7</a:t>
            </a:r>
            <a:r>
              <a:rPr lang="en-IN" sz="1600" baseline="30000" dirty="0"/>
              <a:t>th</a:t>
            </a:r>
            <a:r>
              <a:rPr lang="en-IN" sz="1600" dirty="0"/>
              <a:t> day for both pink and yellow cab.</a:t>
            </a:r>
          </a:p>
          <a:p>
            <a:pPr marL="285750" indent="-285750">
              <a:buFont typeface="Arial" panose="020B0604020202020204" pitchFamily="34" charset="0"/>
              <a:buChar char="•"/>
            </a:pPr>
            <a:r>
              <a:rPr lang="en-US" sz="1600" b="1" dirty="0"/>
              <a:t>Distance wise distribution : </a:t>
            </a:r>
            <a:r>
              <a:rPr lang="en-IN" sz="1600" dirty="0"/>
              <a:t>Number of Users in middle distance travelled is more for pink as well as yellow cab. </a:t>
            </a:r>
          </a:p>
          <a:p>
            <a:endParaRPr lang="en-US" sz="1600" b="1" dirty="0"/>
          </a:p>
          <a:p>
            <a:r>
              <a:rPr lang="en-US" sz="1600" b="1" dirty="0"/>
              <a:t>On the basis of above points , I will recommend Yellow cab for investment.</a:t>
            </a:r>
          </a:p>
          <a:p>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XYZ is a private equity firm in US. Due to remarkable growth in the Cab Industry in last few years and multiple key players in the market, it is planning for an investment in Cab industry. </a:t>
            </a:r>
          </a:p>
          <a:p>
            <a:pPr marL="0" indent="0">
              <a:buNone/>
            </a:pPr>
            <a:endParaRPr lang="en-US" sz="1800" dirty="0"/>
          </a:p>
          <a:p>
            <a:r>
              <a:rPr lang="en-US" sz="1800" b="1" dirty="0"/>
              <a:t>Objective</a:t>
            </a:r>
            <a:r>
              <a:rPr lang="en-US" sz="1800" dirty="0"/>
              <a:t> : Provide actionable insights to help XYZ firm in identifying the right company for making investment.</a:t>
            </a:r>
          </a:p>
          <a:p>
            <a:endParaRPr lang="en-US" sz="1800" dirty="0"/>
          </a:p>
          <a:p>
            <a:pPr marL="0" indent="0">
              <a:buNone/>
            </a:pPr>
            <a:r>
              <a:rPr lang="en-US" sz="1800" b="1" dirty="0"/>
              <a:t>The analysis has been divided into following parts: </a:t>
            </a:r>
          </a:p>
          <a:p>
            <a:r>
              <a:rPr lang="en-US" sz="1800" dirty="0"/>
              <a:t>Data Understanding </a:t>
            </a:r>
          </a:p>
          <a:p>
            <a:r>
              <a:rPr lang="en-US" sz="1800" dirty="0"/>
              <a:t>Data Visualization</a:t>
            </a:r>
          </a:p>
          <a:p>
            <a:r>
              <a:rPr lang="en-US" sz="1800" dirty="0"/>
              <a:t>Profit Analysis and number of rides for each cab type </a:t>
            </a:r>
          </a:p>
          <a:p>
            <a:r>
              <a:rPr lang="en-US" sz="1800" dirty="0"/>
              <a:t>Finding the most profitable Cab company </a:t>
            </a:r>
          </a:p>
          <a:p>
            <a:r>
              <a:rPr lang="en-US" sz="1800" dirty="0"/>
              <a:t>Recommendations for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–G2M(cab industry) case study</a:t>
            </a:r>
          </a:p>
        </p:txBody>
      </p:sp>
    </p:spTree>
    <p:extLst>
      <p:ext uri="{BB962C8B-B14F-4D97-AF65-F5344CB8AC3E}">
        <p14:creationId xmlns:p14="http://schemas.microsoft.com/office/powerpoint/2010/main" val="2410974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7162282" cy="4247317"/>
          </a:xfrm>
          <a:prstGeom prst="rect">
            <a:avLst/>
          </a:prstGeom>
          <a:noFill/>
        </p:spPr>
        <p:txBody>
          <a:bodyPr wrap="non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22 Features( including 8 derived features)</a:t>
            </a:r>
          </a:p>
          <a:p>
            <a:pPr marL="285750" indent="-285750">
              <a:buFont typeface="Arial" panose="020B0604020202020204" pitchFamily="34" charset="0"/>
              <a:buChar char="•"/>
            </a:pPr>
            <a:r>
              <a:rPr lang="en-US" dirty="0"/>
              <a:t>Timeframe of the data: 2016-01-31 to 2018-12-31</a:t>
            </a:r>
          </a:p>
          <a:p>
            <a:pPr marL="285750" indent="-285750">
              <a:buFont typeface="Arial" panose="020B0604020202020204" pitchFamily="34" charset="0"/>
              <a:buChar char="•"/>
            </a:pPr>
            <a:r>
              <a:rPr lang="en-US" dirty="0"/>
              <a:t>Total data points :355,032</a:t>
            </a:r>
          </a:p>
          <a:p>
            <a:endParaRPr lang="en-US" dirty="0"/>
          </a:p>
          <a:p>
            <a:endParaRPr lang="en-US" dirty="0"/>
          </a:p>
          <a:p>
            <a:r>
              <a:rPr lang="en-US" b="1" dirty="0"/>
              <a:t>Assumptions:</a:t>
            </a:r>
          </a:p>
          <a:p>
            <a:endParaRPr lang="en-US" b="1" dirty="0"/>
          </a:p>
          <a:p>
            <a:pPr marL="285750" indent="-285750">
              <a:buFont typeface="Arial" panose="020B0604020202020204" pitchFamily="34" charset="0"/>
              <a:buChar char="•"/>
            </a:pPr>
            <a:r>
              <a:rPr lang="en-US" dirty="0"/>
              <a:t>Outliers are present in Price_Charged feature but due to </a:t>
            </a:r>
          </a:p>
          <a:p>
            <a:r>
              <a:rPr lang="en-US" dirty="0"/>
              <a:t>      unavailability of trip duration details ,we are not treating this as outlier.</a:t>
            </a:r>
          </a:p>
          <a:p>
            <a:endParaRPr lang="en-US" dirty="0"/>
          </a:p>
          <a:p>
            <a:pPr marL="285750" indent="-285750">
              <a:buFont typeface="Arial" panose="020B0604020202020204" pitchFamily="34" charset="0"/>
              <a:buChar char="•"/>
            </a:pPr>
            <a:r>
              <a:rPr lang="en-US" dirty="0"/>
              <a:t>Profit of rides are calculated keeping other factors constant and only </a:t>
            </a:r>
          </a:p>
          <a:p>
            <a:r>
              <a:rPr lang="en-US" dirty="0"/>
              <a:t>      Price_Charged and Cost_of_Trip features used to calculate profit.</a:t>
            </a:r>
          </a:p>
          <a:p>
            <a:endParaRPr lang="en-US" dirty="0"/>
          </a:p>
          <a:p>
            <a:endParaRPr lang="en-US" dirty="0"/>
          </a:p>
        </p:txBody>
      </p:sp>
      <p:grpSp>
        <p:nvGrpSpPr>
          <p:cNvPr id="32" name="Group 31">
            <a:extLst>
              <a:ext uri="{FF2B5EF4-FFF2-40B4-BE49-F238E27FC236}">
                <a16:creationId xmlns:a16="http://schemas.microsoft.com/office/drawing/2014/main" id="{F1A85269-51DF-5F48-8AD1-E5FDB72A8EA3}"/>
              </a:ext>
            </a:extLst>
          </p:cNvPr>
          <p:cNvGrpSpPr/>
          <p:nvPr/>
        </p:nvGrpSpPr>
        <p:grpSpPr>
          <a:xfrm>
            <a:off x="6868139" y="1537724"/>
            <a:ext cx="4831612" cy="2730646"/>
            <a:chOff x="1702411" y="3452991"/>
            <a:chExt cx="5168575" cy="4101413"/>
          </a:xfrm>
        </p:grpSpPr>
        <p:grpSp>
          <p:nvGrpSpPr>
            <p:cNvPr id="13" name="Group 12">
              <a:extLst>
                <a:ext uri="{FF2B5EF4-FFF2-40B4-BE49-F238E27FC236}">
                  <a16:creationId xmlns:a16="http://schemas.microsoft.com/office/drawing/2014/main" id="{C0570A45-712A-FC4A-9402-2A4A4E723192}"/>
                </a:ext>
              </a:extLst>
            </p:cNvPr>
            <p:cNvGrpSpPr/>
            <p:nvPr/>
          </p:nvGrpSpPr>
          <p:grpSpPr>
            <a:xfrm>
              <a:off x="1702411" y="3452991"/>
              <a:ext cx="5168575" cy="1602250"/>
              <a:chOff x="1702411" y="4026102"/>
              <a:chExt cx="5168575" cy="1602250"/>
            </a:xfrm>
          </p:grpSpPr>
          <p:sp>
            <p:nvSpPr>
              <p:cNvPr id="5" name="Freeform 86">
                <a:extLst>
                  <a:ext uri="{FF2B5EF4-FFF2-40B4-BE49-F238E27FC236}">
                    <a16:creationId xmlns:a16="http://schemas.microsoft.com/office/drawing/2014/main" id="{A5420E7C-ED4E-3141-84D7-6FA339ADA06A}"/>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86">
                <a:extLst>
                  <a:ext uri="{FF2B5EF4-FFF2-40B4-BE49-F238E27FC236}">
                    <a16:creationId xmlns:a16="http://schemas.microsoft.com/office/drawing/2014/main"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86">
                <a:extLst>
                  <a:ext uri="{FF2B5EF4-FFF2-40B4-BE49-F238E27FC236}">
                    <a16:creationId xmlns:a16="http://schemas.microsoft.com/office/drawing/2014/main"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6">
                <a:extLst>
                  <a:ext uri="{FF2B5EF4-FFF2-40B4-BE49-F238E27FC236}">
                    <a16:creationId xmlns:a16="http://schemas.microsoft.com/office/drawing/2014/main"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TextBox 8">
                <a:extLst>
                  <a:ext uri="{FF2B5EF4-FFF2-40B4-BE49-F238E27FC236}">
                    <a16:creationId xmlns:a16="http://schemas.microsoft.com/office/drawing/2014/main" id="{CE17AD06-A64A-D646-AFEE-C6362DD5F738}"/>
                  </a:ext>
                </a:extLst>
              </p:cNvPr>
              <p:cNvSpPr txBox="1"/>
              <p:nvPr/>
            </p:nvSpPr>
            <p:spPr>
              <a:xfrm>
                <a:off x="1702411" y="5212301"/>
                <a:ext cx="1121326" cy="416051"/>
              </a:xfrm>
              <a:prstGeom prst="rect">
                <a:avLst/>
              </a:prstGeom>
              <a:noFill/>
            </p:spPr>
            <p:txBody>
              <a:bodyPr wrap="square" rtlCol="0">
                <a:spAutoFit/>
              </a:bodyPr>
              <a:lstStyle/>
              <a:p>
                <a:r>
                  <a:rPr lang="en-US" sz="1200" dirty="0"/>
                  <a:t>Cab_Data.csv </a:t>
                </a:r>
              </a:p>
            </p:txBody>
          </p:sp>
          <p:sp>
            <p:nvSpPr>
              <p:cNvPr id="10" name="TextBox 9">
                <a:extLst>
                  <a:ext uri="{FF2B5EF4-FFF2-40B4-BE49-F238E27FC236}">
                    <a16:creationId xmlns:a16="http://schemas.microsoft.com/office/drawing/2014/main" id="{4A0D3DAE-96EE-934F-9AF0-0620F641D805}"/>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11" name="TextBox 10">
                <a:extLst>
                  <a:ext uri="{FF2B5EF4-FFF2-40B4-BE49-F238E27FC236}">
                    <a16:creationId xmlns:a16="http://schemas.microsoft.com/office/drawing/2014/main" id="{47AD77A3-4610-5746-A31C-60C6F70B1C43}"/>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12" name="TextBox 11">
                <a:extLst>
                  <a:ext uri="{FF2B5EF4-FFF2-40B4-BE49-F238E27FC236}">
                    <a16:creationId xmlns:a16="http://schemas.microsoft.com/office/drawing/2014/main" id="{EB3521C2-5790-E344-BD1C-0D4FC1CF26FD}"/>
                  </a:ext>
                </a:extLst>
              </p:cNvPr>
              <p:cNvSpPr txBox="1"/>
              <p:nvPr/>
            </p:nvSpPr>
            <p:spPr>
              <a:xfrm>
                <a:off x="6120505" y="5212301"/>
                <a:ext cx="750481" cy="416051"/>
              </a:xfrm>
              <a:prstGeom prst="rect">
                <a:avLst/>
              </a:prstGeom>
              <a:noFill/>
            </p:spPr>
            <p:txBody>
              <a:bodyPr wrap="square" rtlCol="0">
                <a:spAutoFit/>
              </a:bodyPr>
              <a:lstStyle/>
              <a:p>
                <a:r>
                  <a:rPr lang="en-US" sz="1200" dirty="0"/>
                  <a:t>City.csv</a:t>
                </a:r>
              </a:p>
            </p:txBody>
          </p:sp>
        </p:grpSp>
        <p:cxnSp>
          <p:nvCxnSpPr>
            <p:cNvPr id="15" name="Straight Arrow Connector 14">
              <a:extLst>
                <a:ext uri="{FF2B5EF4-FFF2-40B4-BE49-F238E27FC236}">
                  <a16:creationId xmlns:a16="http://schemas.microsoft.com/office/drawing/2014/main" id="{4D6DE20A-0E01-EE4B-8044-8894936D49AA}"/>
                </a:ext>
              </a:extLst>
            </p:cNvPr>
            <p:cNvCxnSpPr>
              <a:cxnSpLocks/>
            </p:cNvCxnSpPr>
            <p:nvPr/>
          </p:nvCxnSpPr>
          <p:spPr>
            <a:xfrm>
              <a:off x="2624242" y="4379438"/>
              <a:ext cx="1826170" cy="151138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 name="Straight Arrow Connector 15">
              <a:extLst>
                <a:ext uri="{FF2B5EF4-FFF2-40B4-BE49-F238E27FC236}">
                  <a16:creationId xmlns:a16="http://schemas.microsoft.com/office/drawing/2014/main" id="{A431A592-54E9-AD42-9CA5-EC9F54EC6F9A}"/>
                </a:ext>
              </a:extLst>
            </p:cNvPr>
            <p:cNvCxnSpPr>
              <a:cxnSpLocks/>
            </p:cNvCxnSpPr>
            <p:nvPr/>
          </p:nvCxnSpPr>
          <p:spPr>
            <a:xfrm flipH="1">
              <a:off x="5258570" y="4455645"/>
              <a:ext cx="782456" cy="125645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5ECA411C-EB3C-BF4E-8B97-C5C9F4789282}"/>
                </a:ext>
              </a:extLst>
            </p:cNvPr>
            <p:cNvCxnSpPr>
              <a:cxnSpLocks/>
            </p:cNvCxnSpPr>
            <p:nvPr/>
          </p:nvCxnSpPr>
          <p:spPr>
            <a:xfrm>
              <a:off x="3729359" y="4367355"/>
              <a:ext cx="827805" cy="133419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a:extLst>
                <a:ext uri="{FF2B5EF4-FFF2-40B4-BE49-F238E27FC236}">
                  <a16:creationId xmlns:a16="http://schemas.microsoft.com/office/drawing/2014/main" id="{0B23A854-A3FF-3E4C-A3DC-825DBDF2081C}"/>
                </a:ext>
              </a:extLst>
            </p:cNvPr>
            <p:cNvCxnSpPr>
              <a:cxnSpLocks/>
            </p:cNvCxnSpPr>
            <p:nvPr/>
          </p:nvCxnSpPr>
          <p:spPr>
            <a:xfrm>
              <a:off x="4861033" y="4457496"/>
              <a:ext cx="0" cy="116784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0" name="Freeform 86">
              <a:extLst>
                <a:ext uri="{FF2B5EF4-FFF2-40B4-BE49-F238E27FC236}">
                  <a16:creationId xmlns:a16="http://schemas.microsoft.com/office/drawing/2014/main" id="{8424D5D8-D1A2-C448-A948-5F5D29EA093B}"/>
                </a:ext>
              </a:extLst>
            </p:cNvPr>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TextBox 30">
              <a:extLst>
                <a:ext uri="{FF2B5EF4-FFF2-40B4-BE49-F238E27FC236}">
                  <a16:creationId xmlns:a16="http://schemas.microsoft.com/office/drawing/2014/main" id="{2194446E-F265-1F4C-A70C-A6364F7F2A13}"/>
                </a:ext>
              </a:extLst>
            </p:cNvPr>
            <p:cNvSpPr txBox="1"/>
            <p:nvPr/>
          </p:nvSpPr>
          <p:spPr>
            <a:xfrm>
              <a:off x="4381330" y="6722303"/>
              <a:ext cx="1020374" cy="832101"/>
            </a:xfrm>
            <a:prstGeom prst="rect">
              <a:avLst/>
            </a:prstGeom>
            <a:noFill/>
          </p:spPr>
          <p:txBody>
            <a:bodyPr wrap="none" rtlCol="0">
              <a:spAutoFit/>
            </a:bodyPr>
            <a:lstStyle/>
            <a:p>
              <a:r>
                <a:rPr lang="en-US" sz="1200" dirty="0"/>
                <a:t>Master Data</a:t>
              </a:r>
            </a:p>
            <a:p>
              <a:endParaRPr lang="en-US" dirty="0"/>
            </a:p>
          </p:txBody>
        </p:sp>
      </p:gr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spTree>
    <p:extLst>
      <p:ext uri="{BB962C8B-B14F-4D97-AF65-F5344CB8AC3E}">
        <p14:creationId xmlns:p14="http://schemas.microsoft.com/office/powerpoint/2010/main" val="1489297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EDA</a:t>
            </a:r>
            <a:endParaRPr lang="en-US" sz="4400" b="1" dirty="0">
              <a:solidFill>
                <a:schemeClr val="bg2">
                  <a:lumMod val="25000"/>
                </a:schemeClr>
              </a:solidFill>
              <a:latin typeface="+mj-lt"/>
            </a:endParaRPr>
          </a:p>
        </p:txBody>
      </p:sp>
      <p:pic>
        <p:nvPicPr>
          <p:cNvPr id="26" name="Picture 25">
            <a:extLst>
              <a:ext uri="{FF2B5EF4-FFF2-40B4-BE49-F238E27FC236}">
                <a16:creationId xmlns:a16="http://schemas.microsoft.com/office/drawing/2014/main" id="{EA0B7763-1A3F-1036-F392-21C1B07A1A26}"/>
              </a:ext>
            </a:extLst>
          </p:cNvPr>
          <p:cNvPicPr>
            <a:picLocks noChangeAspect="1"/>
          </p:cNvPicPr>
          <p:nvPr/>
        </p:nvPicPr>
        <p:blipFill>
          <a:blip r:embed="rId2"/>
          <a:stretch>
            <a:fillRect/>
          </a:stretch>
        </p:blipFill>
        <p:spPr>
          <a:xfrm>
            <a:off x="1310640" y="1864624"/>
            <a:ext cx="8377872" cy="3128752"/>
          </a:xfrm>
          <a:prstGeom prst="rect">
            <a:avLst/>
          </a:prstGeom>
        </p:spPr>
      </p:pic>
      <p:sp>
        <p:nvSpPr>
          <p:cNvPr id="27" name="TextBox 26">
            <a:extLst>
              <a:ext uri="{FF2B5EF4-FFF2-40B4-BE49-F238E27FC236}">
                <a16:creationId xmlns:a16="http://schemas.microsoft.com/office/drawing/2014/main" id="{05A472F5-04E6-1078-F83C-C2024944856C}"/>
              </a:ext>
            </a:extLst>
          </p:cNvPr>
          <p:cNvSpPr txBox="1"/>
          <p:nvPr/>
        </p:nvSpPr>
        <p:spPr>
          <a:xfrm>
            <a:off x="1127612" y="5280153"/>
            <a:ext cx="10133318" cy="646331"/>
          </a:xfrm>
          <a:prstGeom prst="rect">
            <a:avLst/>
          </a:prstGeom>
          <a:noFill/>
        </p:spPr>
        <p:txBody>
          <a:bodyPr wrap="square" rtlCol="0">
            <a:spAutoFit/>
          </a:bodyPr>
          <a:lstStyle/>
          <a:p>
            <a:pPr marL="285750" indent="-285750">
              <a:buFont typeface="Arial" panose="020B0604020202020204" pitchFamily="34" charset="0"/>
              <a:buChar char="•"/>
            </a:pPr>
            <a:r>
              <a:rPr lang="en-IN" dirty="0"/>
              <a:t>Above visualization shows that total distance travelled in KM for yellow cab as well as Pink cab is same, which is range from 2- 48 KM.</a:t>
            </a:r>
          </a:p>
        </p:txBody>
      </p:sp>
    </p:spTree>
    <p:extLst>
      <p:ext uri="{BB962C8B-B14F-4D97-AF65-F5344CB8AC3E}">
        <p14:creationId xmlns:p14="http://schemas.microsoft.com/office/powerpoint/2010/main" val="3848111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EDA</a:t>
            </a:r>
            <a:endParaRPr lang="en-US" sz="4400" b="1" dirty="0">
              <a:solidFill>
                <a:schemeClr val="bg2">
                  <a:lumMod val="25000"/>
                </a:schemeClr>
              </a:solidFill>
              <a:latin typeface="+mj-lt"/>
            </a:endParaRPr>
          </a:p>
        </p:txBody>
      </p:sp>
      <p:sp>
        <p:nvSpPr>
          <p:cNvPr id="22" name="TextBox 21">
            <a:extLst>
              <a:ext uri="{FF2B5EF4-FFF2-40B4-BE49-F238E27FC236}">
                <a16:creationId xmlns:a16="http://schemas.microsoft.com/office/drawing/2014/main" id="{937D47BC-8635-0336-6B24-9416E901CCAD}"/>
              </a:ext>
            </a:extLst>
          </p:cNvPr>
          <p:cNvSpPr txBox="1"/>
          <p:nvPr/>
        </p:nvSpPr>
        <p:spPr>
          <a:xfrm>
            <a:off x="1127612" y="5280153"/>
            <a:ext cx="9767706" cy="1477328"/>
          </a:xfrm>
          <a:prstGeom prst="rect">
            <a:avLst/>
          </a:prstGeom>
          <a:noFill/>
        </p:spPr>
        <p:txBody>
          <a:bodyPr wrap="square" rtlCol="0">
            <a:spAutoFit/>
          </a:bodyPr>
          <a:lstStyle/>
          <a:p>
            <a:pPr marL="285750" indent="-285750">
              <a:buFont typeface="Arial" panose="020B0604020202020204" pitchFamily="34" charset="0"/>
              <a:buChar char="•"/>
            </a:pPr>
            <a:r>
              <a:rPr lang="en-IN" dirty="0"/>
              <a:t>Above visualization shows that Price charged for yellow cab is greater than price charged for Pink cab.</a:t>
            </a:r>
          </a:p>
          <a:p>
            <a:pPr marL="285750" indent="-285750">
              <a:buFont typeface="Arial" panose="020B0604020202020204" pitchFamily="34" charset="0"/>
              <a:buChar char="•"/>
            </a:pPr>
            <a:r>
              <a:rPr lang="en-IN" dirty="0"/>
              <a:t>Price charged for Box plot shows outliers. But they are not considered as outliers, as unavailability of trip duration.</a:t>
            </a:r>
          </a:p>
          <a:p>
            <a:endParaRPr lang="en-IN" dirty="0"/>
          </a:p>
        </p:txBody>
      </p:sp>
      <p:pic>
        <p:nvPicPr>
          <p:cNvPr id="4" name="Picture 3">
            <a:extLst>
              <a:ext uri="{FF2B5EF4-FFF2-40B4-BE49-F238E27FC236}">
                <a16:creationId xmlns:a16="http://schemas.microsoft.com/office/drawing/2014/main" id="{AE2321E6-34C3-993E-CBF2-343DD0AEC547}"/>
              </a:ext>
            </a:extLst>
          </p:cNvPr>
          <p:cNvPicPr>
            <a:picLocks noChangeAspect="1"/>
          </p:cNvPicPr>
          <p:nvPr/>
        </p:nvPicPr>
        <p:blipFill>
          <a:blip r:embed="rId2"/>
          <a:stretch>
            <a:fillRect/>
          </a:stretch>
        </p:blipFill>
        <p:spPr>
          <a:xfrm>
            <a:off x="1062854" y="1584325"/>
            <a:ext cx="8985386" cy="3485515"/>
          </a:xfrm>
          <a:prstGeom prst="rect">
            <a:avLst/>
          </a:prstGeom>
        </p:spPr>
      </p:pic>
    </p:spTree>
    <p:extLst>
      <p:ext uri="{BB962C8B-B14F-4D97-AF65-F5344CB8AC3E}">
        <p14:creationId xmlns:p14="http://schemas.microsoft.com/office/powerpoint/2010/main" val="3758483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Analysis</a:t>
            </a:r>
            <a:endParaRPr lang="en-US" sz="4400" b="1" dirty="0">
              <a:solidFill>
                <a:schemeClr val="bg2">
                  <a:lumMod val="25000"/>
                </a:schemeClr>
              </a:solidFill>
              <a:latin typeface="+mj-lt"/>
            </a:endParaRPr>
          </a:p>
        </p:txBody>
      </p:sp>
      <p:pic>
        <p:nvPicPr>
          <p:cNvPr id="4" name="Picture 3">
            <a:extLst>
              <a:ext uri="{FF2B5EF4-FFF2-40B4-BE49-F238E27FC236}">
                <a16:creationId xmlns:a16="http://schemas.microsoft.com/office/drawing/2014/main" id="{E84E46D3-49B1-63D1-85C4-DFCFDC9360DA}"/>
              </a:ext>
            </a:extLst>
          </p:cNvPr>
          <p:cNvPicPr>
            <a:picLocks noChangeAspect="1"/>
          </p:cNvPicPr>
          <p:nvPr/>
        </p:nvPicPr>
        <p:blipFill>
          <a:blip r:embed="rId2"/>
          <a:stretch>
            <a:fillRect/>
          </a:stretch>
        </p:blipFill>
        <p:spPr>
          <a:xfrm>
            <a:off x="666584" y="1701165"/>
            <a:ext cx="4507396" cy="3455670"/>
          </a:xfrm>
          <a:prstGeom prst="rect">
            <a:avLst/>
          </a:prstGeom>
        </p:spPr>
      </p:pic>
      <p:pic>
        <p:nvPicPr>
          <p:cNvPr id="6" name="Picture 5">
            <a:extLst>
              <a:ext uri="{FF2B5EF4-FFF2-40B4-BE49-F238E27FC236}">
                <a16:creationId xmlns:a16="http://schemas.microsoft.com/office/drawing/2014/main" id="{7E98042A-54EE-1C62-3C15-7D4A8C26FA2F}"/>
              </a:ext>
            </a:extLst>
          </p:cNvPr>
          <p:cNvPicPr>
            <a:picLocks noChangeAspect="1"/>
          </p:cNvPicPr>
          <p:nvPr/>
        </p:nvPicPr>
        <p:blipFill>
          <a:blip r:embed="rId3"/>
          <a:stretch>
            <a:fillRect/>
          </a:stretch>
        </p:blipFill>
        <p:spPr>
          <a:xfrm>
            <a:off x="5689599" y="1644403"/>
            <a:ext cx="4275137" cy="3481267"/>
          </a:xfrm>
          <a:prstGeom prst="rect">
            <a:avLst/>
          </a:prstGeom>
        </p:spPr>
      </p:pic>
      <p:sp>
        <p:nvSpPr>
          <p:cNvPr id="7" name="TextBox 6">
            <a:extLst>
              <a:ext uri="{FF2B5EF4-FFF2-40B4-BE49-F238E27FC236}">
                <a16:creationId xmlns:a16="http://schemas.microsoft.com/office/drawing/2014/main" id="{1E19DCCE-EAB3-CD62-82CC-72C30B764A66}"/>
              </a:ext>
            </a:extLst>
          </p:cNvPr>
          <p:cNvSpPr txBox="1"/>
          <p:nvPr/>
        </p:nvSpPr>
        <p:spPr>
          <a:xfrm>
            <a:off x="1127612" y="5280153"/>
            <a:ext cx="9767706" cy="1200329"/>
          </a:xfrm>
          <a:prstGeom prst="rect">
            <a:avLst/>
          </a:prstGeom>
          <a:noFill/>
        </p:spPr>
        <p:txBody>
          <a:bodyPr wrap="square" rtlCol="0">
            <a:spAutoFit/>
          </a:bodyPr>
          <a:lstStyle/>
          <a:p>
            <a:pPr marL="285750" indent="-285750">
              <a:buFont typeface="Arial" panose="020B0604020202020204" pitchFamily="34" charset="0"/>
              <a:buChar char="•"/>
            </a:pPr>
            <a:r>
              <a:rPr lang="en-IN" dirty="0"/>
              <a:t>Yearly average profit for yellow cab is more by around 39% than Pink cab for all three years.</a:t>
            </a:r>
          </a:p>
          <a:p>
            <a:pPr marL="285750" indent="-285750">
              <a:buFont typeface="Arial" panose="020B0604020202020204" pitchFamily="34" charset="0"/>
              <a:buChar char="•"/>
            </a:pPr>
            <a:r>
              <a:rPr lang="en-IN" dirty="0"/>
              <a:t>Monthly analysis of average profit shows that profit for yellow cab in month of May is higher than all months.  </a:t>
            </a:r>
          </a:p>
          <a:p>
            <a:endParaRPr lang="en-IN" dirty="0"/>
          </a:p>
        </p:txBody>
      </p:sp>
    </p:spTree>
    <p:extLst>
      <p:ext uri="{BB962C8B-B14F-4D97-AF65-F5344CB8AC3E}">
        <p14:creationId xmlns:p14="http://schemas.microsoft.com/office/powerpoint/2010/main" val="1003564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City wise Profit Analysis</a:t>
            </a:r>
          </a:p>
        </p:txBody>
      </p:sp>
      <p:pic>
        <p:nvPicPr>
          <p:cNvPr id="6" name="Picture 5">
            <a:extLst>
              <a:ext uri="{FF2B5EF4-FFF2-40B4-BE49-F238E27FC236}">
                <a16:creationId xmlns:a16="http://schemas.microsoft.com/office/drawing/2014/main" id="{E923491D-1152-F737-BFBD-C6B4B2028CC6}"/>
              </a:ext>
            </a:extLst>
          </p:cNvPr>
          <p:cNvPicPr>
            <a:picLocks noChangeAspect="1"/>
          </p:cNvPicPr>
          <p:nvPr/>
        </p:nvPicPr>
        <p:blipFill>
          <a:blip r:embed="rId2"/>
          <a:stretch>
            <a:fillRect/>
          </a:stretch>
        </p:blipFill>
        <p:spPr>
          <a:xfrm>
            <a:off x="460284" y="1609407"/>
            <a:ext cx="5048975" cy="4750753"/>
          </a:xfrm>
          <a:prstGeom prst="rect">
            <a:avLst/>
          </a:prstGeom>
        </p:spPr>
      </p:pic>
      <p:sp>
        <p:nvSpPr>
          <p:cNvPr id="7" name="TextBox 6">
            <a:extLst>
              <a:ext uri="{FF2B5EF4-FFF2-40B4-BE49-F238E27FC236}">
                <a16:creationId xmlns:a16="http://schemas.microsoft.com/office/drawing/2014/main" id="{0B789231-10B0-34D4-AAEF-3A5D48FEC9E1}"/>
              </a:ext>
            </a:extLst>
          </p:cNvPr>
          <p:cNvSpPr txBox="1"/>
          <p:nvPr/>
        </p:nvSpPr>
        <p:spPr>
          <a:xfrm>
            <a:off x="5841852" y="1988313"/>
            <a:ext cx="5456068" cy="923330"/>
          </a:xfrm>
          <a:prstGeom prst="rect">
            <a:avLst/>
          </a:prstGeom>
          <a:noFill/>
        </p:spPr>
        <p:txBody>
          <a:bodyPr wrap="square" rtlCol="0">
            <a:spAutoFit/>
          </a:bodyPr>
          <a:lstStyle/>
          <a:p>
            <a:pPr marL="285750" indent="-285750">
              <a:buFont typeface="Arial" panose="020B0604020202020204" pitchFamily="34" charset="0"/>
              <a:buChar char="•"/>
            </a:pPr>
            <a:r>
              <a:rPr lang="en-IN" dirty="0"/>
              <a:t>City wise profit analysis was taken by considering all users for three years.  </a:t>
            </a:r>
          </a:p>
          <a:p>
            <a:endParaRPr lang="en-IN" dirty="0"/>
          </a:p>
        </p:txBody>
      </p:sp>
    </p:spTree>
    <p:extLst>
      <p:ext uri="{BB962C8B-B14F-4D97-AF65-F5344CB8AC3E}">
        <p14:creationId xmlns:p14="http://schemas.microsoft.com/office/powerpoint/2010/main" val="2365573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Yearly Profit Analysis</a:t>
            </a:r>
          </a:p>
        </p:txBody>
      </p:sp>
      <p:pic>
        <p:nvPicPr>
          <p:cNvPr id="25" name="Picture 24">
            <a:extLst>
              <a:ext uri="{FF2B5EF4-FFF2-40B4-BE49-F238E27FC236}">
                <a16:creationId xmlns:a16="http://schemas.microsoft.com/office/drawing/2014/main" id="{E569756F-C18E-38DF-61D0-BC6B77A0C6A7}"/>
              </a:ext>
            </a:extLst>
          </p:cNvPr>
          <p:cNvPicPr>
            <a:picLocks noChangeAspect="1"/>
          </p:cNvPicPr>
          <p:nvPr/>
        </p:nvPicPr>
        <p:blipFill>
          <a:blip r:embed="rId2"/>
          <a:stretch>
            <a:fillRect/>
          </a:stretch>
        </p:blipFill>
        <p:spPr>
          <a:xfrm>
            <a:off x="567554" y="1742981"/>
            <a:ext cx="9521325" cy="4774073"/>
          </a:xfrm>
          <a:prstGeom prst="rect">
            <a:avLst/>
          </a:prstGeom>
        </p:spPr>
      </p:pic>
    </p:spTree>
    <p:extLst>
      <p:ext uri="{BB962C8B-B14F-4D97-AF65-F5344CB8AC3E}">
        <p14:creationId xmlns:p14="http://schemas.microsoft.com/office/powerpoint/2010/main" val="850833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2902</TotalTime>
  <Words>986</Words>
  <Application>Microsoft Office PowerPoint</Application>
  <PresentationFormat>Widescreen</PresentationFormat>
  <Paragraphs>115</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Helvetica Neue</vt:lpstr>
      <vt:lpstr>Office Theme</vt:lpstr>
      <vt:lpstr>PowerPoint Presentation</vt:lpstr>
      <vt:lpstr>Agenda – G2M(cab industry) case study</vt:lpstr>
      <vt:lpstr>Background –G2M(cab industry) case study</vt:lpstr>
      <vt:lpstr>Data Exploration</vt:lpstr>
      <vt:lpstr>Profit Analysis</vt:lpstr>
      <vt:lpstr>Profit Analysis</vt:lpstr>
      <vt:lpstr>Profit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Amrapali Mhaisgawali</cp:lastModifiedBy>
  <cp:revision>156</cp:revision>
  <cp:lastPrinted>2019-08-24T08:13:50Z</cp:lastPrinted>
  <dcterms:created xsi:type="dcterms:W3CDTF">2019-08-19T15:39:24Z</dcterms:created>
  <dcterms:modified xsi:type="dcterms:W3CDTF">2022-10-12T23:54:28Z</dcterms:modified>
</cp:coreProperties>
</file>