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3" r:id="rId2"/>
    <p:sldId id="268" r:id="rId3"/>
    <p:sldId id="274" r:id="rId4"/>
    <p:sldId id="257" r:id="rId5"/>
    <p:sldId id="277" r:id="rId6"/>
    <p:sldId id="276" r:id="rId7"/>
    <p:sldId id="264" r:id="rId8"/>
    <p:sldId id="269" r:id="rId9"/>
    <p:sldId id="270" r:id="rId10"/>
    <p:sldId id="265" r:id="rId11"/>
    <p:sldId id="266" r:id="rId12"/>
    <p:sldId id="267" r:id="rId13"/>
    <p:sldId id="271" r:id="rId14"/>
    <p:sldId id="272" r:id="rId15"/>
    <p:sldId id="279" r:id="rId16"/>
    <p:sldId id="281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03A1A4"/>
    <a:srgbClr val="F25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9" autoAdjust="0"/>
    <p:restoredTop sz="94660"/>
  </p:normalViewPr>
  <p:slideViewPr>
    <p:cSldViewPr snapToGrid="0">
      <p:cViewPr>
        <p:scale>
          <a:sx n="66" d="100"/>
          <a:sy n="66" d="100"/>
        </p:scale>
        <p:origin x="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45D03-E0FA-485D-A28E-BBEDC2CC7520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E4608-3E01-4E43-99C7-C3F56830A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92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4608-3E01-4E43-99C7-C3F56830A4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07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9C5A-CA63-4F18-A6DF-69C5BBC82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8B1AA-7E34-4829-8BA0-662DB5892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05CA0-ED42-418B-9C54-7C899B4A9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DA80-335C-4A6B-A2B0-E8B4F4C538BE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D9F70-6B3D-4D2C-8D1B-A598F7C1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F0C8F-527E-4CB4-A40D-45550C61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44D0-8333-4758-B952-8BA6450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7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172F3-BC18-42EB-9A04-A95B753D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AFC5E-80CE-4562-98F4-5EBAD86AD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35FE8-B575-4B20-ABAE-5E111522A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DA80-335C-4A6B-A2B0-E8B4F4C538BE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D9BA6-C8D6-481A-B1EF-B003EC8E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52A46-FC44-47B2-87FE-509AA7B8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44D0-8333-4758-B952-8BA6450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8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3491FE-70C3-46AF-B0A4-BB600182F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04B48-A7F7-4C7B-B043-700A31DC0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4E2E9-22DD-43E1-8B88-B1DD8723D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DA80-335C-4A6B-A2B0-E8B4F4C538BE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892C3-F09C-4BB6-A5C8-4590B76D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4128B-D882-455C-9A85-EFB19575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44D0-8333-4758-B952-8BA6450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2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7205-7EB7-463F-A2EC-793C1CE9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C148C-2F67-4912-B685-11BF2156B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17A94-0AB4-456D-AAC3-7088D5F9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DA80-335C-4A6B-A2B0-E8B4F4C538BE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AD3D9-A8F6-4050-8020-8AA1AD78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7DF2D-5B26-436C-9A88-1DCBB32F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44D0-8333-4758-B952-8BA6450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0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DB08-6C02-41FB-ACB8-F9D8EA60E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AAEE3-8F4B-4E90-9742-FB5B84C4E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239C8-FCD3-42A6-A072-42A21652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DA80-335C-4A6B-A2B0-E8B4F4C538BE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638F3-B56A-4D67-8C97-681F610C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72FB0-C7BA-4A9F-8E92-9E57A38D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44D0-8333-4758-B952-8BA6450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2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A129-C5A8-4A6D-9D56-F7247588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EF284-2E61-44C4-9816-EAD3E854D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CE592-9BDB-4A80-81C7-AE81D66D6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822FB-B899-4DC8-B824-151CCE9C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DA80-335C-4A6B-A2B0-E8B4F4C538BE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A1200-7630-4C9E-9384-F50FE5C9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65BFF-DB26-427A-851F-2BDF1EA8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44D0-8333-4758-B952-8BA6450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9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E407-03FD-4906-8C06-919C8724E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0995A-C54E-4544-ABB5-51C067D51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1FAE6-0172-4093-9161-A778A0E28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E8E13-AE72-4277-92D9-C49996542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DED1F-7D9E-4C05-AC89-484FEAEB9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5753D1-735F-458C-AB8D-7EB951B7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DA80-335C-4A6B-A2B0-E8B4F4C538BE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86C36-C292-4765-BC14-D98A1522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7B4FD9-AB34-4AF0-B18B-E5737AE9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44D0-8333-4758-B952-8BA6450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9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0834-E6D5-4809-9EC3-3FD489E5A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C05E0-42B3-4069-B0C3-9C44FC55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DA80-335C-4A6B-A2B0-E8B4F4C538BE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E1918-B8CB-444D-B156-1A1A9E5E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CD39C-068A-4C88-A2D1-EBD4E03E7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44D0-8333-4758-B952-8BA6450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1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0A132-069D-401E-B8C2-77335312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DA80-335C-4A6B-A2B0-E8B4F4C538BE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629DD-90C6-4F30-9CD7-BD619FBEE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2CCA0-80EF-4A1A-BBDA-E4E4281D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44D0-8333-4758-B952-8BA6450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6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B2B5-9E3B-4853-92A2-CC53F910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F5F06-B2F5-4C56-B1A0-3D2917EC9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AD9D8-45A5-4F19-A04D-09F26FA06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9306B-5047-4B3C-8F41-6DFE9DA3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DA80-335C-4A6B-A2B0-E8B4F4C538BE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ACB95-79A3-4843-AD03-4F09AA59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57955-5C5D-47A8-9A1C-B81E5897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44D0-8333-4758-B952-8BA6450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1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8D26-0CFF-4C69-A743-20ADDFAFD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9FBB9D-5B26-42AD-805B-A3AAA0A22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852F7-4AC2-40AA-A0BB-8198576FA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C17FA-3B48-43D3-8DB0-ECF50D94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DA80-335C-4A6B-A2B0-E8B4F4C538BE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BD5E4-337D-4190-8433-7632E6EA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DA6AA-DB12-43BA-B51E-3FB2770A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44D0-8333-4758-B952-8BA6450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AA613-850B-4578-9D35-40065F694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96AE8-D5C4-4DE4-BF53-0E633655B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F4927-A318-4DCE-A262-63516D596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6DA80-335C-4A6B-A2B0-E8B4F4C538BE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C75CA-9F12-44C5-9554-D46772D38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FFECA-E863-4A23-BFF7-2DA4BB614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444D0-8333-4758-B952-8BA6450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4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03045A8-EA56-4370-B438-FA56842FE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"/>
            <a:ext cx="12192000" cy="683971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355645E-DBC5-4528-B1C9-24ED75A830A9}"/>
              </a:ext>
            </a:extLst>
          </p:cNvPr>
          <p:cNvGrpSpPr/>
          <p:nvPr/>
        </p:nvGrpSpPr>
        <p:grpSpPr>
          <a:xfrm>
            <a:off x="2700199" y="3428999"/>
            <a:ext cx="6791601" cy="1972914"/>
            <a:chOff x="2795389" y="3874286"/>
            <a:chExt cx="6791601" cy="197291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339F22C-7307-4466-887C-18D3FB0BDEAF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Team members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1C5DF4-AC74-401A-8367-394FD747AB74}"/>
                </a:ext>
              </a:extLst>
            </p:cNvPr>
            <p:cNvSpPr txBox="1"/>
            <p:nvPr/>
          </p:nvSpPr>
          <p:spPr>
            <a:xfrm>
              <a:off x="4868805" y="4379315"/>
              <a:ext cx="26447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Alina Abu Siam</a:t>
              </a:r>
            </a:p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Amr Darawsheh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B4C1FCD-EB91-4DE4-8058-666BE826409B}"/>
                </a:ext>
              </a:extLst>
            </p:cNvPr>
            <p:cNvSpPr txBox="1"/>
            <p:nvPr/>
          </p:nvSpPr>
          <p:spPr>
            <a:xfrm>
              <a:off x="2795389" y="5200869"/>
              <a:ext cx="6791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Jobs Ability bridges the communication gap between job seekers and recruiters, enabling people with disabilities to find the jobs they desire.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91DC255-93B8-4EA4-ABCE-7E2395C37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059" y="1349599"/>
            <a:ext cx="4721882" cy="190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3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1C18116-B962-4353-87AA-099D4914CEED}"/>
              </a:ext>
            </a:extLst>
          </p:cNvPr>
          <p:cNvGrpSpPr/>
          <p:nvPr/>
        </p:nvGrpSpPr>
        <p:grpSpPr>
          <a:xfrm>
            <a:off x="4169905" y="2214105"/>
            <a:ext cx="1987878" cy="1858133"/>
            <a:chOff x="4206976" y="1539977"/>
            <a:chExt cx="1987878" cy="18581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D00FEAF-E626-480B-986B-7EA23BDEE4DF}"/>
                </a:ext>
              </a:extLst>
            </p:cNvPr>
            <p:cNvSpPr/>
            <p:nvPr/>
          </p:nvSpPr>
          <p:spPr>
            <a:xfrm>
              <a:off x="4206976" y="1539977"/>
              <a:ext cx="1858132" cy="1858133"/>
            </a:xfrm>
            <a:custGeom>
              <a:avLst/>
              <a:gdLst>
                <a:gd name="connsiteX0" fmla="*/ 1858132 w 1858132"/>
                <a:gd name="connsiteY0" fmla="*/ 0 h 1858133"/>
                <a:gd name="connsiteX1" fmla="*/ 1858132 w 1858132"/>
                <a:gd name="connsiteY1" fmla="*/ 1858133 h 1858133"/>
                <a:gd name="connsiteX2" fmla="*/ 0 w 1858132"/>
                <a:gd name="connsiteY2" fmla="*/ 1858133 h 1858133"/>
                <a:gd name="connsiteX3" fmla="*/ 8201 w 1858132"/>
                <a:gd name="connsiteY3" fmla="*/ 1695723 h 1858133"/>
                <a:gd name="connsiteX4" fmla="*/ 1695723 w 1858132"/>
                <a:gd name="connsiteY4" fmla="*/ 8201 h 1858133"/>
                <a:gd name="connsiteX5" fmla="*/ 1858132 w 1858132"/>
                <a:gd name="connsiteY5" fmla="*/ 0 h 185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3">
                  <a:moveTo>
                    <a:pt x="1858132" y="0"/>
                  </a:moveTo>
                  <a:lnTo>
                    <a:pt x="1858132" y="1858133"/>
                  </a:lnTo>
                  <a:lnTo>
                    <a:pt x="0" y="1858133"/>
                  </a:lnTo>
                  <a:lnTo>
                    <a:pt x="8201" y="1695723"/>
                  </a:lnTo>
                  <a:cubicBezTo>
                    <a:pt x="98563" y="805940"/>
                    <a:pt x="805940" y="98563"/>
                    <a:pt x="1695723" y="8201"/>
                  </a:cubicBezTo>
                  <a:lnTo>
                    <a:pt x="1858132" y="0"/>
                  </a:lnTo>
                  <a:close/>
                </a:path>
              </a:pathLst>
            </a:custGeom>
            <a:solidFill>
              <a:srgbClr val="20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1D94B2C-CB8C-45BF-8861-AEA36380D936}"/>
                </a:ext>
              </a:extLst>
            </p:cNvPr>
            <p:cNvSpPr txBox="1"/>
            <p:nvPr/>
          </p:nvSpPr>
          <p:spPr>
            <a:xfrm>
              <a:off x="4305830" y="2420021"/>
              <a:ext cx="18890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TEXT TO SPEECH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8C60E4-02FA-43A7-86BC-8E33E5033E40}"/>
              </a:ext>
            </a:extLst>
          </p:cNvPr>
          <p:cNvGrpSpPr/>
          <p:nvPr/>
        </p:nvGrpSpPr>
        <p:grpSpPr>
          <a:xfrm>
            <a:off x="5963161" y="2214105"/>
            <a:ext cx="1997150" cy="1858133"/>
            <a:chOff x="5926090" y="1539977"/>
            <a:chExt cx="1997150" cy="18581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D5084EA-3744-471F-B70C-263650789939}"/>
                </a:ext>
              </a:extLst>
            </p:cNvPr>
            <p:cNvSpPr/>
            <p:nvPr/>
          </p:nvSpPr>
          <p:spPr>
            <a:xfrm>
              <a:off x="6065108" y="1539977"/>
              <a:ext cx="1858132" cy="1858133"/>
            </a:xfrm>
            <a:custGeom>
              <a:avLst/>
              <a:gdLst>
                <a:gd name="connsiteX0" fmla="*/ 0 w 1858132"/>
                <a:gd name="connsiteY0" fmla="*/ 0 h 1858133"/>
                <a:gd name="connsiteX1" fmla="*/ 162409 w 1858132"/>
                <a:gd name="connsiteY1" fmla="*/ 8201 h 1858133"/>
                <a:gd name="connsiteX2" fmla="*/ 1849931 w 1858132"/>
                <a:gd name="connsiteY2" fmla="*/ 1695723 h 1858133"/>
                <a:gd name="connsiteX3" fmla="*/ 1858132 w 1858132"/>
                <a:gd name="connsiteY3" fmla="*/ 1858133 h 1858133"/>
                <a:gd name="connsiteX4" fmla="*/ 0 w 1858132"/>
                <a:gd name="connsiteY4" fmla="*/ 1858133 h 1858133"/>
                <a:gd name="connsiteX5" fmla="*/ 0 w 1858132"/>
                <a:gd name="connsiteY5" fmla="*/ 0 h 185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3">
                  <a:moveTo>
                    <a:pt x="0" y="0"/>
                  </a:moveTo>
                  <a:lnTo>
                    <a:pt x="162409" y="8201"/>
                  </a:lnTo>
                  <a:cubicBezTo>
                    <a:pt x="1052192" y="98563"/>
                    <a:pt x="1759569" y="805940"/>
                    <a:pt x="1849931" y="1695723"/>
                  </a:cubicBezTo>
                  <a:lnTo>
                    <a:pt x="1858132" y="1858133"/>
                  </a:lnTo>
                  <a:lnTo>
                    <a:pt x="0" y="1858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C5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523524-BC7F-464E-A8E1-48090C9BAA2E}"/>
                </a:ext>
              </a:extLst>
            </p:cNvPr>
            <p:cNvSpPr txBox="1"/>
            <p:nvPr/>
          </p:nvSpPr>
          <p:spPr>
            <a:xfrm>
              <a:off x="5926090" y="2001152"/>
              <a:ext cx="18890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SIGN LANGUAGE INTERPRETR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72F321-8593-43D3-A969-8F1140D3EE6F}"/>
              </a:ext>
            </a:extLst>
          </p:cNvPr>
          <p:cNvGrpSpPr/>
          <p:nvPr/>
        </p:nvGrpSpPr>
        <p:grpSpPr>
          <a:xfrm>
            <a:off x="4169905" y="4146380"/>
            <a:ext cx="1987878" cy="1858131"/>
            <a:chOff x="4206976" y="3398110"/>
            <a:chExt cx="1987878" cy="185813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F4195B-C84C-4D20-84BD-EFA34F77989A}"/>
                </a:ext>
              </a:extLst>
            </p:cNvPr>
            <p:cNvSpPr/>
            <p:nvPr/>
          </p:nvSpPr>
          <p:spPr>
            <a:xfrm>
              <a:off x="4206976" y="3398110"/>
              <a:ext cx="1858132" cy="1858131"/>
            </a:xfrm>
            <a:custGeom>
              <a:avLst/>
              <a:gdLst>
                <a:gd name="connsiteX0" fmla="*/ 0 w 1858132"/>
                <a:gd name="connsiteY0" fmla="*/ 0 h 1858131"/>
                <a:gd name="connsiteX1" fmla="*/ 1858132 w 1858132"/>
                <a:gd name="connsiteY1" fmla="*/ 0 h 1858131"/>
                <a:gd name="connsiteX2" fmla="*/ 1858132 w 1858132"/>
                <a:gd name="connsiteY2" fmla="*/ 1858131 h 1858131"/>
                <a:gd name="connsiteX3" fmla="*/ 1695723 w 1858132"/>
                <a:gd name="connsiteY3" fmla="*/ 1849930 h 1858131"/>
                <a:gd name="connsiteX4" fmla="*/ 8201 w 1858132"/>
                <a:gd name="connsiteY4" fmla="*/ 162408 h 1858131"/>
                <a:gd name="connsiteX5" fmla="*/ 0 w 1858132"/>
                <a:gd name="connsiteY5" fmla="*/ 0 h 185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1">
                  <a:moveTo>
                    <a:pt x="0" y="0"/>
                  </a:moveTo>
                  <a:lnTo>
                    <a:pt x="1858132" y="0"/>
                  </a:lnTo>
                  <a:lnTo>
                    <a:pt x="1858132" y="1858131"/>
                  </a:lnTo>
                  <a:lnTo>
                    <a:pt x="1695723" y="1849930"/>
                  </a:lnTo>
                  <a:cubicBezTo>
                    <a:pt x="805940" y="1759568"/>
                    <a:pt x="98563" y="1052191"/>
                    <a:pt x="8201" y="1624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A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434B3A-3970-45CC-A2B2-BB26A8893588}"/>
                </a:ext>
              </a:extLst>
            </p:cNvPr>
            <p:cNvSpPr txBox="1"/>
            <p:nvPr/>
          </p:nvSpPr>
          <p:spPr>
            <a:xfrm>
              <a:off x="4305830" y="3865510"/>
              <a:ext cx="1889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PROMOTE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708346B-615A-4D47-B4D1-2E72634CE334}"/>
              </a:ext>
            </a:extLst>
          </p:cNvPr>
          <p:cNvGrpSpPr/>
          <p:nvPr/>
        </p:nvGrpSpPr>
        <p:grpSpPr>
          <a:xfrm>
            <a:off x="5972433" y="4146380"/>
            <a:ext cx="1987878" cy="1858131"/>
            <a:chOff x="5935362" y="3398110"/>
            <a:chExt cx="1987878" cy="185813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642EFA1-FECA-4C06-BAA1-C46C71D1C087}"/>
                </a:ext>
              </a:extLst>
            </p:cNvPr>
            <p:cNvSpPr/>
            <p:nvPr/>
          </p:nvSpPr>
          <p:spPr>
            <a:xfrm>
              <a:off x="6065108" y="3398110"/>
              <a:ext cx="1858132" cy="1858131"/>
            </a:xfrm>
            <a:custGeom>
              <a:avLst/>
              <a:gdLst>
                <a:gd name="connsiteX0" fmla="*/ 0 w 1858132"/>
                <a:gd name="connsiteY0" fmla="*/ 0 h 1858131"/>
                <a:gd name="connsiteX1" fmla="*/ 1858132 w 1858132"/>
                <a:gd name="connsiteY1" fmla="*/ 0 h 1858131"/>
                <a:gd name="connsiteX2" fmla="*/ 1849931 w 1858132"/>
                <a:gd name="connsiteY2" fmla="*/ 162408 h 1858131"/>
                <a:gd name="connsiteX3" fmla="*/ 162409 w 1858132"/>
                <a:gd name="connsiteY3" fmla="*/ 1849930 h 1858131"/>
                <a:gd name="connsiteX4" fmla="*/ 0 w 1858132"/>
                <a:gd name="connsiteY4" fmla="*/ 1858131 h 1858131"/>
                <a:gd name="connsiteX5" fmla="*/ 0 w 1858132"/>
                <a:gd name="connsiteY5" fmla="*/ 0 h 185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1">
                  <a:moveTo>
                    <a:pt x="0" y="0"/>
                  </a:moveTo>
                  <a:lnTo>
                    <a:pt x="1858132" y="0"/>
                  </a:lnTo>
                  <a:lnTo>
                    <a:pt x="1849931" y="162408"/>
                  </a:lnTo>
                  <a:cubicBezTo>
                    <a:pt x="1759569" y="1052191"/>
                    <a:pt x="1052192" y="1759568"/>
                    <a:pt x="162409" y="1849930"/>
                  </a:cubicBezTo>
                  <a:lnTo>
                    <a:pt x="0" y="1858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4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02E0EC-79F7-49F4-821D-F9EB43B6B12E}"/>
                </a:ext>
              </a:extLst>
            </p:cNvPr>
            <p:cNvSpPr txBox="1"/>
            <p:nvPr/>
          </p:nvSpPr>
          <p:spPr>
            <a:xfrm>
              <a:off x="5935362" y="3865510"/>
              <a:ext cx="1889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PRICING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54A3B97-FF9F-4D44-8FCE-7D125354CFEA}"/>
              </a:ext>
            </a:extLst>
          </p:cNvPr>
          <p:cNvGrpSpPr/>
          <p:nvPr/>
        </p:nvGrpSpPr>
        <p:grpSpPr>
          <a:xfrm>
            <a:off x="4169905" y="2214105"/>
            <a:ext cx="1963261" cy="1858133"/>
            <a:chOff x="4206976" y="1539977"/>
            <a:chExt cx="1963261" cy="1858133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40F1E07-4497-4DA9-8E65-5453B38F62C9}"/>
                </a:ext>
              </a:extLst>
            </p:cNvPr>
            <p:cNvSpPr/>
            <p:nvPr/>
          </p:nvSpPr>
          <p:spPr>
            <a:xfrm>
              <a:off x="4206976" y="1539977"/>
              <a:ext cx="1858132" cy="1858133"/>
            </a:xfrm>
            <a:custGeom>
              <a:avLst/>
              <a:gdLst>
                <a:gd name="connsiteX0" fmla="*/ 1858132 w 1858132"/>
                <a:gd name="connsiteY0" fmla="*/ 0 h 1858133"/>
                <a:gd name="connsiteX1" fmla="*/ 1858132 w 1858132"/>
                <a:gd name="connsiteY1" fmla="*/ 1858133 h 1858133"/>
                <a:gd name="connsiteX2" fmla="*/ 0 w 1858132"/>
                <a:gd name="connsiteY2" fmla="*/ 1858133 h 1858133"/>
                <a:gd name="connsiteX3" fmla="*/ 8201 w 1858132"/>
                <a:gd name="connsiteY3" fmla="*/ 1695723 h 1858133"/>
                <a:gd name="connsiteX4" fmla="*/ 1695723 w 1858132"/>
                <a:gd name="connsiteY4" fmla="*/ 8201 h 1858133"/>
                <a:gd name="connsiteX5" fmla="*/ 1858132 w 1858132"/>
                <a:gd name="connsiteY5" fmla="*/ 0 h 185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3">
                  <a:moveTo>
                    <a:pt x="1858132" y="0"/>
                  </a:moveTo>
                  <a:lnTo>
                    <a:pt x="1858132" y="1858133"/>
                  </a:lnTo>
                  <a:lnTo>
                    <a:pt x="0" y="1858133"/>
                  </a:lnTo>
                  <a:lnTo>
                    <a:pt x="8201" y="1695723"/>
                  </a:lnTo>
                  <a:cubicBezTo>
                    <a:pt x="98563" y="805940"/>
                    <a:pt x="805940" y="98563"/>
                    <a:pt x="1695723" y="8201"/>
                  </a:cubicBezTo>
                  <a:lnTo>
                    <a:pt x="1858132" y="0"/>
                  </a:lnTo>
                  <a:close/>
                </a:path>
              </a:pathLst>
            </a:custGeom>
            <a:solidFill>
              <a:srgbClr val="20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19275DC-6288-424A-AD2C-8CE956CBAD29}"/>
                </a:ext>
              </a:extLst>
            </p:cNvPr>
            <p:cNvSpPr txBox="1"/>
            <p:nvPr/>
          </p:nvSpPr>
          <p:spPr>
            <a:xfrm>
              <a:off x="4281213" y="2370484"/>
              <a:ext cx="18890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TEXT TO SPEECH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F2167CA-D475-47DD-B0A1-E9150A514295}"/>
              </a:ext>
            </a:extLst>
          </p:cNvPr>
          <p:cNvGrpSpPr/>
          <p:nvPr/>
        </p:nvGrpSpPr>
        <p:grpSpPr>
          <a:xfrm>
            <a:off x="4169905" y="4146380"/>
            <a:ext cx="1989160" cy="1858131"/>
            <a:chOff x="4206976" y="3398110"/>
            <a:chExt cx="1989160" cy="1858131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9FC5F7B-788E-4F6A-8AFA-847FAEED8114}"/>
                </a:ext>
              </a:extLst>
            </p:cNvPr>
            <p:cNvSpPr/>
            <p:nvPr/>
          </p:nvSpPr>
          <p:spPr>
            <a:xfrm>
              <a:off x="4206976" y="3398110"/>
              <a:ext cx="1858132" cy="1858131"/>
            </a:xfrm>
            <a:custGeom>
              <a:avLst/>
              <a:gdLst>
                <a:gd name="connsiteX0" fmla="*/ 0 w 1858132"/>
                <a:gd name="connsiteY0" fmla="*/ 0 h 1858131"/>
                <a:gd name="connsiteX1" fmla="*/ 1858132 w 1858132"/>
                <a:gd name="connsiteY1" fmla="*/ 0 h 1858131"/>
                <a:gd name="connsiteX2" fmla="*/ 1858132 w 1858132"/>
                <a:gd name="connsiteY2" fmla="*/ 1858131 h 1858131"/>
                <a:gd name="connsiteX3" fmla="*/ 1695723 w 1858132"/>
                <a:gd name="connsiteY3" fmla="*/ 1849930 h 1858131"/>
                <a:gd name="connsiteX4" fmla="*/ 8201 w 1858132"/>
                <a:gd name="connsiteY4" fmla="*/ 162408 h 1858131"/>
                <a:gd name="connsiteX5" fmla="*/ 0 w 1858132"/>
                <a:gd name="connsiteY5" fmla="*/ 0 h 185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1">
                  <a:moveTo>
                    <a:pt x="0" y="0"/>
                  </a:moveTo>
                  <a:lnTo>
                    <a:pt x="1858132" y="0"/>
                  </a:lnTo>
                  <a:lnTo>
                    <a:pt x="1858132" y="1858131"/>
                  </a:lnTo>
                  <a:lnTo>
                    <a:pt x="1695723" y="1849930"/>
                  </a:lnTo>
                  <a:cubicBezTo>
                    <a:pt x="805940" y="1759568"/>
                    <a:pt x="98563" y="1052191"/>
                    <a:pt x="8201" y="1624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A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36DB9F7-E856-4C95-A248-C9DE9FBC05E9}"/>
                </a:ext>
              </a:extLst>
            </p:cNvPr>
            <p:cNvSpPr txBox="1"/>
            <p:nvPr/>
          </p:nvSpPr>
          <p:spPr>
            <a:xfrm>
              <a:off x="4307112" y="3720086"/>
              <a:ext cx="18890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ACCESSIBLE CHAT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14C8AF6-8472-462F-AF47-99F6AF3FEE85}"/>
              </a:ext>
            </a:extLst>
          </p:cNvPr>
          <p:cNvGrpSpPr/>
          <p:nvPr/>
        </p:nvGrpSpPr>
        <p:grpSpPr>
          <a:xfrm>
            <a:off x="5976794" y="4146380"/>
            <a:ext cx="1983517" cy="1858131"/>
            <a:chOff x="5939723" y="3398110"/>
            <a:chExt cx="1983517" cy="1858131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0BDC254-69A6-429E-A936-B08A1423A246}"/>
                </a:ext>
              </a:extLst>
            </p:cNvPr>
            <p:cNvSpPr/>
            <p:nvPr/>
          </p:nvSpPr>
          <p:spPr>
            <a:xfrm>
              <a:off x="6065108" y="3398110"/>
              <a:ext cx="1858132" cy="1858131"/>
            </a:xfrm>
            <a:custGeom>
              <a:avLst/>
              <a:gdLst>
                <a:gd name="connsiteX0" fmla="*/ 0 w 1858132"/>
                <a:gd name="connsiteY0" fmla="*/ 0 h 1858131"/>
                <a:gd name="connsiteX1" fmla="*/ 1858132 w 1858132"/>
                <a:gd name="connsiteY1" fmla="*/ 0 h 1858131"/>
                <a:gd name="connsiteX2" fmla="*/ 1849931 w 1858132"/>
                <a:gd name="connsiteY2" fmla="*/ 162408 h 1858131"/>
                <a:gd name="connsiteX3" fmla="*/ 162409 w 1858132"/>
                <a:gd name="connsiteY3" fmla="*/ 1849930 h 1858131"/>
                <a:gd name="connsiteX4" fmla="*/ 0 w 1858132"/>
                <a:gd name="connsiteY4" fmla="*/ 1858131 h 1858131"/>
                <a:gd name="connsiteX5" fmla="*/ 0 w 1858132"/>
                <a:gd name="connsiteY5" fmla="*/ 0 h 185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1">
                  <a:moveTo>
                    <a:pt x="0" y="0"/>
                  </a:moveTo>
                  <a:lnTo>
                    <a:pt x="1858132" y="0"/>
                  </a:lnTo>
                  <a:lnTo>
                    <a:pt x="1849931" y="162408"/>
                  </a:lnTo>
                  <a:cubicBezTo>
                    <a:pt x="1759569" y="1052191"/>
                    <a:pt x="1052192" y="1759568"/>
                    <a:pt x="162409" y="1849930"/>
                  </a:cubicBezTo>
                  <a:lnTo>
                    <a:pt x="0" y="1858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4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9F4B604-DC2A-4F87-9AA6-62CB05FAEC22}"/>
                </a:ext>
              </a:extLst>
            </p:cNvPr>
            <p:cNvSpPr txBox="1"/>
            <p:nvPr/>
          </p:nvSpPr>
          <p:spPr>
            <a:xfrm>
              <a:off x="5939723" y="3678951"/>
              <a:ext cx="18890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EASY BROWSING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D25E1338-DE0A-4204-AE81-E1AF0F7C9243}"/>
              </a:ext>
            </a:extLst>
          </p:cNvPr>
          <p:cNvSpPr/>
          <p:nvPr/>
        </p:nvSpPr>
        <p:spPr>
          <a:xfrm>
            <a:off x="534813" y="2773496"/>
            <a:ext cx="696684" cy="696684"/>
          </a:xfrm>
          <a:prstGeom prst="ellipse">
            <a:avLst/>
          </a:prstGeom>
          <a:solidFill>
            <a:srgbClr val="20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7F0891-188B-45C3-ADDE-DD57227F7A2A}"/>
              </a:ext>
            </a:extLst>
          </p:cNvPr>
          <p:cNvSpPr txBox="1"/>
          <p:nvPr/>
        </p:nvSpPr>
        <p:spPr>
          <a:xfrm>
            <a:off x="1333098" y="2668751"/>
            <a:ext cx="204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ontserrat" panose="02000505000000020004" pitchFamily="2" charset="0"/>
              </a:rPr>
              <a:t>Text-to-speech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D6F6E-5389-4BE4-B32B-1B385FD817EC}"/>
              </a:ext>
            </a:extLst>
          </p:cNvPr>
          <p:cNvSpPr txBox="1"/>
          <p:nvPr/>
        </p:nvSpPr>
        <p:spPr>
          <a:xfrm>
            <a:off x="1333097" y="2982986"/>
            <a:ext cx="2809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All text is read using AWS Polly, thus people with low vision can  use website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0D1380-E318-4BBE-957A-71F83FDBE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34" y="2901563"/>
            <a:ext cx="480379" cy="45303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8D00F3E-40F8-40BE-A325-193BB923AB23}"/>
              </a:ext>
            </a:extLst>
          </p:cNvPr>
          <p:cNvSpPr/>
          <p:nvPr/>
        </p:nvSpPr>
        <p:spPr>
          <a:xfrm>
            <a:off x="534813" y="4657609"/>
            <a:ext cx="696684" cy="696684"/>
          </a:xfrm>
          <a:prstGeom prst="ellipse">
            <a:avLst/>
          </a:prstGeom>
          <a:solidFill>
            <a:srgbClr val="F7A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E5A0FC-D72D-4D21-A44A-7486ACC9545A}"/>
              </a:ext>
            </a:extLst>
          </p:cNvPr>
          <p:cNvSpPr txBox="1"/>
          <p:nvPr/>
        </p:nvSpPr>
        <p:spPr>
          <a:xfrm>
            <a:off x="1333098" y="4552864"/>
            <a:ext cx="204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ontserrat" panose="02000505000000020004" pitchFamily="2" charset="0"/>
              </a:rPr>
              <a:t>Accessible Chat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9F40A7-9573-4C2C-840D-3CA07390E74B}"/>
              </a:ext>
            </a:extLst>
          </p:cNvPr>
          <p:cNvSpPr txBox="1"/>
          <p:nvPr/>
        </p:nvSpPr>
        <p:spPr>
          <a:xfrm>
            <a:off x="1333097" y="4867099"/>
            <a:ext cx="2641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Allowing people with disabilities to communicate with the recruiters using their own language easily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F9B0CF-B4CB-4BB1-8C5A-535DAC707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9775" y="4831689"/>
            <a:ext cx="410838" cy="371629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3B897207-54F7-40CC-9FAC-7BF2CFDD2189}"/>
              </a:ext>
            </a:extLst>
          </p:cNvPr>
          <p:cNvSpPr/>
          <p:nvPr/>
        </p:nvSpPr>
        <p:spPr>
          <a:xfrm>
            <a:off x="8358012" y="2773496"/>
            <a:ext cx="696684" cy="696684"/>
          </a:xfrm>
          <a:prstGeom prst="ellipse">
            <a:avLst/>
          </a:prstGeom>
          <a:solidFill>
            <a:srgbClr val="ABC5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E7ACC7-857B-47E7-ADE2-768BFBBC1FAE}"/>
              </a:ext>
            </a:extLst>
          </p:cNvPr>
          <p:cNvSpPr txBox="1"/>
          <p:nvPr/>
        </p:nvSpPr>
        <p:spPr>
          <a:xfrm>
            <a:off x="9156296" y="2668751"/>
            <a:ext cx="2895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ontserrat" panose="02000505000000020004" pitchFamily="2" charset="0"/>
              </a:rPr>
              <a:t>Sign language interpreter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A443FC-A45D-474A-AA0C-9954889D72DA}"/>
              </a:ext>
            </a:extLst>
          </p:cNvPr>
          <p:cNvSpPr txBox="1"/>
          <p:nvPr/>
        </p:nvSpPr>
        <p:spPr>
          <a:xfrm>
            <a:off x="9156296" y="2982986"/>
            <a:ext cx="2895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Enables Hard of hearing people or deaf people to understand the text on screen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F285276-86BF-4C03-BEB8-F0E9391FB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0178" y="2901563"/>
            <a:ext cx="512352" cy="422690"/>
          </a:xfrm>
          <a:prstGeom prst="rect">
            <a:avLst/>
          </a:prstGeom>
        </p:spPr>
      </p:pic>
      <p:sp>
        <p:nvSpPr>
          <p:cNvPr id="66" name="Oval 65">
            <a:extLst>
              <a:ext uri="{FF2B5EF4-FFF2-40B4-BE49-F238E27FC236}">
                <a16:creationId xmlns:a16="http://schemas.microsoft.com/office/drawing/2014/main" id="{BF6CEB0A-7885-42C7-AC5C-6496DA85B6AA}"/>
              </a:ext>
            </a:extLst>
          </p:cNvPr>
          <p:cNvSpPr/>
          <p:nvPr/>
        </p:nvSpPr>
        <p:spPr>
          <a:xfrm>
            <a:off x="8358012" y="4657609"/>
            <a:ext cx="696684" cy="696684"/>
          </a:xfrm>
          <a:prstGeom prst="ellipse">
            <a:avLst/>
          </a:prstGeom>
          <a:solidFill>
            <a:srgbClr val="CB4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60D7E1-11A1-4774-8D80-EB0B5F656CA4}"/>
              </a:ext>
            </a:extLst>
          </p:cNvPr>
          <p:cNvSpPr txBox="1"/>
          <p:nvPr/>
        </p:nvSpPr>
        <p:spPr>
          <a:xfrm>
            <a:off x="9156297" y="4552864"/>
            <a:ext cx="204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ontserrat" panose="02000505000000020004" pitchFamily="2" charset="0"/>
              </a:rPr>
              <a:t>Easy Browsing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1AF93CD-63A4-4F22-9D8E-43EA22A3B89E}"/>
              </a:ext>
            </a:extLst>
          </p:cNvPr>
          <p:cNvSpPr txBox="1"/>
          <p:nvPr/>
        </p:nvSpPr>
        <p:spPr>
          <a:xfrm>
            <a:off x="9156296" y="4867099"/>
            <a:ext cx="2641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Allows  easy navigation and selection through keyboard on the website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49F30A6F-5A17-433D-B934-AE532E7512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5341" y="4790519"/>
            <a:ext cx="453970" cy="45397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DDD3CEE-5530-40A2-A178-263783926EEA}"/>
              </a:ext>
            </a:extLst>
          </p:cNvPr>
          <p:cNvSpPr txBox="1"/>
          <p:nvPr/>
        </p:nvSpPr>
        <p:spPr>
          <a:xfrm>
            <a:off x="2481943" y="221526"/>
            <a:ext cx="73442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98672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33333E-6 L 0.01342 -0.0233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" y="-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1C18116-B962-4353-87AA-099D4914CEED}"/>
              </a:ext>
            </a:extLst>
          </p:cNvPr>
          <p:cNvGrpSpPr/>
          <p:nvPr/>
        </p:nvGrpSpPr>
        <p:grpSpPr>
          <a:xfrm>
            <a:off x="4169905" y="2214105"/>
            <a:ext cx="1987878" cy="1858133"/>
            <a:chOff x="4206976" y="1539977"/>
            <a:chExt cx="1987878" cy="18581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D00FEAF-E626-480B-986B-7EA23BDEE4DF}"/>
                </a:ext>
              </a:extLst>
            </p:cNvPr>
            <p:cNvSpPr/>
            <p:nvPr/>
          </p:nvSpPr>
          <p:spPr>
            <a:xfrm>
              <a:off x="4206976" y="1539977"/>
              <a:ext cx="1858132" cy="1858133"/>
            </a:xfrm>
            <a:custGeom>
              <a:avLst/>
              <a:gdLst>
                <a:gd name="connsiteX0" fmla="*/ 1858132 w 1858132"/>
                <a:gd name="connsiteY0" fmla="*/ 0 h 1858133"/>
                <a:gd name="connsiteX1" fmla="*/ 1858132 w 1858132"/>
                <a:gd name="connsiteY1" fmla="*/ 1858133 h 1858133"/>
                <a:gd name="connsiteX2" fmla="*/ 0 w 1858132"/>
                <a:gd name="connsiteY2" fmla="*/ 1858133 h 1858133"/>
                <a:gd name="connsiteX3" fmla="*/ 8201 w 1858132"/>
                <a:gd name="connsiteY3" fmla="*/ 1695723 h 1858133"/>
                <a:gd name="connsiteX4" fmla="*/ 1695723 w 1858132"/>
                <a:gd name="connsiteY4" fmla="*/ 8201 h 1858133"/>
                <a:gd name="connsiteX5" fmla="*/ 1858132 w 1858132"/>
                <a:gd name="connsiteY5" fmla="*/ 0 h 185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3">
                  <a:moveTo>
                    <a:pt x="1858132" y="0"/>
                  </a:moveTo>
                  <a:lnTo>
                    <a:pt x="1858132" y="1858133"/>
                  </a:lnTo>
                  <a:lnTo>
                    <a:pt x="0" y="1858133"/>
                  </a:lnTo>
                  <a:lnTo>
                    <a:pt x="8201" y="1695723"/>
                  </a:lnTo>
                  <a:cubicBezTo>
                    <a:pt x="98563" y="805940"/>
                    <a:pt x="805940" y="98563"/>
                    <a:pt x="1695723" y="8201"/>
                  </a:cubicBezTo>
                  <a:lnTo>
                    <a:pt x="1858132" y="0"/>
                  </a:lnTo>
                  <a:close/>
                </a:path>
              </a:pathLst>
            </a:custGeom>
            <a:solidFill>
              <a:srgbClr val="20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1D94B2C-CB8C-45BF-8861-AEA36380D936}"/>
                </a:ext>
              </a:extLst>
            </p:cNvPr>
            <p:cNvSpPr txBox="1"/>
            <p:nvPr/>
          </p:nvSpPr>
          <p:spPr>
            <a:xfrm>
              <a:off x="4305830" y="2469043"/>
              <a:ext cx="1889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RESEARCH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8C60E4-02FA-43A7-86BC-8E33E5033E40}"/>
              </a:ext>
            </a:extLst>
          </p:cNvPr>
          <p:cNvGrpSpPr/>
          <p:nvPr/>
        </p:nvGrpSpPr>
        <p:grpSpPr>
          <a:xfrm>
            <a:off x="5972433" y="2214105"/>
            <a:ext cx="1987878" cy="1858133"/>
            <a:chOff x="5935362" y="1539977"/>
            <a:chExt cx="1987878" cy="18581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D5084EA-3744-471F-B70C-263650789939}"/>
                </a:ext>
              </a:extLst>
            </p:cNvPr>
            <p:cNvSpPr/>
            <p:nvPr/>
          </p:nvSpPr>
          <p:spPr>
            <a:xfrm>
              <a:off x="6065108" y="1539977"/>
              <a:ext cx="1858132" cy="1858133"/>
            </a:xfrm>
            <a:custGeom>
              <a:avLst/>
              <a:gdLst>
                <a:gd name="connsiteX0" fmla="*/ 0 w 1858132"/>
                <a:gd name="connsiteY0" fmla="*/ 0 h 1858133"/>
                <a:gd name="connsiteX1" fmla="*/ 162409 w 1858132"/>
                <a:gd name="connsiteY1" fmla="*/ 8201 h 1858133"/>
                <a:gd name="connsiteX2" fmla="*/ 1849931 w 1858132"/>
                <a:gd name="connsiteY2" fmla="*/ 1695723 h 1858133"/>
                <a:gd name="connsiteX3" fmla="*/ 1858132 w 1858132"/>
                <a:gd name="connsiteY3" fmla="*/ 1858133 h 1858133"/>
                <a:gd name="connsiteX4" fmla="*/ 0 w 1858132"/>
                <a:gd name="connsiteY4" fmla="*/ 1858133 h 1858133"/>
                <a:gd name="connsiteX5" fmla="*/ 0 w 1858132"/>
                <a:gd name="connsiteY5" fmla="*/ 0 h 185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3">
                  <a:moveTo>
                    <a:pt x="0" y="0"/>
                  </a:moveTo>
                  <a:lnTo>
                    <a:pt x="162409" y="8201"/>
                  </a:lnTo>
                  <a:cubicBezTo>
                    <a:pt x="1052192" y="98563"/>
                    <a:pt x="1759569" y="805940"/>
                    <a:pt x="1849931" y="1695723"/>
                  </a:cubicBezTo>
                  <a:lnTo>
                    <a:pt x="1858132" y="1858133"/>
                  </a:lnTo>
                  <a:lnTo>
                    <a:pt x="0" y="1858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C5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523524-BC7F-464E-A8E1-48090C9BAA2E}"/>
                </a:ext>
              </a:extLst>
            </p:cNvPr>
            <p:cNvSpPr txBox="1"/>
            <p:nvPr/>
          </p:nvSpPr>
          <p:spPr>
            <a:xfrm>
              <a:off x="5935362" y="2469043"/>
              <a:ext cx="1889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PLANNING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72F321-8593-43D3-A969-8F1140D3EE6F}"/>
              </a:ext>
            </a:extLst>
          </p:cNvPr>
          <p:cNvGrpSpPr/>
          <p:nvPr/>
        </p:nvGrpSpPr>
        <p:grpSpPr>
          <a:xfrm>
            <a:off x="4169905" y="4146380"/>
            <a:ext cx="1987878" cy="1858131"/>
            <a:chOff x="4206976" y="3398110"/>
            <a:chExt cx="1987878" cy="185813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F4195B-C84C-4D20-84BD-EFA34F77989A}"/>
                </a:ext>
              </a:extLst>
            </p:cNvPr>
            <p:cNvSpPr/>
            <p:nvPr/>
          </p:nvSpPr>
          <p:spPr>
            <a:xfrm>
              <a:off x="4206976" y="3398110"/>
              <a:ext cx="1858132" cy="1858131"/>
            </a:xfrm>
            <a:custGeom>
              <a:avLst/>
              <a:gdLst>
                <a:gd name="connsiteX0" fmla="*/ 0 w 1858132"/>
                <a:gd name="connsiteY0" fmla="*/ 0 h 1858131"/>
                <a:gd name="connsiteX1" fmla="*/ 1858132 w 1858132"/>
                <a:gd name="connsiteY1" fmla="*/ 0 h 1858131"/>
                <a:gd name="connsiteX2" fmla="*/ 1858132 w 1858132"/>
                <a:gd name="connsiteY2" fmla="*/ 1858131 h 1858131"/>
                <a:gd name="connsiteX3" fmla="*/ 1695723 w 1858132"/>
                <a:gd name="connsiteY3" fmla="*/ 1849930 h 1858131"/>
                <a:gd name="connsiteX4" fmla="*/ 8201 w 1858132"/>
                <a:gd name="connsiteY4" fmla="*/ 162408 h 1858131"/>
                <a:gd name="connsiteX5" fmla="*/ 0 w 1858132"/>
                <a:gd name="connsiteY5" fmla="*/ 0 h 185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1">
                  <a:moveTo>
                    <a:pt x="0" y="0"/>
                  </a:moveTo>
                  <a:lnTo>
                    <a:pt x="1858132" y="0"/>
                  </a:lnTo>
                  <a:lnTo>
                    <a:pt x="1858132" y="1858131"/>
                  </a:lnTo>
                  <a:lnTo>
                    <a:pt x="1695723" y="1849930"/>
                  </a:lnTo>
                  <a:cubicBezTo>
                    <a:pt x="805940" y="1759568"/>
                    <a:pt x="98563" y="1052191"/>
                    <a:pt x="8201" y="1624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A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434B3A-3970-45CC-A2B2-BB26A8893588}"/>
                </a:ext>
              </a:extLst>
            </p:cNvPr>
            <p:cNvSpPr txBox="1"/>
            <p:nvPr/>
          </p:nvSpPr>
          <p:spPr>
            <a:xfrm>
              <a:off x="4305830" y="3722897"/>
              <a:ext cx="18890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ACCESSIBLE CHAT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708346B-615A-4D47-B4D1-2E72634CE334}"/>
              </a:ext>
            </a:extLst>
          </p:cNvPr>
          <p:cNvGrpSpPr/>
          <p:nvPr/>
        </p:nvGrpSpPr>
        <p:grpSpPr>
          <a:xfrm>
            <a:off x="5972433" y="4146380"/>
            <a:ext cx="1987878" cy="1858131"/>
            <a:chOff x="5935362" y="3398110"/>
            <a:chExt cx="1987878" cy="185813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642EFA1-FECA-4C06-BAA1-C46C71D1C087}"/>
                </a:ext>
              </a:extLst>
            </p:cNvPr>
            <p:cNvSpPr/>
            <p:nvPr/>
          </p:nvSpPr>
          <p:spPr>
            <a:xfrm>
              <a:off x="6065108" y="3398110"/>
              <a:ext cx="1858132" cy="1858131"/>
            </a:xfrm>
            <a:custGeom>
              <a:avLst/>
              <a:gdLst>
                <a:gd name="connsiteX0" fmla="*/ 0 w 1858132"/>
                <a:gd name="connsiteY0" fmla="*/ 0 h 1858131"/>
                <a:gd name="connsiteX1" fmla="*/ 1858132 w 1858132"/>
                <a:gd name="connsiteY1" fmla="*/ 0 h 1858131"/>
                <a:gd name="connsiteX2" fmla="*/ 1849931 w 1858132"/>
                <a:gd name="connsiteY2" fmla="*/ 162408 h 1858131"/>
                <a:gd name="connsiteX3" fmla="*/ 162409 w 1858132"/>
                <a:gd name="connsiteY3" fmla="*/ 1849930 h 1858131"/>
                <a:gd name="connsiteX4" fmla="*/ 0 w 1858132"/>
                <a:gd name="connsiteY4" fmla="*/ 1858131 h 1858131"/>
                <a:gd name="connsiteX5" fmla="*/ 0 w 1858132"/>
                <a:gd name="connsiteY5" fmla="*/ 0 h 185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1">
                  <a:moveTo>
                    <a:pt x="0" y="0"/>
                  </a:moveTo>
                  <a:lnTo>
                    <a:pt x="1858132" y="0"/>
                  </a:lnTo>
                  <a:lnTo>
                    <a:pt x="1849931" y="162408"/>
                  </a:lnTo>
                  <a:cubicBezTo>
                    <a:pt x="1759569" y="1052191"/>
                    <a:pt x="1052192" y="1759568"/>
                    <a:pt x="162409" y="1849930"/>
                  </a:cubicBezTo>
                  <a:lnTo>
                    <a:pt x="0" y="1858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4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02E0EC-79F7-49F4-821D-F9EB43B6B12E}"/>
                </a:ext>
              </a:extLst>
            </p:cNvPr>
            <p:cNvSpPr txBox="1"/>
            <p:nvPr/>
          </p:nvSpPr>
          <p:spPr>
            <a:xfrm>
              <a:off x="5935362" y="3865510"/>
              <a:ext cx="1889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PRICING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A4B9DCF-19A0-4D0C-BA7C-9CE66869B4E5}"/>
              </a:ext>
            </a:extLst>
          </p:cNvPr>
          <p:cNvGrpSpPr/>
          <p:nvPr/>
        </p:nvGrpSpPr>
        <p:grpSpPr>
          <a:xfrm>
            <a:off x="4169905" y="2214105"/>
            <a:ext cx="1963261" cy="1858133"/>
            <a:chOff x="4206976" y="1539977"/>
            <a:chExt cx="1963261" cy="1858133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5C900B4-49FE-4879-9DAE-E27BADCA2E57}"/>
                </a:ext>
              </a:extLst>
            </p:cNvPr>
            <p:cNvSpPr/>
            <p:nvPr/>
          </p:nvSpPr>
          <p:spPr>
            <a:xfrm>
              <a:off x="4206976" y="1539977"/>
              <a:ext cx="1858132" cy="1858133"/>
            </a:xfrm>
            <a:custGeom>
              <a:avLst/>
              <a:gdLst>
                <a:gd name="connsiteX0" fmla="*/ 1858132 w 1858132"/>
                <a:gd name="connsiteY0" fmla="*/ 0 h 1858133"/>
                <a:gd name="connsiteX1" fmla="*/ 1858132 w 1858132"/>
                <a:gd name="connsiteY1" fmla="*/ 1858133 h 1858133"/>
                <a:gd name="connsiteX2" fmla="*/ 0 w 1858132"/>
                <a:gd name="connsiteY2" fmla="*/ 1858133 h 1858133"/>
                <a:gd name="connsiteX3" fmla="*/ 8201 w 1858132"/>
                <a:gd name="connsiteY3" fmla="*/ 1695723 h 1858133"/>
                <a:gd name="connsiteX4" fmla="*/ 1695723 w 1858132"/>
                <a:gd name="connsiteY4" fmla="*/ 8201 h 1858133"/>
                <a:gd name="connsiteX5" fmla="*/ 1858132 w 1858132"/>
                <a:gd name="connsiteY5" fmla="*/ 0 h 185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3">
                  <a:moveTo>
                    <a:pt x="1858132" y="0"/>
                  </a:moveTo>
                  <a:lnTo>
                    <a:pt x="1858132" y="1858133"/>
                  </a:lnTo>
                  <a:lnTo>
                    <a:pt x="0" y="1858133"/>
                  </a:lnTo>
                  <a:lnTo>
                    <a:pt x="8201" y="1695723"/>
                  </a:lnTo>
                  <a:cubicBezTo>
                    <a:pt x="98563" y="805940"/>
                    <a:pt x="805940" y="98563"/>
                    <a:pt x="1695723" y="8201"/>
                  </a:cubicBezTo>
                  <a:lnTo>
                    <a:pt x="1858132" y="0"/>
                  </a:lnTo>
                  <a:close/>
                </a:path>
              </a:pathLst>
            </a:custGeom>
            <a:solidFill>
              <a:srgbClr val="20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7557364-4342-486A-98D0-65D5C7E0113C}"/>
                </a:ext>
              </a:extLst>
            </p:cNvPr>
            <p:cNvSpPr txBox="1"/>
            <p:nvPr/>
          </p:nvSpPr>
          <p:spPr>
            <a:xfrm>
              <a:off x="4281213" y="2370484"/>
              <a:ext cx="18890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TEXT TO SPEECH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C2FB43D-03F4-4993-9546-8A15E1576FF9}"/>
              </a:ext>
            </a:extLst>
          </p:cNvPr>
          <p:cNvGrpSpPr/>
          <p:nvPr/>
        </p:nvGrpSpPr>
        <p:grpSpPr>
          <a:xfrm>
            <a:off x="5963161" y="2214105"/>
            <a:ext cx="1997150" cy="1858133"/>
            <a:chOff x="5926090" y="1539977"/>
            <a:chExt cx="1997150" cy="1858133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CFFD787-071B-4BCA-91C6-B9FC83DE146F}"/>
                </a:ext>
              </a:extLst>
            </p:cNvPr>
            <p:cNvSpPr/>
            <p:nvPr/>
          </p:nvSpPr>
          <p:spPr>
            <a:xfrm>
              <a:off x="6065108" y="1539977"/>
              <a:ext cx="1858132" cy="1858133"/>
            </a:xfrm>
            <a:custGeom>
              <a:avLst/>
              <a:gdLst>
                <a:gd name="connsiteX0" fmla="*/ 0 w 1858132"/>
                <a:gd name="connsiteY0" fmla="*/ 0 h 1858133"/>
                <a:gd name="connsiteX1" fmla="*/ 162409 w 1858132"/>
                <a:gd name="connsiteY1" fmla="*/ 8201 h 1858133"/>
                <a:gd name="connsiteX2" fmla="*/ 1849931 w 1858132"/>
                <a:gd name="connsiteY2" fmla="*/ 1695723 h 1858133"/>
                <a:gd name="connsiteX3" fmla="*/ 1858132 w 1858132"/>
                <a:gd name="connsiteY3" fmla="*/ 1858133 h 1858133"/>
                <a:gd name="connsiteX4" fmla="*/ 0 w 1858132"/>
                <a:gd name="connsiteY4" fmla="*/ 1858133 h 1858133"/>
                <a:gd name="connsiteX5" fmla="*/ 0 w 1858132"/>
                <a:gd name="connsiteY5" fmla="*/ 0 h 185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3">
                  <a:moveTo>
                    <a:pt x="0" y="0"/>
                  </a:moveTo>
                  <a:lnTo>
                    <a:pt x="162409" y="8201"/>
                  </a:lnTo>
                  <a:cubicBezTo>
                    <a:pt x="1052192" y="98563"/>
                    <a:pt x="1759569" y="805940"/>
                    <a:pt x="1849931" y="1695723"/>
                  </a:cubicBezTo>
                  <a:lnTo>
                    <a:pt x="1858132" y="1858133"/>
                  </a:lnTo>
                  <a:lnTo>
                    <a:pt x="0" y="1858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C5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F9507FA-B50C-41A7-A38E-CCADD1B880B6}"/>
                </a:ext>
              </a:extLst>
            </p:cNvPr>
            <p:cNvSpPr txBox="1"/>
            <p:nvPr/>
          </p:nvSpPr>
          <p:spPr>
            <a:xfrm>
              <a:off x="5926090" y="2011222"/>
              <a:ext cx="18890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SIGN LANGUAGE INTERPRETR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6F4B9-4435-4D66-AA37-D30EF65C9AB5}"/>
              </a:ext>
            </a:extLst>
          </p:cNvPr>
          <p:cNvGrpSpPr/>
          <p:nvPr/>
        </p:nvGrpSpPr>
        <p:grpSpPr>
          <a:xfrm>
            <a:off x="5976794" y="4146380"/>
            <a:ext cx="1983517" cy="1858131"/>
            <a:chOff x="5939723" y="3398110"/>
            <a:chExt cx="1983517" cy="1858131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D1A7938-BCE7-4935-B9D3-9F7659E4CB6C}"/>
                </a:ext>
              </a:extLst>
            </p:cNvPr>
            <p:cNvSpPr/>
            <p:nvPr/>
          </p:nvSpPr>
          <p:spPr>
            <a:xfrm>
              <a:off x="6065108" y="3398110"/>
              <a:ext cx="1858132" cy="1858131"/>
            </a:xfrm>
            <a:custGeom>
              <a:avLst/>
              <a:gdLst>
                <a:gd name="connsiteX0" fmla="*/ 0 w 1858132"/>
                <a:gd name="connsiteY0" fmla="*/ 0 h 1858131"/>
                <a:gd name="connsiteX1" fmla="*/ 1858132 w 1858132"/>
                <a:gd name="connsiteY1" fmla="*/ 0 h 1858131"/>
                <a:gd name="connsiteX2" fmla="*/ 1849931 w 1858132"/>
                <a:gd name="connsiteY2" fmla="*/ 162408 h 1858131"/>
                <a:gd name="connsiteX3" fmla="*/ 162409 w 1858132"/>
                <a:gd name="connsiteY3" fmla="*/ 1849930 h 1858131"/>
                <a:gd name="connsiteX4" fmla="*/ 0 w 1858132"/>
                <a:gd name="connsiteY4" fmla="*/ 1858131 h 1858131"/>
                <a:gd name="connsiteX5" fmla="*/ 0 w 1858132"/>
                <a:gd name="connsiteY5" fmla="*/ 0 h 185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1">
                  <a:moveTo>
                    <a:pt x="0" y="0"/>
                  </a:moveTo>
                  <a:lnTo>
                    <a:pt x="1858132" y="0"/>
                  </a:lnTo>
                  <a:lnTo>
                    <a:pt x="1849931" y="162408"/>
                  </a:lnTo>
                  <a:cubicBezTo>
                    <a:pt x="1759569" y="1052191"/>
                    <a:pt x="1052192" y="1759568"/>
                    <a:pt x="162409" y="1849930"/>
                  </a:cubicBezTo>
                  <a:lnTo>
                    <a:pt x="0" y="1858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4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9073C5D-D727-45C3-84CC-1E25EDA30E7B}"/>
                </a:ext>
              </a:extLst>
            </p:cNvPr>
            <p:cNvSpPr txBox="1"/>
            <p:nvPr/>
          </p:nvSpPr>
          <p:spPr>
            <a:xfrm>
              <a:off x="5939723" y="3678951"/>
              <a:ext cx="18890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EASY BROWSING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8C9CD6E-1DC0-421D-8CD8-CA8EED5661B9}"/>
              </a:ext>
            </a:extLst>
          </p:cNvPr>
          <p:cNvSpPr txBox="1"/>
          <p:nvPr/>
        </p:nvSpPr>
        <p:spPr>
          <a:xfrm>
            <a:off x="1333098" y="2668751"/>
            <a:ext cx="204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ontserrat" panose="02000505000000020004" pitchFamily="2" charset="0"/>
              </a:rPr>
              <a:t>Text-to-speech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4BD52-E34D-4982-A775-24C81D55E3EE}"/>
              </a:ext>
            </a:extLst>
          </p:cNvPr>
          <p:cNvSpPr txBox="1"/>
          <p:nvPr/>
        </p:nvSpPr>
        <p:spPr>
          <a:xfrm>
            <a:off x="1333097" y="2982986"/>
            <a:ext cx="2809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All text is read using AWS Polly, thus people with low vision can  use website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42349F-6D78-4669-B4B0-CF96A9AF58A7}"/>
              </a:ext>
            </a:extLst>
          </p:cNvPr>
          <p:cNvSpPr txBox="1"/>
          <p:nvPr/>
        </p:nvSpPr>
        <p:spPr>
          <a:xfrm>
            <a:off x="1333098" y="4552864"/>
            <a:ext cx="204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ontserrat" panose="02000505000000020004" pitchFamily="2" charset="0"/>
              </a:rPr>
              <a:t>Accessible Chat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55448-DF63-404B-8763-8DFBE25455C8}"/>
              </a:ext>
            </a:extLst>
          </p:cNvPr>
          <p:cNvSpPr txBox="1"/>
          <p:nvPr/>
        </p:nvSpPr>
        <p:spPr>
          <a:xfrm>
            <a:off x="1333097" y="4867099"/>
            <a:ext cx="2641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Allowing people with disabilities to communicate with the recruiters using their own language easily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F6A449-8796-43DD-81A2-6EA65A3792CC}"/>
              </a:ext>
            </a:extLst>
          </p:cNvPr>
          <p:cNvSpPr txBox="1"/>
          <p:nvPr/>
        </p:nvSpPr>
        <p:spPr>
          <a:xfrm>
            <a:off x="9156296" y="2668751"/>
            <a:ext cx="2895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ontserrat" panose="02000505000000020004" pitchFamily="2" charset="0"/>
              </a:rPr>
              <a:t>Sign language interpreter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1FA378-768A-435A-9FF8-6EFAB9346C83}"/>
              </a:ext>
            </a:extLst>
          </p:cNvPr>
          <p:cNvSpPr txBox="1"/>
          <p:nvPr/>
        </p:nvSpPr>
        <p:spPr>
          <a:xfrm>
            <a:off x="9156296" y="2982986"/>
            <a:ext cx="2895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Enables Hard of hearing people or deaf people to understand the text on screen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6374381-E38C-4D5F-8369-C75F759EB59C}"/>
              </a:ext>
            </a:extLst>
          </p:cNvPr>
          <p:cNvSpPr txBox="1"/>
          <p:nvPr/>
        </p:nvSpPr>
        <p:spPr>
          <a:xfrm>
            <a:off x="9156297" y="4552864"/>
            <a:ext cx="204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ontserrat" panose="02000505000000020004" pitchFamily="2" charset="0"/>
              </a:rPr>
              <a:t>Easy Browsing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7AECB5-D97C-4802-92D0-5B6CB6320392}"/>
              </a:ext>
            </a:extLst>
          </p:cNvPr>
          <p:cNvSpPr txBox="1"/>
          <p:nvPr/>
        </p:nvSpPr>
        <p:spPr>
          <a:xfrm>
            <a:off x="9156296" y="4867099"/>
            <a:ext cx="2641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Allows  easy navigation and selection through keyboard on the website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F0B1AA6-55DC-445B-B127-4A7A9548C8A3}"/>
              </a:ext>
            </a:extLst>
          </p:cNvPr>
          <p:cNvSpPr txBox="1"/>
          <p:nvPr/>
        </p:nvSpPr>
        <p:spPr>
          <a:xfrm>
            <a:off x="2481943" y="221526"/>
            <a:ext cx="73442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rPr>
              <a:t>Methods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4C54A22-E7BC-4931-AD32-03145C098CAB}"/>
              </a:ext>
            </a:extLst>
          </p:cNvPr>
          <p:cNvSpPr/>
          <p:nvPr/>
        </p:nvSpPr>
        <p:spPr>
          <a:xfrm>
            <a:off x="534813" y="2773496"/>
            <a:ext cx="696684" cy="696684"/>
          </a:xfrm>
          <a:prstGeom prst="ellipse">
            <a:avLst/>
          </a:prstGeom>
          <a:solidFill>
            <a:srgbClr val="20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E2FC0319-ED38-4C94-9951-5F816A146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34" y="2901563"/>
            <a:ext cx="480379" cy="453030"/>
          </a:xfrm>
          <a:prstGeom prst="rect">
            <a:avLst/>
          </a:prstGeom>
        </p:spPr>
      </p:pic>
      <p:sp>
        <p:nvSpPr>
          <p:cNvPr id="114" name="Oval 113">
            <a:extLst>
              <a:ext uri="{FF2B5EF4-FFF2-40B4-BE49-F238E27FC236}">
                <a16:creationId xmlns:a16="http://schemas.microsoft.com/office/drawing/2014/main" id="{03D11E9B-D28E-4E8E-B685-0D470985EEB0}"/>
              </a:ext>
            </a:extLst>
          </p:cNvPr>
          <p:cNvSpPr/>
          <p:nvPr/>
        </p:nvSpPr>
        <p:spPr>
          <a:xfrm>
            <a:off x="534813" y="4657609"/>
            <a:ext cx="696684" cy="696684"/>
          </a:xfrm>
          <a:prstGeom prst="ellipse">
            <a:avLst/>
          </a:prstGeom>
          <a:solidFill>
            <a:srgbClr val="F7A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376BBB3D-E487-4B6D-BE15-A1FAE05B2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9775" y="4831689"/>
            <a:ext cx="410838" cy="371629"/>
          </a:xfrm>
          <a:prstGeom prst="rect">
            <a:avLst/>
          </a:prstGeom>
        </p:spPr>
      </p:pic>
      <p:sp>
        <p:nvSpPr>
          <p:cNvPr id="118" name="Oval 117">
            <a:extLst>
              <a:ext uri="{FF2B5EF4-FFF2-40B4-BE49-F238E27FC236}">
                <a16:creationId xmlns:a16="http://schemas.microsoft.com/office/drawing/2014/main" id="{3DE82192-2976-4D25-B202-1E43B0B9531C}"/>
              </a:ext>
            </a:extLst>
          </p:cNvPr>
          <p:cNvSpPr/>
          <p:nvPr/>
        </p:nvSpPr>
        <p:spPr>
          <a:xfrm>
            <a:off x="8358012" y="2773496"/>
            <a:ext cx="696684" cy="696684"/>
          </a:xfrm>
          <a:prstGeom prst="ellipse">
            <a:avLst/>
          </a:prstGeom>
          <a:solidFill>
            <a:srgbClr val="ABC5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949C4019-DEF9-44B1-9C45-ACA164E37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0178" y="2901563"/>
            <a:ext cx="512352" cy="422690"/>
          </a:xfrm>
          <a:prstGeom prst="rect">
            <a:avLst/>
          </a:prstGeom>
        </p:spPr>
      </p:pic>
      <p:sp>
        <p:nvSpPr>
          <p:cNvPr id="122" name="Oval 121">
            <a:extLst>
              <a:ext uri="{FF2B5EF4-FFF2-40B4-BE49-F238E27FC236}">
                <a16:creationId xmlns:a16="http://schemas.microsoft.com/office/drawing/2014/main" id="{F413ED35-C545-4D09-8842-50FC36F6D0D1}"/>
              </a:ext>
            </a:extLst>
          </p:cNvPr>
          <p:cNvSpPr/>
          <p:nvPr/>
        </p:nvSpPr>
        <p:spPr>
          <a:xfrm>
            <a:off x="8358012" y="4657609"/>
            <a:ext cx="696684" cy="696684"/>
          </a:xfrm>
          <a:prstGeom prst="ellipse">
            <a:avLst/>
          </a:prstGeom>
          <a:solidFill>
            <a:srgbClr val="CB4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04E22B7A-6E8D-4975-9838-E5EAFFC8AE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5341" y="4790519"/>
            <a:ext cx="453970" cy="45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2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-0.01498 0.0215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5" y="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1C18116-B962-4353-87AA-099D4914CEED}"/>
              </a:ext>
            </a:extLst>
          </p:cNvPr>
          <p:cNvGrpSpPr/>
          <p:nvPr/>
        </p:nvGrpSpPr>
        <p:grpSpPr>
          <a:xfrm>
            <a:off x="4169905" y="2214105"/>
            <a:ext cx="1987878" cy="1858133"/>
            <a:chOff x="4206976" y="1539977"/>
            <a:chExt cx="1987878" cy="18581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D00FEAF-E626-480B-986B-7EA23BDEE4DF}"/>
                </a:ext>
              </a:extLst>
            </p:cNvPr>
            <p:cNvSpPr/>
            <p:nvPr/>
          </p:nvSpPr>
          <p:spPr>
            <a:xfrm>
              <a:off x="4206976" y="1539977"/>
              <a:ext cx="1858132" cy="1858133"/>
            </a:xfrm>
            <a:custGeom>
              <a:avLst/>
              <a:gdLst>
                <a:gd name="connsiteX0" fmla="*/ 1858132 w 1858132"/>
                <a:gd name="connsiteY0" fmla="*/ 0 h 1858133"/>
                <a:gd name="connsiteX1" fmla="*/ 1858132 w 1858132"/>
                <a:gd name="connsiteY1" fmla="*/ 1858133 h 1858133"/>
                <a:gd name="connsiteX2" fmla="*/ 0 w 1858132"/>
                <a:gd name="connsiteY2" fmla="*/ 1858133 h 1858133"/>
                <a:gd name="connsiteX3" fmla="*/ 8201 w 1858132"/>
                <a:gd name="connsiteY3" fmla="*/ 1695723 h 1858133"/>
                <a:gd name="connsiteX4" fmla="*/ 1695723 w 1858132"/>
                <a:gd name="connsiteY4" fmla="*/ 8201 h 1858133"/>
                <a:gd name="connsiteX5" fmla="*/ 1858132 w 1858132"/>
                <a:gd name="connsiteY5" fmla="*/ 0 h 185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3">
                  <a:moveTo>
                    <a:pt x="1858132" y="0"/>
                  </a:moveTo>
                  <a:lnTo>
                    <a:pt x="1858132" y="1858133"/>
                  </a:lnTo>
                  <a:lnTo>
                    <a:pt x="0" y="1858133"/>
                  </a:lnTo>
                  <a:lnTo>
                    <a:pt x="8201" y="1695723"/>
                  </a:lnTo>
                  <a:cubicBezTo>
                    <a:pt x="98563" y="805940"/>
                    <a:pt x="805940" y="98563"/>
                    <a:pt x="1695723" y="8201"/>
                  </a:cubicBezTo>
                  <a:lnTo>
                    <a:pt x="1858132" y="0"/>
                  </a:lnTo>
                  <a:close/>
                </a:path>
              </a:pathLst>
            </a:custGeom>
            <a:solidFill>
              <a:srgbClr val="20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1D94B2C-CB8C-45BF-8861-AEA36380D936}"/>
                </a:ext>
              </a:extLst>
            </p:cNvPr>
            <p:cNvSpPr txBox="1"/>
            <p:nvPr/>
          </p:nvSpPr>
          <p:spPr>
            <a:xfrm>
              <a:off x="4305830" y="2469043"/>
              <a:ext cx="1889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RESEARCH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8C60E4-02FA-43A7-86BC-8E33E5033E40}"/>
              </a:ext>
            </a:extLst>
          </p:cNvPr>
          <p:cNvGrpSpPr/>
          <p:nvPr/>
        </p:nvGrpSpPr>
        <p:grpSpPr>
          <a:xfrm>
            <a:off x="5972433" y="2214105"/>
            <a:ext cx="1987878" cy="1858133"/>
            <a:chOff x="5935362" y="1539977"/>
            <a:chExt cx="1987878" cy="18581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D5084EA-3744-471F-B70C-263650789939}"/>
                </a:ext>
              </a:extLst>
            </p:cNvPr>
            <p:cNvSpPr/>
            <p:nvPr/>
          </p:nvSpPr>
          <p:spPr>
            <a:xfrm>
              <a:off x="6065108" y="1539977"/>
              <a:ext cx="1858132" cy="1858133"/>
            </a:xfrm>
            <a:custGeom>
              <a:avLst/>
              <a:gdLst>
                <a:gd name="connsiteX0" fmla="*/ 0 w 1858132"/>
                <a:gd name="connsiteY0" fmla="*/ 0 h 1858133"/>
                <a:gd name="connsiteX1" fmla="*/ 162409 w 1858132"/>
                <a:gd name="connsiteY1" fmla="*/ 8201 h 1858133"/>
                <a:gd name="connsiteX2" fmla="*/ 1849931 w 1858132"/>
                <a:gd name="connsiteY2" fmla="*/ 1695723 h 1858133"/>
                <a:gd name="connsiteX3" fmla="*/ 1858132 w 1858132"/>
                <a:gd name="connsiteY3" fmla="*/ 1858133 h 1858133"/>
                <a:gd name="connsiteX4" fmla="*/ 0 w 1858132"/>
                <a:gd name="connsiteY4" fmla="*/ 1858133 h 1858133"/>
                <a:gd name="connsiteX5" fmla="*/ 0 w 1858132"/>
                <a:gd name="connsiteY5" fmla="*/ 0 h 185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3">
                  <a:moveTo>
                    <a:pt x="0" y="0"/>
                  </a:moveTo>
                  <a:lnTo>
                    <a:pt x="162409" y="8201"/>
                  </a:lnTo>
                  <a:cubicBezTo>
                    <a:pt x="1052192" y="98563"/>
                    <a:pt x="1759569" y="805940"/>
                    <a:pt x="1849931" y="1695723"/>
                  </a:cubicBezTo>
                  <a:lnTo>
                    <a:pt x="1858132" y="1858133"/>
                  </a:lnTo>
                  <a:lnTo>
                    <a:pt x="0" y="1858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C5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523524-BC7F-464E-A8E1-48090C9BAA2E}"/>
                </a:ext>
              </a:extLst>
            </p:cNvPr>
            <p:cNvSpPr txBox="1"/>
            <p:nvPr/>
          </p:nvSpPr>
          <p:spPr>
            <a:xfrm>
              <a:off x="5935362" y="2469043"/>
              <a:ext cx="1889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PLANNING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72F321-8593-43D3-A969-8F1140D3EE6F}"/>
              </a:ext>
            </a:extLst>
          </p:cNvPr>
          <p:cNvGrpSpPr/>
          <p:nvPr/>
        </p:nvGrpSpPr>
        <p:grpSpPr>
          <a:xfrm>
            <a:off x="4169905" y="4146380"/>
            <a:ext cx="1987878" cy="1858131"/>
            <a:chOff x="4206976" y="3398110"/>
            <a:chExt cx="1987878" cy="185813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F4195B-C84C-4D20-84BD-EFA34F77989A}"/>
                </a:ext>
              </a:extLst>
            </p:cNvPr>
            <p:cNvSpPr/>
            <p:nvPr/>
          </p:nvSpPr>
          <p:spPr>
            <a:xfrm>
              <a:off x="4206976" y="3398110"/>
              <a:ext cx="1858132" cy="1858131"/>
            </a:xfrm>
            <a:custGeom>
              <a:avLst/>
              <a:gdLst>
                <a:gd name="connsiteX0" fmla="*/ 0 w 1858132"/>
                <a:gd name="connsiteY0" fmla="*/ 0 h 1858131"/>
                <a:gd name="connsiteX1" fmla="*/ 1858132 w 1858132"/>
                <a:gd name="connsiteY1" fmla="*/ 0 h 1858131"/>
                <a:gd name="connsiteX2" fmla="*/ 1858132 w 1858132"/>
                <a:gd name="connsiteY2" fmla="*/ 1858131 h 1858131"/>
                <a:gd name="connsiteX3" fmla="*/ 1695723 w 1858132"/>
                <a:gd name="connsiteY3" fmla="*/ 1849930 h 1858131"/>
                <a:gd name="connsiteX4" fmla="*/ 8201 w 1858132"/>
                <a:gd name="connsiteY4" fmla="*/ 162408 h 1858131"/>
                <a:gd name="connsiteX5" fmla="*/ 0 w 1858132"/>
                <a:gd name="connsiteY5" fmla="*/ 0 h 185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1">
                  <a:moveTo>
                    <a:pt x="0" y="0"/>
                  </a:moveTo>
                  <a:lnTo>
                    <a:pt x="1858132" y="0"/>
                  </a:lnTo>
                  <a:lnTo>
                    <a:pt x="1858132" y="1858131"/>
                  </a:lnTo>
                  <a:lnTo>
                    <a:pt x="1695723" y="1849930"/>
                  </a:lnTo>
                  <a:cubicBezTo>
                    <a:pt x="805940" y="1759568"/>
                    <a:pt x="98563" y="1052191"/>
                    <a:pt x="8201" y="1624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A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434B3A-3970-45CC-A2B2-BB26A8893588}"/>
                </a:ext>
              </a:extLst>
            </p:cNvPr>
            <p:cNvSpPr txBox="1"/>
            <p:nvPr/>
          </p:nvSpPr>
          <p:spPr>
            <a:xfrm>
              <a:off x="4305830" y="3865510"/>
              <a:ext cx="1889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PROMOTE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708346B-615A-4D47-B4D1-2E72634CE334}"/>
              </a:ext>
            </a:extLst>
          </p:cNvPr>
          <p:cNvGrpSpPr/>
          <p:nvPr/>
        </p:nvGrpSpPr>
        <p:grpSpPr>
          <a:xfrm>
            <a:off x="5972433" y="4146380"/>
            <a:ext cx="1987878" cy="1858131"/>
            <a:chOff x="5935362" y="3398110"/>
            <a:chExt cx="1987878" cy="185813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642EFA1-FECA-4C06-BAA1-C46C71D1C087}"/>
                </a:ext>
              </a:extLst>
            </p:cNvPr>
            <p:cNvSpPr/>
            <p:nvPr/>
          </p:nvSpPr>
          <p:spPr>
            <a:xfrm>
              <a:off x="6065108" y="3398110"/>
              <a:ext cx="1858132" cy="1858131"/>
            </a:xfrm>
            <a:custGeom>
              <a:avLst/>
              <a:gdLst>
                <a:gd name="connsiteX0" fmla="*/ 0 w 1858132"/>
                <a:gd name="connsiteY0" fmla="*/ 0 h 1858131"/>
                <a:gd name="connsiteX1" fmla="*/ 1858132 w 1858132"/>
                <a:gd name="connsiteY1" fmla="*/ 0 h 1858131"/>
                <a:gd name="connsiteX2" fmla="*/ 1849931 w 1858132"/>
                <a:gd name="connsiteY2" fmla="*/ 162408 h 1858131"/>
                <a:gd name="connsiteX3" fmla="*/ 162409 w 1858132"/>
                <a:gd name="connsiteY3" fmla="*/ 1849930 h 1858131"/>
                <a:gd name="connsiteX4" fmla="*/ 0 w 1858132"/>
                <a:gd name="connsiteY4" fmla="*/ 1858131 h 1858131"/>
                <a:gd name="connsiteX5" fmla="*/ 0 w 1858132"/>
                <a:gd name="connsiteY5" fmla="*/ 0 h 185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1">
                  <a:moveTo>
                    <a:pt x="0" y="0"/>
                  </a:moveTo>
                  <a:lnTo>
                    <a:pt x="1858132" y="0"/>
                  </a:lnTo>
                  <a:lnTo>
                    <a:pt x="1849931" y="162408"/>
                  </a:lnTo>
                  <a:cubicBezTo>
                    <a:pt x="1759569" y="1052191"/>
                    <a:pt x="1052192" y="1759568"/>
                    <a:pt x="162409" y="1849930"/>
                  </a:cubicBezTo>
                  <a:lnTo>
                    <a:pt x="0" y="1858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4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02E0EC-79F7-49F4-821D-F9EB43B6B12E}"/>
                </a:ext>
              </a:extLst>
            </p:cNvPr>
            <p:cNvSpPr txBox="1"/>
            <p:nvPr/>
          </p:nvSpPr>
          <p:spPr>
            <a:xfrm>
              <a:off x="5935362" y="3683230"/>
              <a:ext cx="18890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EASY BROWSING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166A5E4-86B8-4FB5-A992-ED09653E81F1}"/>
              </a:ext>
            </a:extLst>
          </p:cNvPr>
          <p:cNvGrpSpPr/>
          <p:nvPr/>
        </p:nvGrpSpPr>
        <p:grpSpPr>
          <a:xfrm>
            <a:off x="4169905" y="2214105"/>
            <a:ext cx="1963261" cy="1858133"/>
            <a:chOff x="4206976" y="1539977"/>
            <a:chExt cx="1963261" cy="1858133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F4CFC84-6433-4B01-B51E-4D936A249434}"/>
                </a:ext>
              </a:extLst>
            </p:cNvPr>
            <p:cNvSpPr/>
            <p:nvPr/>
          </p:nvSpPr>
          <p:spPr>
            <a:xfrm>
              <a:off x="4206976" y="1539977"/>
              <a:ext cx="1858132" cy="1858133"/>
            </a:xfrm>
            <a:custGeom>
              <a:avLst/>
              <a:gdLst>
                <a:gd name="connsiteX0" fmla="*/ 1858132 w 1858132"/>
                <a:gd name="connsiteY0" fmla="*/ 0 h 1858133"/>
                <a:gd name="connsiteX1" fmla="*/ 1858132 w 1858132"/>
                <a:gd name="connsiteY1" fmla="*/ 1858133 h 1858133"/>
                <a:gd name="connsiteX2" fmla="*/ 0 w 1858132"/>
                <a:gd name="connsiteY2" fmla="*/ 1858133 h 1858133"/>
                <a:gd name="connsiteX3" fmla="*/ 8201 w 1858132"/>
                <a:gd name="connsiteY3" fmla="*/ 1695723 h 1858133"/>
                <a:gd name="connsiteX4" fmla="*/ 1695723 w 1858132"/>
                <a:gd name="connsiteY4" fmla="*/ 8201 h 1858133"/>
                <a:gd name="connsiteX5" fmla="*/ 1858132 w 1858132"/>
                <a:gd name="connsiteY5" fmla="*/ 0 h 185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3">
                  <a:moveTo>
                    <a:pt x="1858132" y="0"/>
                  </a:moveTo>
                  <a:lnTo>
                    <a:pt x="1858132" y="1858133"/>
                  </a:lnTo>
                  <a:lnTo>
                    <a:pt x="0" y="1858133"/>
                  </a:lnTo>
                  <a:lnTo>
                    <a:pt x="8201" y="1695723"/>
                  </a:lnTo>
                  <a:cubicBezTo>
                    <a:pt x="98563" y="805940"/>
                    <a:pt x="805940" y="98563"/>
                    <a:pt x="1695723" y="8201"/>
                  </a:cubicBezTo>
                  <a:lnTo>
                    <a:pt x="1858132" y="0"/>
                  </a:lnTo>
                  <a:close/>
                </a:path>
              </a:pathLst>
            </a:custGeom>
            <a:solidFill>
              <a:srgbClr val="20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F23692E-5311-4FD5-ADDC-9A82C8509C89}"/>
                </a:ext>
              </a:extLst>
            </p:cNvPr>
            <p:cNvSpPr txBox="1"/>
            <p:nvPr/>
          </p:nvSpPr>
          <p:spPr>
            <a:xfrm>
              <a:off x="4281213" y="2370484"/>
              <a:ext cx="18890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TEXT TO SPEECH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6BCC8DA-8813-4709-9467-2E426C03665C}"/>
              </a:ext>
            </a:extLst>
          </p:cNvPr>
          <p:cNvGrpSpPr/>
          <p:nvPr/>
        </p:nvGrpSpPr>
        <p:grpSpPr>
          <a:xfrm>
            <a:off x="5963161" y="2214105"/>
            <a:ext cx="1997150" cy="1858133"/>
            <a:chOff x="5926090" y="1539977"/>
            <a:chExt cx="1997150" cy="1858133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DB5F9AB-31B2-4622-BAF8-1719DDDE279A}"/>
                </a:ext>
              </a:extLst>
            </p:cNvPr>
            <p:cNvSpPr/>
            <p:nvPr/>
          </p:nvSpPr>
          <p:spPr>
            <a:xfrm>
              <a:off x="6065108" y="1539977"/>
              <a:ext cx="1858132" cy="1858133"/>
            </a:xfrm>
            <a:custGeom>
              <a:avLst/>
              <a:gdLst>
                <a:gd name="connsiteX0" fmla="*/ 0 w 1858132"/>
                <a:gd name="connsiteY0" fmla="*/ 0 h 1858133"/>
                <a:gd name="connsiteX1" fmla="*/ 162409 w 1858132"/>
                <a:gd name="connsiteY1" fmla="*/ 8201 h 1858133"/>
                <a:gd name="connsiteX2" fmla="*/ 1849931 w 1858132"/>
                <a:gd name="connsiteY2" fmla="*/ 1695723 h 1858133"/>
                <a:gd name="connsiteX3" fmla="*/ 1858132 w 1858132"/>
                <a:gd name="connsiteY3" fmla="*/ 1858133 h 1858133"/>
                <a:gd name="connsiteX4" fmla="*/ 0 w 1858132"/>
                <a:gd name="connsiteY4" fmla="*/ 1858133 h 1858133"/>
                <a:gd name="connsiteX5" fmla="*/ 0 w 1858132"/>
                <a:gd name="connsiteY5" fmla="*/ 0 h 185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3">
                  <a:moveTo>
                    <a:pt x="0" y="0"/>
                  </a:moveTo>
                  <a:lnTo>
                    <a:pt x="162409" y="8201"/>
                  </a:lnTo>
                  <a:cubicBezTo>
                    <a:pt x="1052192" y="98563"/>
                    <a:pt x="1759569" y="805940"/>
                    <a:pt x="1849931" y="1695723"/>
                  </a:cubicBezTo>
                  <a:lnTo>
                    <a:pt x="1858132" y="1858133"/>
                  </a:lnTo>
                  <a:lnTo>
                    <a:pt x="0" y="1858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C5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057F22-EF15-42D3-9B2A-E87E2B89F733}"/>
                </a:ext>
              </a:extLst>
            </p:cNvPr>
            <p:cNvSpPr txBox="1"/>
            <p:nvPr/>
          </p:nvSpPr>
          <p:spPr>
            <a:xfrm>
              <a:off x="5926090" y="2011222"/>
              <a:ext cx="18890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SIGN LANGUAGE INTERPRETR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FC631A4-01C4-41D9-9277-34237A97E3DC}"/>
              </a:ext>
            </a:extLst>
          </p:cNvPr>
          <p:cNvGrpSpPr/>
          <p:nvPr/>
        </p:nvGrpSpPr>
        <p:grpSpPr>
          <a:xfrm>
            <a:off x="4169905" y="4146380"/>
            <a:ext cx="1989160" cy="1858131"/>
            <a:chOff x="4206976" y="3398110"/>
            <a:chExt cx="1989160" cy="1858131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C33FA45-0CA6-47A2-86EC-AB8B83043A49}"/>
                </a:ext>
              </a:extLst>
            </p:cNvPr>
            <p:cNvSpPr/>
            <p:nvPr/>
          </p:nvSpPr>
          <p:spPr>
            <a:xfrm>
              <a:off x="4206976" y="3398110"/>
              <a:ext cx="1858132" cy="1858131"/>
            </a:xfrm>
            <a:custGeom>
              <a:avLst/>
              <a:gdLst>
                <a:gd name="connsiteX0" fmla="*/ 0 w 1858132"/>
                <a:gd name="connsiteY0" fmla="*/ 0 h 1858131"/>
                <a:gd name="connsiteX1" fmla="*/ 1858132 w 1858132"/>
                <a:gd name="connsiteY1" fmla="*/ 0 h 1858131"/>
                <a:gd name="connsiteX2" fmla="*/ 1858132 w 1858132"/>
                <a:gd name="connsiteY2" fmla="*/ 1858131 h 1858131"/>
                <a:gd name="connsiteX3" fmla="*/ 1695723 w 1858132"/>
                <a:gd name="connsiteY3" fmla="*/ 1849930 h 1858131"/>
                <a:gd name="connsiteX4" fmla="*/ 8201 w 1858132"/>
                <a:gd name="connsiteY4" fmla="*/ 162408 h 1858131"/>
                <a:gd name="connsiteX5" fmla="*/ 0 w 1858132"/>
                <a:gd name="connsiteY5" fmla="*/ 0 h 185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1">
                  <a:moveTo>
                    <a:pt x="0" y="0"/>
                  </a:moveTo>
                  <a:lnTo>
                    <a:pt x="1858132" y="0"/>
                  </a:lnTo>
                  <a:lnTo>
                    <a:pt x="1858132" y="1858131"/>
                  </a:lnTo>
                  <a:lnTo>
                    <a:pt x="1695723" y="1849930"/>
                  </a:lnTo>
                  <a:cubicBezTo>
                    <a:pt x="805940" y="1759568"/>
                    <a:pt x="98563" y="1052191"/>
                    <a:pt x="8201" y="1624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A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197BDD5-E9A3-4E81-B331-BB7A17584D40}"/>
                </a:ext>
              </a:extLst>
            </p:cNvPr>
            <p:cNvSpPr txBox="1"/>
            <p:nvPr/>
          </p:nvSpPr>
          <p:spPr>
            <a:xfrm>
              <a:off x="4307112" y="3720086"/>
              <a:ext cx="18890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ACCESSIBLE CHAT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11076D3-F0A3-4ECF-84E2-FACFFDAA8E02}"/>
              </a:ext>
            </a:extLst>
          </p:cNvPr>
          <p:cNvSpPr txBox="1"/>
          <p:nvPr/>
        </p:nvSpPr>
        <p:spPr>
          <a:xfrm>
            <a:off x="1333098" y="2668751"/>
            <a:ext cx="204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ontserrat" panose="02000505000000020004" pitchFamily="2" charset="0"/>
              </a:rPr>
              <a:t>Text-to-speech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D266A-B443-43A2-B1CA-FCF296550791}"/>
              </a:ext>
            </a:extLst>
          </p:cNvPr>
          <p:cNvSpPr txBox="1"/>
          <p:nvPr/>
        </p:nvSpPr>
        <p:spPr>
          <a:xfrm>
            <a:off x="1333097" y="2982986"/>
            <a:ext cx="2809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All text is read using AWS Polly, thus people with low vision can  use website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991D97-FABF-401E-8D0C-E3BF6472CAAD}"/>
              </a:ext>
            </a:extLst>
          </p:cNvPr>
          <p:cNvSpPr txBox="1"/>
          <p:nvPr/>
        </p:nvSpPr>
        <p:spPr>
          <a:xfrm>
            <a:off x="1333098" y="4552864"/>
            <a:ext cx="204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ontserrat" panose="02000505000000020004" pitchFamily="2" charset="0"/>
              </a:rPr>
              <a:t>Accessible Chat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78594-06BB-4B89-B740-13809AE0196E}"/>
              </a:ext>
            </a:extLst>
          </p:cNvPr>
          <p:cNvSpPr txBox="1"/>
          <p:nvPr/>
        </p:nvSpPr>
        <p:spPr>
          <a:xfrm>
            <a:off x="1333097" y="4867099"/>
            <a:ext cx="2641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Allowing people with disabilities to communicate with the recruiters using their own language easily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2A6256-FFEB-409B-BA27-C3F12F6058F1}"/>
              </a:ext>
            </a:extLst>
          </p:cNvPr>
          <p:cNvSpPr txBox="1"/>
          <p:nvPr/>
        </p:nvSpPr>
        <p:spPr>
          <a:xfrm>
            <a:off x="9156296" y="2668751"/>
            <a:ext cx="2895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ontserrat" panose="02000505000000020004" pitchFamily="2" charset="0"/>
              </a:rPr>
              <a:t>Sign language interpreter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9C3EB5-39CC-4B36-BE87-E21CA9667833}"/>
              </a:ext>
            </a:extLst>
          </p:cNvPr>
          <p:cNvSpPr txBox="1"/>
          <p:nvPr/>
        </p:nvSpPr>
        <p:spPr>
          <a:xfrm>
            <a:off x="9156296" y="2982986"/>
            <a:ext cx="2895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Enables Hard of hearing people or deaf people to understand the text on screen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A75AA8-8747-43B4-A4A4-699CBE3203F2}"/>
              </a:ext>
            </a:extLst>
          </p:cNvPr>
          <p:cNvSpPr txBox="1"/>
          <p:nvPr/>
        </p:nvSpPr>
        <p:spPr>
          <a:xfrm>
            <a:off x="9156297" y="4552864"/>
            <a:ext cx="204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ontserrat" panose="02000505000000020004" pitchFamily="2" charset="0"/>
              </a:rPr>
              <a:t>Easy Browsing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4B8A186-D9D0-48A5-A250-C7A7B1992139}"/>
              </a:ext>
            </a:extLst>
          </p:cNvPr>
          <p:cNvSpPr txBox="1"/>
          <p:nvPr/>
        </p:nvSpPr>
        <p:spPr>
          <a:xfrm>
            <a:off x="9156296" y="4867099"/>
            <a:ext cx="2641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Allows  easy navigation and selection through keyboard on the website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F21788B-8666-4831-A3DC-1158257763CF}"/>
              </a:ext>
            </a:extLst>
          </p:cNvPr>
          <p:cNvSpPr txBox="1"/>
          <p:nvPr/>
        </p:nvSpPr>
        <p:spPr>
          <a:xfrm>
            <a:off x="2481943" y="221526"/>
            <a:ext cx="73442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rPr>
              <a:t>Methods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D197123-0264-4580-9505-C0403F994751}"/>
              </a:ext>
            </a:extLst>
          </p:cNvPr>
          <p:cNvSpPr/>
          <p:nvPr/>
        </p:nvSpPr>
        <p:spPr>
          <a:xfrm>
            <a:off x="534813" y="2773496"/>
            <a:ext cx="696684" cy="696684"/>
          </a:xfrm>
          <a:prstGeom prst="ellipse">
            <a:avLst/>
          </a:prstGeom>
          <a:solidFill>
            <a:srgbClr val="20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BBF028BC-CBB2-4958-9144-71AED3BCB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34" y="2901563"/>
            <a:ext cx="480379" cy="453030"/>
          </a:xfrm>
          <a:prstGeom prst="rect">
            <a:avLst/>
          </a:prstGeom>
        </p:spPr>
      </p:pic>
      <p:sp>
        <p:nvSpPr>
          <p:cNvPr id="82" name="Oval 81">
            <a:extLst>
              <a:ext uri="{FF2B5EF4-FFF2-40B4-BE49-F238E27FC236}">
                <a16:creationId xmlns:a16="http://schemas.microsoft.com/office/drawing/2014/main" id="{432547E8-3F17-4723-B03E-7B3DF08A9383}"/>
              </a:ext>
            </a:extLst>
          </p:cNvPr>
          <p:cNvSpPr/>
          <p:nvPr/>
        </p:nvSpPr>
        <p:spPr>
          <a:xfrm>
            <a:off x="534813" y="4657609"/>
            <a:ext cx="696684" cy="696684"/>
          </a:xfrm>
          <a:prstGeom prst="ellipse">
            <a:avLst/>
          </a:prstGeom>
          <a:solidFill>
            <a:srgbClr val="F7A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FF5805D9-1260-4DA7-88C4-D943E0F30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9775" y="4831689"/>
            <a:ext cx="410838" cy="371629"/>
          </a:xfrm>
          <a:prstGeom prst="rect">
            <a:avLst/>
          </a:prstGeom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id="{79335CD4-1D5F-4541-ACC8-3ABB7AE9CE45}"/>
              </a:ext>
            </a:extLst>
          </p:cNvPr>
          <p:cNvSpPr/>
          <p:nvPr/>
        </p:nvSpPr>
        <p:spPr>
          <a:xfrm>
            <a:off x="8358012" y="2773496"/>
            <a:ext cx="696684" cy="696684"/>
          </a:xfrm>
          <a:prstGeom prst="ellipse">
            <a:avLst/>
          </a:prstGeom>
          <a:solidFill>
            <a:srgbClr val="ABC5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CA72F66B-AF5A-41B8-BF1D-676843057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0178" y="2901563"/>
            <a:ext cx="512352" cy="422690"/>
          </a:xfrm>
          <a:prstGeom prst="rect">
            <a:avLst/>
          </a:prstGeom>
        </p:spPr>
      </p:pic>
      <p:sp>
        <p:nvSpPr>
          <p:cNvPr id="90" name="Oval 89">
            <a:extLst>
              <a:ext uri="{FF2B5EF4-FFF2-40B4-BE49-F238E27FC236}">
                <a16:creationId xmlns:a16="http://schemas.microsoft.com/office/drawing/2014/main" id="{552546EA-EBEC-4159-8D36-D93DEF3BA7EC}"/>
              </a:ext>
            </a:extLst>
          </p:cNvPr>
          <p:cNvSpPr/>
          <p:nvPr/>
        </p:nvSpPr>
        <p:spPr>
          <a:xfrm>
            <a:off x="8358012" y="4657609"/>
            <a:ext cx="696684" cy="696684"/>
          </a:xfrm>
          <a:prstGeom prst="ellipse">
            <a:avLst/>
          </a:prstGeom>
          <a:solidFill>
            <a:srgbClr val="CB4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97073BAD-DFC4-4FE8-9E77-58FB9C8380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5341" y="4790519"/>
            <a:ext cx="453970" cy="45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5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0.01459 0.0247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1C18116-B962-4353-87AA-099D4914CEED}"/>
              </a:ext>
            </a:extLst>
          </p:cNvPr>
          <p:cNvGrpSpPr/>
          <p:nvPr/>
        </p:nvGrpSpPr>
        <p:grpSpPr>
          <a:xfrm>
            <a:off x="4169905" y="2214105"/>
            <a:ext cx="1987878" cy="1858133"/>
            <a:chOff x="4206976" y="1539977"/>
            <a:chExt cx="1987878" cy="18581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D00FEAF-E626-480B-986B-7EA23BDEE4DF}"/>
                </a:ext>
              </a:extLst>
            </p:cNvPr>
            <p:cNvSpPr/>
            <p:nvPr/>
          </p:nvSpPr>
          <p:spPr>
            <a:xfrm>
              <a:off x="4206976" y="1539977"/>
              <a:ext cx="1858132" cy="1858133"/>
            </a:xfrm>
            <a:custGeom>
              <a:avLst/>
              <a:gdLst>
                <a:gd name="connsiteX0" fmla="*/ 1858132 w 1858132"/>
                <a:gd name="connsiteY0" fmla="*/ 0 h 1858133"/>
                <a:gd name="connsiteX1" fmla="*/ 1858132 w 1858132"/>
                <a:gd name="connsiteY1" fmla="*/ 1858133 h 1858133"/>
                <a:gd name="connsiteX2" fmla="*/ 0 w 1858132"/>
                <a:gd name="connsiteY2" fmla="*/ 1858133 h 1858133"/>
                <a:gd name="connsiteX3" fmla="*/ 8201 w 1858132"/>
                <a:gd name="connsiteY3" fmla="*/ 1695723 h 1858133"/>
                <a:gd name="connsiteX4" fmla="*/ 1695723 w 1858132"/>
                <a:gd name="connsiteY4" fmla="*/ 8201 h 1858133"/>
                <a:gd name="connsiteX5" fmla="*/ 1858132 w 1858132"/>
                <a:gd name="connsiteY5" fmla="*/ 0 h 185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3">
                  <a:moveTo>
                    <a:pt x="1858132" y="0"/>
                  </a:moveTo>
                  <a:lnTo>
                    <a:pt x="1858132" y="1858133"/>
                  </a:lnTo>
                  <a:lnTo>
                    <a:pt x="0" y="1858133"/>
                  </a:lnTo>
                  <a:lnTo>
                    <a:pt x="8201" y="1695723"/>
                  </a:lnTo>
                  <a:cubicBezTo>
                    <a:pt x="98563" y="805940"/>
                    <a:pt x="805940" y="98563"/>
                    <a:pt x="1695723" y="8201"/>
                  </a:cubicBezTo>
                  <a:lnTo>
                    <a:pt x="1858132" y="0"/>
                  </a:lnTo>
                  <a:close/>
                </a:path>
              </a:pathLst>
            </a:custGeom>
            <a:solidFill>
              <a:srgbClr val="20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1D94B2C-CB8C-45BF-8861-AEA36380D936}"/>
                </a:ext>
              </a:extLst>
            </p:cNvPr>
            <p:cNvSpPr txBox="1"/>
            <p:nvPr/>
          </p:nvSpPr>
          <p:spPr>
            <a:xfrm>
              <a:off x="4305830" y="2469043"/>
              <a:ext cx="1889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RESEARCH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8C60E4-02FA-43A7-86BC-8E33E5033E40}"/>
              </a:ext>
            </a:extLst>
          </p:cNvPr>
          <p:cNvGrpSpPr/>
          <p:nvPr/>
        </p:nvGrpSpPr>
        <p:grpSpPr>
          <a:xfrm>
            <a:off x="5972433" y="2214105"/>
            <a:ext cx="1987878" cy="1858133"/>
            <a:chOff x="5935362" y="1539977"/>
            <a:chExt cx="1987878" cy="18581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D5084EA-3744-471F-B70C-263650789939}"/>
                </a:ext>
              </a:extLst>
            </p:cNvPr>
            <p:cNvSpPr/>
            <p:nvPr/>
          </p:nvSpPr>
          <p:spPr>
            <a:xfrm>
              <a:off x="6065108" y="1539977"/>
              <a:ext cx="1858132" cy="1858133"/>
            </a:xfrm>
            <a:custGeom>
              <a:avLst/>
              <a:gdLst>
                <a:gd name="connsiteX0" fmla="*/ 0 w 1858132"/>
                <a:gd name="connsiteY0" fmla="*/ 0 h 1858133"/>
                <a:gd name="connsiteX1" fmla="*/ 162409 w 1858132"/>
                <a:gd name="connsiteY1" fmla="*/ 8201 h 1858133"/>
                <a:gd name="connsiteX2" fmla="*/ 1849931 w 1858132"/>
                <a:gd name="connsiteY2" fmla="*/ 1695723 h 1858133"/>
                <a:gd name="connsiteX3" fmla="*/ 1858132 w 1858132"/>
                <a:gd name="connsiteY3" fmla="*/ 1858133 h 1858133"/>
                <a:gd name="connsiteX4" fmla="*/ 0 w 1858132"/>
                <a:gd name="connsiteY4" fmla="*/ 1858133 h 1858133"/>
                <a:gd name="connsiteX5" fmla="*/ 0 w 1858132"/>
                <a:gd name="connsiteY5" fmla="*/ 0 h 185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3">
                  <a:moveTo>
                    <a:pt x="0" y="0"/>
                  </a:moveTo>
                  <a:lnTo>
                    <a:pt x="162409" y="8201"/>
                  </a:lnTo>
                  <a:cubicBezTo>
                    <a:pt x="1052192" y="98563"/>
                    <a:pt x="1759569" y="805940"/>
                    <a:pt x="1849931" y="1695723"/>
                  </a:cubicBezTo>
                  <a:lnTo>
                    <a:pt x="1858132" y="1858133"/>
                  </a:lnTo>
                  <a:lnTo>
                    <a:pt x="0" y="1858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C5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523524-BC7F-464E-A8E1-48090C9BAA2E}"/>
                </a:ext>
              </a:extLst>
            </p:cNvPr>
            <p:cNvSpPr txBox="1"/>
            <p:nvPr/>
          </p:nvSpPr>
          <p:spPr>
            <a:xfrm>
              <a:off x="5935362" y="2469043"/>
              <a:ext cx="1889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PLANNING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72F321-8593-43D3-A969-8F1140D3EE6F}"/>
              </a:ext>
            </a:extLst>
          </p:cNvPr>
          <p:cNvGrpSpPr/>
          <p:nvPr/>
        </p:nvGrpSpPr>
        <p:grpSpPr>
          <a:xfrm>
            <a:off x="4169905" y="4146380"/>
            <a:ext cx="1987878" cy="1858131"/>
            <a:chOff x="4206976" y="3398110"/>
            <a:chExt cx="1987878" cy="185813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F4195B-C84C-4D20-84BD-EFA34F77989A}"/>
                </a:ext>
              </a:extLst>
            </p:cNvPr>
            <p:cNvSpPr/>
            <p:nvPr/>
          </p:nvSpPr>
          <p:spPr>
            <a:xfrm>
              <a:off x="4206976" y="3398110"/>
              <a:ext cx="1858132" cy="1858131"/>
            </a:xfrm>
            <a:custGeom>
              <a:avLst/>
              <a:gdLst>
                <a:gd name="connsiteX0" fmla="*/ 0 w 1858132"/>
                <a:gd name="connsiteY0" fmla="*/ 0 h 1858131"/>
                <a:gd name="connsiteX1" fmla="*/ 1858132 w 1858132"/>
                <a:gd name="connsiteY1" fmla="*/ 0 h 1858131"/>
                <a:gd name="connsiteX2" fmla="*/ 1858132 w 1858132"/>
                <a:gd name="connsiteY2" fmla="*/ 1858131 h 1858131"/>
                <a:gd name="connsiteX3" fmla="*/ 1695723 w 1858132"/>
                <a:gd name="connsiteY3" fmla="*/ 1849930 h 1858131"/>
                <a:gd name="connsiteX4" fmla="*/ 8201 w 1858132"/>
                <a:gd name="connsiteY4" fmla="*/ 162408 h 1858131"/>
                <a:gd name="connsiteX5" fmla="*/ 0 w 1858132"/>
                <a:gd name="connsiteY5" fmla="*/ 0 h 185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1">
                  <a:moveTo>
                    <a:pt x="0" y="0"/>
                  </a:moveTo>
                  <a:lnTo>
                    <a:pt x="1858132" y="0"/>
                  </a:lnTo>
                  <a:lnTo>
                    <a:pt x="1858132" y="1858131"/>
                  </a:lnTo>
                  <a:lnTo>
                    <a:pt x="1695723" y="1849930"/>
                  </a:lnTo>
                  <a:cubicBezTo>
                    <a:pt x="805940" y="1759568"/>
                    <a:pt x="98563" y="1052191"/>
                    <a:pt x="8201" y="1624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A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434B3A-3970-45CC-A2B2-BB26A8893588}"/>
                </a:ext>
              </a:extLst>
            </p:cNvPr>
            <p:cNvSpPr txBox="1"/>
            <p:nvPr/>
          </p:nvSpPr>
          <p:spPr>
            <a:xfrm>
              <a:off x="4305830" y="3865510"/>
              <a:ext cx="1889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PROMOTE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708346B-615A-4D47-B4D1-2E72634CE334}"/>
              </a:ext>
            </a:extLst>
          </p:cNvPr>
          <p:cNvGrpSpPr/>
          <p:nvPr/>
        </p:nvGrpSpPr>
        <p:grpSpPr>
          <a:xfrm>
            <a:off x="5972433" y="4146380"/>
            <a:ext cx="1987878" cy="1858131"/>
            <a:chOff x="5935362" y="3398110"/>
            <a:chExt cx="1987878" cy="185813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642EFA1-FECA-4C06-BAA1-C46C71D1C087}"/>
                </a:ext>
              </a:extLst>
            </p:cNvPr>
            <p:cNvSpPr/>
            <p:nvPr/>
          </p:nvSpPr>
          <p:spPr>
            <a:xfrm>
              <a:off x="6065108" y="3398110"/>
              <a:ext cx="1858132" cy="1858131"/>
            </a:xfrm>
            <a:custGeom>
              <a:avLst/>
              <a:gdLst>
                <a:gd name="connsiteX0" fmla="*/ 0 w 1858132"/>
                <a:gd name="connsiteY0" fmla="*/ 0 h 1858131"/>
                <a:gd name="connsiteX1" fmla="*/ 1858132 w 1858132"/>
                <a:gd name="connsiteY1" fmla="*/ 0 h 1858131"/>
                <a:gd name="connsiteX2" fmla="*/ 1849931 w 1858132"/>
                <a:gd name="connsiteY2" fmla="*/ 162408 h 1858131"/>
                <a:gd name="connsiteX3" fmla="*/ 162409 w 1858132"/>
                <a:gd name="connsiteY3" fmla="*/ 1849930 h 1858131"/>
                <a:gd name="connsiteX4" fmla="*/ 0 w 1858132"/>
                <a:gd name="connsiteY4" fmla="*/ 1858131 h 1858131"/>
                <a:gd name="connsiteX5" fmla="*/ 0 w 1858132"/>
                <a:gd name="connsiteY5" fmla="*/ 0 h 185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1">
                  <a:moveTo>
                    <a:pt x="0" y="0"/>
                  </a:moveTo>
                  <a:lnTo>
                    <a:pt x="1858132" y="0"/>
                  </a:lnTo>
                  <a:lnTo>
                    <a:pt x="1849931" y="162408"/>
                  </a:lnTo>
                  <a:cubicBezTo>
                    <a:pt x="1759569" y="1052191"/>
                    <a:pt x="1052192" y="1759568"/>
                    <a:pt x="162409" y="1849930"/>
                  </a:cubicBezTo>
                  <a:lnTo>
                    <a:pt x="0" y="1858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4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02E0EC-79F7-49F4-821D-F9EB43B6B12E}"/>
                </a:ext>
              </a:extLst>
            </p:cNvPr>
            <p:cNvSpPr txBox="1"/>
            <p:nvPr/>
          </p:nvSpPr>
          <p:spPr>
            <a:xfrm>
              <a:off x="5935362" y="3865510"/>
              <a:ext cx="1889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PRICING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5C1E46A-33D3-4CDB-8E30-969269EC9FCB}"/>
              </a:ext>
            </a:extLst>
          </p:cNvPr>
          <p:cNvGrpSpPr/>
          <p:nvPr/>
        </p:nvGrpSpPr>
        <p:grpSpPr>
          <a:xfrm>
            <a:off x="4169905" y="2214105"/>
            <a:ext cx="1963261" cy="1858133"/>
            <a:chOff x="4206976" y="1539977"/>
            <a:chExt cx="1963261" cy="1858133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0C63055-700F-4B73-9836-777E38EA9FD5}"/>
                </a:ext>
              </a:extLst>
            </p:cNvPr>
            <p:cNvSpPr/>
            <p:nvPr/>
          </p:nvSpPr>
          <p:spPr>
            <a:xfrm>
              <a:off x="4206976" y="1539977"/>
              <a:ext cx="1858132" cy="1858133"/>
            </a:xfrm>
            <a:custGeom>
              <a:avLst/>
              <a:gdLst>
                <a:gd name="connsiteX0" fmla="*/ 1858132 w 1858132"/>
                <a:gd name="connsiteY0" fmla="*/ 0 h 1858133"/>
                <a:gd name="connsiteX1" fmla="*/ 1858132 w 1858132"/>
                <a:gd name="connsiteY1" fmla="*/ 1858133 h 1858133"/>
                <a:gd name="connsiteX2" fmla="*/ 0 w 1858132"/>
                <a:gd name="connsiteY2" fmla="*/ 1858133 h 1858133"/>
                <a:gd name="connsiteX3" fmla="*/ 8201 w 1858132"/>
                <a:gd name="connsiteY3" fmla="*/ 1695723 h 1858133"/>
                <a:gd name="connsiteX4" fmla="*/ 1695723 w 1858132"/>
                <a:gd name="connsiteY4" fmla="*/ 8201 h 1858133"/>
                <a:gd name="connsiteX5" fmla="*/ 1858132 w 1858132"/>
                <a:gd name="connsiteY5" fmla="*/ 0 h 185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3">
                  <a:moveTo>
                    <a:pt x="1858132" y="0"/>
                  </a:moveTo>
                  <a:lnTo>
                    <a:pt x="1858132" y="1858133"/>
                  </a:lnTo>
                  <a:lnTo>
                    <a:pt x="0" y="1858133"/>
                  </a:lnTo>
                  <a:lnTo>
                    <a:pt x="8201" y="1695723"/>
                  </a:lnTo>
                  <a:cubicBezTo>
                    <a:pt x="98563" y="805940"/>
                    <a:pt x="805940" y="98563"/>
                    <a:pt x="1695723" y="8201"/>
                  </a:cubicBezTo>
                  <a:lnTo>
                    <a:pt x="1858132" y="0"/>
                  </a:lnTo>
                  <a:close/>
                </a:path>
              </a:pathLst>
            </a:custGeom>
            <a:solidFill>
              <a:srgbClr val="20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864F924-80A4-4FED-A702-7880C3588ED6}"/>
                </a:ext>
              </a:extLst>
            </p:cNvPr>
            <p:cNvSpPr txBox="1"/>
            <p:nvPr/>
          </p:nvSpPr>
          <p:spPr>
            <a:xfrm>
              <a:off x="4281213" y="2370484"/>
              <a:ext cx="18890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TEXT TO SPEECH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39432D5-5A43-4EF6-A5E4-46D507388CF7}"/>
              </a:ext>
            </a:extLst>
          </p:cNvPr>
          <p:cNvGrpSpPr/>
          <p:nvPr/>
        </p:nvGrpSpPr>
        <p:grpSpPr>
          <a:xfrm>
            <a:off x="5963161" y="2214105"/>
            <a:ext cx="1997150" cy="1858133"/>
            <a:chOff x="5926090" y="1539977"/>
            <a:chExt cx="1997150" cy="1858133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3ACD67C-A418-444D-8BBE-DA7E28C21157}"/>
                </a:ext>
              </a:extLst>
            </p:cNvPr>
            <p:cNvSpPr/>
            <p:nvPr/>
          </p:nvSpPr>
          <p:spPr>
            <a:xfrm>
              <a:off x="6065108" y="1539977"/>
              <a:ext cx="1858132" cy="1858133"/>
            </a:xfrm>
            <a:custGeom>
              <a:avLst/>
              <a:gdLst>
                <a:gd name="connsiteX0" fmla="*/ 0 w 1858132"/>
                <a:gd name="connsiteY0" fmla="*/ 0 h 1858133"/>
                <a:gd name="connsiteX1" fmla="*/ 162409 w 1858132"/>
                <a:gd name="connsiteY1" fmla="*/ 8201 h 1858133"/>
                <a:gd name="connsiteX2" fmla="*/ 1849931 w 1858132"/>
                <a:gd name="connsiteY2" fmla="*/ 1695723 h 1858133"/>
                <a:gd name="connsiteX3" fmla="*/ 1858132 w 1858132"/>
                <a:gd name="connsiteY3" fmla="*/ 1858133 h 1858133"/>
                <a:gd name="connsiteX4" fmla="*/ 0 w 1858132"/>
                <a:gd name="connsiteY4" fmla="*/ 1858133 h 1858133"/>
                <a:gd name="connsiteX5" fmla="*/ 0 w 1858132"/>
                <a:gd name="connsiteY5" fmla="*/ 0 h 185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3">
                  <a:moveTo>
                    <a:pt x="0" y="0"/>
                  </a:moveTo>
                  <a:lnTo>
                    <a:pt x="162409" y="8201"/>
                  </a:lnTo>
                  <a:cubicBezTo>
                    <a:pt x="1052192" y="98563"/>
                    <a:pt x="1759569" y="805940"/>
                    <a:pt x="1849931" y="1695723"/>
                  </a:cubicBezTo>
                  <a:lnTo>
                    <a:pt x="1858132" y="1858133"/>
                  </a:lnTo>
                  <a:lnTo>
                    <a:pt x="0" y="1858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C5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B3EEDF1-5743-4BDF-9A52-FB46F7FBB1C4}"/>
                </a:ext>
              </a:extLst>
            </p:cNvPr>
            <p:cNvSpPr txBox="1"/>
            <p:nvPr/>
          </p:nvSpPr>
          <p:spPr>
            <a:xfrm>
              <a:off x="5926090" y="2011222"/>
              <a:ext cx="18890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SIGN LANGUAGE INTERPRETR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0143669-AA92-4B07-9A42-FD94CEDD6E85}"/>
              </a:ext>
            </a:extLst>
          </p:cNvPr>
          <p:cNvGrpSpPr/>
          <p:nvPr/>
        </p:nvGrpSpPr>
        <p:grpSpPr>
          <a:xfrm>
            <a:off x="4169905" y="4146380"/>
            <a:ext cx="1989160" cy="1858131"/>
            <a:chOff x="4206976" y="3398110"/>
            <a:chExt cx="1989160" cy="1858131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7A67D23-A990-43A9-8720-CEF3FE2939AD}"/>
                </a:ext>
              </a:extLst>
            </p:cNvPr>
            <p:cNvSpPr/>
            <p:nvPr/>
          </p:nvSpPr>
          <p:spPr>
            <a:xfrm>
              <a:off x="4206976" y="3398110"/>
              <a:ext cx="1858132" cy="1858131"/>
            </a:xfrm>
            <a:custGeom>
              <a:avLst/>
              <a:gdLst>
                <a:gd name="connsiteX0" fmla="*/ 0 w 1858132"/>
                <a:gd name="connsiteY0" fmla="*/ 0 h 1858131"/>
                <a:gd name="connsiteX1" fmla="*/ 1858132 w 1858132"/>
                <a:gd name="connsiteY1" fmla="*/ 0 h 1858131"/>
                <a:gd name="connsiteX2" fmla="*/ 1858132 w 1858132"/>
                <a:gd name="connsiteY2" fmla="*/ 1858131 h 1858131"/>
                <a:gd name="connsiteX3" fmla="*/ 1695723 w 1858132"/>
                <a:gd name="connsiteY3" fmla="*/ 1849930 h 1858131"/>
                <a:gd name="connsiteX4" fmla="*/ 8201 w 1858132"/>
                <a:gd name="connsiteY4" fmla="*/ 162408 h 1858131"/>
                <a:gd name="connsiteX5" fmla="*/ 0 w 1858132"/>
                <a:gd name="connsiteY5" fmla="*/ 0 h 185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1">
                  <a:moveTo>
                    <a:pt x="0" y="0"/>
                  </a:moveTo>
                  <a:lnTo>
                    <a:pt x="1858132" y="0"/>
                  </a:lnTo>
                  <a:lnTo>
                    <a:pt x="1858132" y="1858131"/>
                  </a:lnTo>
                  <a:lnTo>
                    <a:pt x="1695723" y="1849930"/>
                  </a:lnTo>
                  <a:cubicBezTo>
                    <a:pt x="805940" y="1759568"/>
                    <a:pt x="98563" y="1052191"/>
                    <a:pt x="8201" y="1624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A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F6914B-79B1-465C-8581-45F4A302C3BB}"/>
                </a:ext>
              </a:extLst>
            </p:cNvPr>
            <p:cNvSpPr txBox="1"/>
            <p:nvPr/>
          </p:nvSpPr>
          <p:spPr>
            <a:xfrm>
              <a:off x="4307112" y="3720086"/>
              <a:ext cx="18890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ACCESSIBLE CHAT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FA9EBD0-741A-44A6-A45F-F1B875D65CFA}"/>
              </a:ext>
            </a:extLst>
          </p:cNvPr>
          <p:cNvGrpSpPr/>
          <p:nvPr/>
        </p:nvGrpSpPr>
        <p:grpSpPr>
          <a:xfrm>
            <a:off x="5976794" y="4146380"/>
            <a:ext cx="1983517" cy="1858131"/>
            <a:chOff x="5939723" y="3398110"/>
            <a:chExt cx="1983517" cy="1858131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6F0D148-C97B-447E-87BC-369EFA3611DC}"/>
                </a:ext>
              </a:extLst>
            </p:cNvPr>
            <p:cNvSpPr/>
            <p:nvPr/>
          </p:nvSpPr>
          <p:spPr>
            <a:xfrm>
              <a:off x="6065108" y="3398110"/>
              <a:ext cx="1858132" cy="1858131"/>
            </a:xfrm>
            <a:custGeom>
              <a:avLst/>
              <a:gdLst>
                <a:gd name="connsiteX0" fmla="*/ 0 w 1858132"/>
                <a:gd name="connsiteY0" fmla="*/ 0 h 1858131"/>
                <a:gd name="connsiteX1" fmla="*/ 1858132 w 1858132"/>
                <a:gd name="connsiteY1" fmla="*/ 0 h 1858131"/>
                <a:gd name="connsiteX2" fmla="*/ 1849931 w 1858132"/>
                <a:gd name="connsiteY2" fmla="*/ 162408 h 1858131"/>
                <a:gd name="connsiteX3" fmla="*/ 162409 w 1858132"/>
                <a:gd name="connsiteY3" fmla="*/ 1849930 h 1858131"/>
                <a:gd name="connsiteX4" fmla="*/ 0 w 1858132"/>
                <a:gd name="connsiteY4" fmla="*/ 1858131 h 1858131"/>
                <a:gd name="connsiteX5" fmla="*/ 0 w 1858132"/>
                <a:gd name="connsiteY5" fmla="*/ 0 h 185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1">
                  <a:moveTo>
                    <a:pt x="0" y="0"/>
                  </a:moveTo>
                  <a:lnTo>
                    <a:pt x="1858132" y="0"/>
                  </a:lnTo>
                  <a:lnTo>
                    <a:pt x="1849931" y="162408"/>
                  </a:lnTo>
                  <a:cubicBezTo>
                    <a:pt x="1759569" y="1052191"/>
                    <a:pt x="1052192" y="1759568"/>
                    <a:pt x="162409" y="1849930"/>
                  </a:cubicBezTo>
                  <a:lnTo>
                    <a:pt x="0" y="1858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4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799C11D-7432-494E-B16C-F5625E598239}"/>
                </a:ext>
              </a:extLst>
            </p:cNvPr>
            <p:cNvSpPr txBox="1"/>
            <p:nvPr/>
          </p:nvSpPr>
          <p:spPr>
            <a:xfrm>
              <a:off x="5939723" y="3678951"/>
              <a:ext cx="18890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EASY BROWSING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2FF9F81-C075-4119-9BB9-B6C6F0EDC838}"/>
              </a:ext>
            </a:extLst>
          </p:cNvPr>
          <p:cNvSpPr txBox="1"/>
          <p:nvPr/>
        </p:nvSpPr>
        <p:spPr>
          <a:xfrm>
            <a:off x="1333098" y="2668751"/>
            <a:ext cx="204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ontserrat" panose="02000505000000020004" pitchFamily="2" charset="0"/>
              </a:rPr>
              <a:t>Text-to-speech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0A3B3-A9D0-45E0-B8E7-6FD991D6A609}"/>
              </a:ext>
            </a:extLst>
          </p:cNvPr>
          <p:cNvSpPr txBox="1"/>
          <p:nvPr/>
        </p:nvSpPr>
        <p:spPr>
          <a:xfrm>
            <a:off x="1333097" y="2982986"/>
            <a:ext cx="2809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All text is read using AWS Polly, thus people with low vision can  use website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ACD51F-03C4-4DF0-AE92-778D07A106C0}"/>
              </a:ext>
            </a:extLst>
          </p:cNvPr>
          <p:cNvSpPr txBox="1"/>
          <p:nvPr/>
        </p:nvSpPr>
        <p:spPr>
          <a:xfrm>
            <a:off x="1333098" y="4552864"/>
            <a:ext cx="204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ontserrat" panose="02000505000000020004" pitchFamily="2" charset="0"/>
              </a:rPr>
              <a:t>Accessible Chat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AFF445-41ED-4103-963C-5708E6BECBE8}"/>
              </a:ext>
            </a:extLst>
          </p:cNvPr>
          <p:cNvSpPr txBox="1"/>
          <p:nvPr/>
        </p:nvSpPr>
        <p:spPr>
          <a:xfrm>
            <a:off x="1333097" y="4867099"/>
            <a:ext cx="2641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Allowing people with disabilities to communicate with the recruiters using their own language easily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4AB9A8-A510-47B1-AEBA-7015CA95DA4B}"/>
              </a:ext>
            </a:extLst>
          </p:cNvPr>
          <p:cNvSpPr txBox="1"/>
          <p:nvPr/>
        </p:nvSpPr>
        <p:spPr>
          <a:xfrm>
            <a:off x="9156296" y="2668751"/>
            <a:ext cx="2895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ontserrat" panose="02000505000000020004" pitchFamily="2" charset="0"/>
              </a:rPr>
              <a:t>Sign language interpreter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579682-07E2-4F75-8589-89DA218D0D9F}"/>
              </a:ext>
            </a:extLst>
          </p:cNvPr>
          <p:cNvSpPr txBox="1"/>
          <p:nvPr/>
        </p:nvSpPr>
        <p:spPr>
          <a:xfrm>
            <a:off x="9156296" y="2982986"/>
            <a:ext cx="2895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Enables Hard of hearing people or deaf people to understand the text on screen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1BD452D-60E1-4E80-9B03-3808BCC912E9}"/>
              </a:ext>
            </a:extLst>
          </p:cNvPr>
          <p:cNvSpPr txBox="1"/>
          <p:nvPr/>
        </p:nvSpPr>
        <p:spPr>
          <a:xfrm>
            <a:off x="9156297" y="4552864"/>
            <a:ext cx="204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ontserrat" panose="02000505000000020004" pitchFamily="2" charset="0"/>
              </a:rPr>
              <a:t>Easy Browsing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783898-710D-4821-906E-C5413827C2E3}"/>
              </a:ext>
            </a:extLst>
          </p:cNvPr>
          <p:cNvSpPr txBox="1"/>
          <p:nvPr/>
        </p:nvSpPr>
        <p:spPr>
          <a:xfrm>
            <a:off x="9156296" y="4867099"/>
            <a:ext cx="2641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Allows  easy navigation and selection through keyboard on the website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71D990C-13BE-49A0-9CB6-C6E613EC39A3}"/>
              </a:ext>
            </a:extLst>
          </p:cNvPr>
          <p:cNvSpPr txBox="1"/>
          <p:nvPr/>
        </p:nvSpPr>
        <p:spPr>
          <a:xfrm>
            <a:off x="2481943" y="221526"/>
            <a:ext cx="73442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rPr>
              <a:t>Methods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D2DEFCF-5DE4-48A1-9AC2-EBD21E3DFCD4}"/>
              </a:ext>
            </a:extLst>
          </p:cNvPr>
          <p:cNvSpPr/>
          <p:nvPr/>
        </p:nvSpPr>
        <p:spPr>
          <a:xfrm>
            <a:off x="534813" y="2773496"/>
            <a:ext cx="696684" cy="696684"/>
          </a:xfrm>
          <a:prstGeom prst="ellipse">
            <a:avLst/>
          </a:prstGeom>
          <a:solidFill>
            <a:srgbClr val="20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E7B01F00-FC1D-4210-B89D-C48A81C9A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34" y="2901563"/>
            <a:ext cx="480379" cy="453030"/>
          </a:xfrm>
          <a:prstGeom prst="rect">
            <a:avLst/>
          </a:prstGeom>
        </p:spPr>
      </p:pic>
      <p:sp>
        <p:nvSpPr>
          <p:cNvPr id="85" name="Oval 84">
            <a:extLst>
              <a:ext uri="{FF2B5EF4-FFF2-40B4-BE49-F238E27FC236}">
                <a16:creationId xmlns:a16="http://schemas.microsoft.com/office/drawing/2014/main" id="{63944827-B9DA-4583-A6CF-E899AD2A1873}"/>
              </a:ext>
            </a:extLst>
          </p:cNvPr>
          <p:cNvSpPr/>
          <p:nvPr/>
        </p:nvSpPr>
        <p:spPr>
          <a:xfrm>
            <a:off x="534813" y="4657609"/>
            <a:ext cx="696684" cy="696684"/>
          </a:xfrm>
          <a:prstGeom prst="ellipse">
            <a:avLst/>
          </a:prstGeom>
          <a:solidFill>
            <a:srgbClr val="F7A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22D7FC4C-E247-44BE-91FE-7944A22DF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9775" y="4831689"/>
            <a:ext cx="410838" cy="371629"/>
          </a:xfrm>
          <a:prstGeom prst="rect">
            <a:avLst/>
          </a:prstGeom>
        </p:spPr>
      </p:pic>
      <p:sp>
        <p:nvSpPr>
          <p:cNvPr id="89" name="Oval 88">
            <a:extLst>
              <a:ext uri="{FF2B5EF4-FFF2-40B4-BE49-F238E27FC236}">
                <a16:creationId xmlns:a16="http://schemas.microsoft.com/office/drawing/2014/main" id="{AECCD036-6BE2-4D60-B2B9-6F4894A9A359}"/>
              </a:ext>
            </a:extLst>
          </p:cNvPr>
          <p:cNvSpPr/>
          <p:nvPr/>
        </p:nvSpPr>
        <p:spPr>
          <a:xfrm>
            <a:off x="8358012" y="2773496"/>
            <a:ext cx="696684" cy="696684"/>
          </a:xfrm>
          <a:prstGeom prst="ellipse">
            <a:avLst/>
          </a:prstGeom>
          <a:solidFill>
            <a:srgbClr val="ABC5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51CEFD5E-D7DB-46AC-923D-22EF26B61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0178" y="2901563"/>
            <a:ext cx="512352" cy="422690"/>
          </a:xfrm>
          <a:prstGeom prst="rect">
            <a:avLst/>
          </a:prstGeom>
        </p:spPr>
      </p:pic>
      <p:sp>
        <p:nvSpPr>
          <p:cNvPr id="93" name="Oval 92">
            <a:extLst>
              <a:ext uri="{FF2B5EF4-FFF2-40B4-BE49-F238E27FC236}">
                <a16:creationId xmlns:a16="http://schemas.microsoft.com/office/drawing/2014/main" id="{5E82350A-C72A-4135-A7BA-3ADCE9FC0D27}"/>
              </a:ext>
            </a:extLst>
          </p:cNvPr>
          <p:cNvSpPr/>
          <p:nvPr/>
        </p:nvSpPr>
        <p:spPr>
          <a:xfrm>
            <a:off x="8358012" y="4657609"/>
            <a:ext cx="696684" cy="696684"/>
          </a:xfrm>
          <a:prstGeom prst="ellipse">
            <a:avLst/>
          </a:prstGeom>
          <a:solidFill>
            <a:srgbClr val="CB4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9A850A13-596C-4542-8EC9-3C1D96FB2A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5341" y="4790519"/>
            <a:ext cx="453970" cy="45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96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4D62CEF-6B39-4ED0-A7F4-00675986B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126" y="807894"/>
            <a:ext cx="1586964" cy="158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1F9F6E0-F62E-450D-801B-906EBB389EB7}"/>
              </a:ext>
            </a:extLst>
          </p:cNvPr>
          <p:cNvSpPr txBox="1"/>
          <p:nvPr/>
        </p:nvSpPr>
        <p:spPr>
          <a:xfrm>
            <a:off x="504257" y="163652"/>
            <a:ext cx="27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F7F7F"/>
                </a:solidFill>
                <a:latin typeface="Tw Cen MT" panose="020B0602020104020603" pitchFamily="34" charset="0"/>
              </a:rPr>
              <a:t>Backend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43CCB1-0341-4AE1-891B-1AD418CAA1A1}"/>
              </a:ext>
            </a:extLst>
          </p:cNvPr>
          <p:cNvSpPr txBox="1"/>
          <p:nvPr/>
        </p:nvSpPr>
        <p:spPr>
          <a:xfrm>
            <a:off x="504257" y="2541630"/>
            <a:ext cx="27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F7F7F"/>
                </a:solidFill>
                <a:latin typeface="Tw Cen MT" panose="020B0602020104020603" pitchFamily="34" charset="0"/>
              </a:rPr>
              <a:t>ASP.NET Core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082163-9938-4071-8047-BBD69A494F31}"/>
              </a:ext>
            </a:extLst>
          </p:cNvPr>
          <p:cNvSpPr txBox="1"/>
          <p:nvPr/>
        </p:nvSpPr>
        <p:spPr>
          <a:xfrm>
            <a:off x="3033258" y="163652"/>
            <a:ext cx="27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F7F7F"/>
                </a:solidFill>
                <a:latin typeface="Tw Cen MT" panose="020B0602020104020603" pitchFamily="34" charset="0"/>
              </a:rPr>
              <a:t>Database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D0CF5B-3A3B-4460-87D9-0080355E7BD5}"/>
              </a:ext>
            </a:extLst>
          </p:cNvPr>
          <p:cNvSpPr txBox="1"/>
          <p:nvPr/>
        </p:nvSpPr>
        <p:spPr>
          <a:xfrm>
            <a:off x="3033258" y="2541630"/>
            <a:ext cx="27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F7F7F"/>
                </a:solidFill>
                <a:latin typeface="Tw Cen MT" panose="020B0602020104020603" pitchFamily="34" charset="0"/>
              </a:rPr>
              <a:t>SQL Server</a:t>
            </a:r>
          </a:p>
        </p:txBody>
      </p:sp>
      <p:pic>
        <p:nvPicPr>
          <p:cNvPr id="3078" name="Picture 6" descr="Amazon Database Logo PNG Transparent &amp; SVG Vector - Freebie Supply">
            <a:extLst>
              <a:ext uri="{FF2B5EF4-FFF2-40B4-BE49-F238E27FC236}">
                <a16:creationId xmlns:a16="http://schemas.microsoft.com/office/drawing/2014/main" id="{E55DBF2E-3491-4772-9972-9D72289B4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036" y="777698"/>
            <a:ext cx="1647356" cy="164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2395D17-969F-469F-B827-3919BDA640E9}"/>
              </a:ext>
            </a:extLst>
          </p:cNvPr>
          <p:cNvSpPr txBox="1"/>
          <p:nvPr/>
        </p:nvSpPr>
        <p:spPr>
          <a:xfrm>
            <a:off x="9360286" y="207486"/>
            <a:ext cx="27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F7F7F"/>
                </a:solidFill>
                <a:latin typeface="Tw Cen MT" panose="020B0602020104020603" pitchFamily="34" charset="0"/>
              </a:rPr>
              <a:t>Frontend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5AFEE0-E180-4B9B-9B71-CF064F578CCB}"/>
              </a:ext>
            </a:extLst>
          </p:cNvPr>
          <p:cNvSpPr txBox="1"/>
          <p:nvPr/>
        </p:nvSpPr>
        <p:spPr>
          <a:xfrm>
            <a:off x="9360286" y="2599101"/>
            <a:ext cx="27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F7F7F"/>
                </a:solidFill>
                <a:latin typeface="Tw Cen MT" panose="020B0602020104020603" pitchFamily="34" charset="0"/>
              </a:rPr>
              <a:t>Bootstrap 4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00E592F3-FB21-4C7E-A598-3D09F479E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426" y="807894"/>
            <a:ext cx="1674631" cy="16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92F9281-5793-44AE-B986-A0F48CCBAB40}"/>
              </a:ext>
            </a:extLst>
          </p:cNvPr>
          <p:cNvCxnSpPr>
            <a:cxnSpLocks/>
          </p:cNvCxnSpPr>
          <p:nvPr/>
        </p:nvCxnSpPr>
        <p:spPr>
          <a:xfrm>
            <a:off x="1745491" y="3064850"/>
            <a:ext cx="7106" cy="1184766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6" name="Picture 14" descr="How to Monitor AWS Elastic Beanstalk with CloudWatch">
            <a:extLst>
              <a:ext uri="{FF2B5EF4-FFF2-40B4-BE49-F238E27FC236}">
                <a16:creationId xmlns:a16="http://schemas.microsoft.com/office/drawing/2014/main" id="{44B101CE-9C9C-43D9-909E-225E0BD3C2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08" t="37808"/>
          <a:stretch/>
        </p:blipFill>
        <p:spPr bwMode="auto">
          <a:xfrm>
            <a:off x="863823" y="4249616"/>
            <a:ext cx="1777547" cy="192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818BF33-B0B5-4299-8062-A93D1C6CF1CE}"/>
              </a:ext>
            </a:extLst>
          </p:cNvPr>
          <p:cNvSpPr txBox="1"/>
          <p:nvPr/>
        </p:nvSpPr>
        <p:spPr>
          <a:xfrm>
            <a:off x="388141" y="6172491"/>
            <a:ext cx="27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F7F7F"/>
                </a:solidFill>
                <a:latin typeface="Tw Cen MT" panose="020B0602020104020603" pitchFamily="34" charset="0"/>
              </a:rPr>
              <a:t>Elastic Beanstalk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125EFE-E5C8-42C6-BD6F-CF3F97AEC596}"/>
              </a:ext>
            </a:extLst>
          </p:cNvPr>
          <p:cNvSpPr txBox="1"/>
          <p:nvPr/>
        </p:nvSpPr>
        <p:spPr>
          <a:xfrm>
            <a:off x="213970" y="3326286"/>
            <a:ext cx="1840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F7F7F"/>
                </a:solidFill>
                <a:latin typeface="Tw Cen MT" panose="020B0602020104020603" pitchFamily="34" charset="0"/>
              </a:rPr>
              <a:t>Deployed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9ED2355-9187-46BE-932E-43CB064FE5FA}"/>
              </a:ext>
            </a:extLst>
          </p:cNvPr>
          <p:cNvCxnSpPr>
            <a:cxnSpLocks/>
          </p:cNvCxnSpPr>
          <p:nvPr/>
        </p:nvCxnSpPr>
        <p:spPr>
          <a:xfrm>
            <a:off x="4494056" y="3038087"/>
            <a:ext cx="7106" cy="1184766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F57E691-BC3B-4CE0-8B5D-874ACDBF2D19}"/>
              </a:ext>
            </a:extLst>
          </p:cNvPr>
          <p:cNvSpPr txBox="1"/>
          <p:nvPr/>
        </p:nvSpPr>
        <p:spPr>
          <a:xfrm>
            <a:off x="3136706" y="6145728"/>
            <a:ext cx="27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F7F7F"/>
                </a:solidFill>
                <a:latin typeface="Tw Cen MT" panose="020B0602020104020603" pitchFamily="34" charset="0"/>
              </a:rPr>
              <a:t>RDS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1AEE1C5-E170-4EAF-B25A-7BFBF19DC002}"/>
              </a:ext>
            </a:extLst>
          </p:cNvPr>
          <p:cNvSpPr txBox="1"/>
          <p:nvPr/>
        </p:nvSpPr>
        <p:spPr>
          <a:xfrm>
            <a:off x="2962535" y="3299523"/>
            <a:ext cx="1840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F7F7F"/>
                </a:solidFill>
                <a:latin typeface="Tw Cen MT" panose="020B0602020104020603" pitchFamily="34" charset="0"/>
              </a:rPr>
              <a:t>Deployed</a:t>
            </a:r>
          </a:p>
        </p:txBody>
      </p:sp>
      <p:pic>
        <p:nvPicPr>
          <p:cNvPr id="3092" name="Picture 20" descr="AWS RDS Logo PNG Transparent &amp; SVG Vector - Freebie Supply">
            <a:extLst>
              <a:ext uri="{FF2B5EF4-FFF2-40B4-BE49-F238E27FC236}">
                <a16:creationId xmlns:a16="http://schemas.microsoft.com/office/drawing/2014/main" id="{54798C45-1B61-4A78-BC5D-F18DBE94C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676" y="4279812"/>
            <a:ext cx="2244760" cy="168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2">
            <a:extLst>
              <a:ext uri="{FF2B5EF4-FFF2-40B4-BE49-F238E27FC236}">
                <a16:creationId xmlns:a16="http://schemas.microsoft.com/office/drawing/2014/main" id="{32A1174C-66E1-4086-9633-B83144BC3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134" y="698560"/>
            <a:ext cx="1790580" cy="179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02B27EF-A60F-49D1-83E0-33DEC12FE0AE}"/>
              </a:ext>
            </a:extLst>
          </p:cNvPr>
          <p:cNvSpPr txBox="1"/>
          <p:nvPr/>
        </p:nvSpPr>
        <p:spPr>
          <a:xfrm>
            <a:off x="5990529" y="163703"/>
            <a:ext cx="2911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F7F7F"/>
                </a:solidFill>
                <a:latin typeface="Tw Cen MT" panose="020B0602020104020603" pitchFamily="34" charset="0"/>
              </a:rPr>
              <a:t>Machine Learning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8FD75CE-D4FB-4D3E-88C3-4E4F35CE9A8C}"/>
              </a:ext>
            </a:extLst>
          </p:cNvPr>
          <p:cNvSpPr txBox="1"/>
          <p:nvPr/>
        </p:nvSpPr>
        <p:spPr>
          <a:xfrm>
            <a:off x="6081908" y="2543682"/>
            <a:ext cx="27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F7F7F"/>
                </a:solidFill>
                <a:latin typeface="Tw Cen MT" panose="020B0602020104020603" pitchFamily="34" charset="0"/>
              </a:rPr>
              <a:t>Polly &amp; MRI API</a:t>
            </a:r>
          </a:p>
        </p:txBody>
      </p:sp>
      <p:pic>
        <p:nvPicPr>
          <p:cNvPr id="74" name="Picture 22" descr="Amazon Polly: Transforming Text into Speech - UC Today">
            <a:extLst>
              <a:ext uri="{FF2B5EF4-FFF2-40B4-BE49-F238E27FC236}">
                <a16:creationId xmlns:a16="http://schemas.microsoft.com/office/drawing/2014/main" id="{AA988EB5-DFC6-404E-9954-CE3ACA49FB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71" b="17636"/>
          <a:stretch/>
        </p:blipFill>
        <p:spPr bwMode="auto">
          <a:xfrm>
            <a:off x="5762162" y="4486275"/>
            <a:ext cx="1591451" cy="16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C9554AD-E5A6-4AD1-91F7-DFD4536BF6BA}"/>
              </a:ext>
            </a:extLst>
          </p:cNvPr>
          <p:cNvCxnSpPr>
            <a:cxnSpLocks/>
          </p:cNvCxnSpPr>
          <p:nvPr/>
        </p:nvCxnSpPr>
        <p:spPr>
          <a:xfrm>
            <a:off x="7480756" y="3095665"/>
            <a:ext cx="7106" cy="1184766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9C0BD49-FE02-4EF9-8A84-70A8ECBB7E05}"/>
              </a:ext>
            </a:extLst>
          </p:cNvPr>
          <p:cNvSpPr txBox="1"/>
          <p:nvPr/>
        </p:nvSpPr>
        <p:spPr>
          <a:xfrm>
            <a:off x="5949235" y="3357101"/>
            <a:ext cx="1840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F7F7F"/>
                </a:solidFill>
                <a:latin typeface="Tw Cen MT" panose="020B0602020104020603" pitchFamily="34" charset="0"/>
              </a:rPr>
              <a:t>using</a:t>
            </a:r>
          </a:p>
        </p:txBody>
      </p:sp>
      <p:pic>
        <p:nvPicPr>
          <p:cNvPr id="77" name="Picture 24" descr="Topic: interpreting | National Deaf Center">
            <a:extLst>
              <a:ext uri="{FF2B5EF4-FFF2-40B4-BE49-F238E27FC236}">
                <a16:creationId xmlns:a16="http://schemas.microsoft.com/office/drawing/2014/main" id="{5AF31537-A8FE-497A-B395-71EB835841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0412"/>
          <a:stretch/>
        </p:blipFill>
        <p:spPr bwMode="auto">
          <a:xfrm>
            <a:off x="7473375" y="4544626"/>
            <a:ext cx="1585943" cy="1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Mobile phone responsive icon - Website Design">
            <a:extLst>
              <a:ext uri="{FF2B5EF4-FFF2-40B4-BE49-F238E27FC236}">
                <a16:creationId xmlns:a16="http://schemas.microsoft.com/office/drawing/2014/main" id="{58129DF9-FC30-4229-83BA-C64E4C87A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425" y="4483374"/>
            <a:ext cx="1674631" cy="16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20CF7A-99F6-4535-BFC6-2BC930BAD705}"/>
              </a:ext>
            </a:extLst>
          </p:cNvPr>
          <p:cNvCxnSpPr>
            <a:cxnSpLocks/>
          </p:cNvCxnSpPr>
          <p:nvPr/>
        </p:nvCxnSpPr>
        <p:spPr>
          <a:xfrm>
            <a:off x="10761861" y="3063708"/>
            <a:ext cx="7106" cy="1184766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9679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606F6A-B2B9-449B-9F5C-41A700899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09" y="158232"/>
            <a:ext cx="10552381" cy="622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2208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03045A8-EA56-4370-B438-FA56842FE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"/>
            <a:ext cx="12192000" cy="683971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355645E-DBC5-4528-B1C9-24ED75A830A9}"/>
              </a:ext>
            </a:extLst>
          </p:cNvPr>
          <p:cNvGrpSpPr/>
          <p:nvPr/>
        </p:nvGrpSpPr>
        <p:grpSpPr>
          <a:xfrm>
            <a:off x="2700199" y="3428999"/>
            <a:ext cx="6791601" cy="1972914"/>
            <a:chOff x="2795389" y="3874286"/>
            <a:chExt cx="6791601" cy="197291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339F22C-7307-4466-887C-18D3FB0BDEAF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Team members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1C5DF4-AC74-401A-8367-394FD747AB74}"/>
                </a:ext>
              </a:extLst>
            </p:cNvPr>
            <p:cNvSpPr txBox="1"/>
            <p:nvPr/>
          </p:nvSpPr>
          <p:spPr>
            <a:xfrm>
              <a:off x="4868805" y="4379315"/>
              <a:ext cx="26447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Alina Abu Siam</a:t>
              </a:r>
            </a:p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Amr Darawsheh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B4C1FCD-EB91-4DE4-8058-666BE826409B}"/>
                </a:ext>
              </a:extLst>
            </p:cNvPr>
            <p:cNvSpPr txBox="1"/>
            <p:nvPr/>
          </p:nvSpPr>
          <p:spPr>
            <a:xfrm>
              <a:off x="2795389" y="5200869"/>
              <a:ext cx="6791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Jobs Ability bridges the communication gap between job seekers and recruiters, enabling people with disabilities to find the jobs they desire.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91DC255-93B8-4EA4-ABCE-7E2395C37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059" y="1349599"/>
            <a:ext cx="4721882" cy="190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35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70506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EC9CC2BE-3EB4-45AE-B748-A115BC13C449}"/>
              </a:ext>
            </a:extLst>
          </p:cNvPr>
          <p:cNvGrpSpPr/>
          <p:nvPr/>
        </p:nvGrpSpPr>
        <p:grpSpPr>
          <a:xfrm>
            <a:off x="261259" y="1501321"/>
            <a:ext cx="2514600" cy="2514600"/>
            <a:chOff x="247650" y="2038350"/>
            <a:chExt cx="2514600" cy="2514600"/>
          </a:xfrm>
        </p:grpSpPr>
        <p:sp>
          <p:nvSpPr>
            <p:cNvPr id="2" name="Circle: Hollow 1">
              <a:extLst>
                <a:ext uri="{FF2B5EF4-FFF2-40B4-BE49-F238E27FC236}">
                  <a16:creationId xmlns:a16="http://schemas.microsoft.com/office/drawing/2014/main" id="{7B0E1E13-522C-4152-BC6D-DFF8AC5B8AEE}"/>
                </a:ext>
              </a:extLst>
            </p:cNvPr>
            <p:cNvSpPr/>
            <p:nvPr/>
          </p:nvSpPr>
          <p:spPr>
            <a:xfrm>
              <a:off x="247650" y="2038350"/>
              <a:ext cx="2514600" cy="2514600"/>
            </a:xfrm>
            <a:prstGeom prst="donut">
              <a:avLst>
                <a:gd name="adj" fmla="val 833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336E67FA-22DF-4AB4-AD4E-CBA978D2F360}"/>
                </a:ext>
              </a:extLst>
            </p:cNvPr>
            <p:cNvSpPr/>
            <p:nvPr/>
          </p:nvSpPr>
          <p:spPr>
            <a:xfrm>
              <a:off x="247650" y="2038350"/>
              <a:ext cx="2514600" cy="2514600"/>
            </a:xfrm>
            <a:prstGeom prst="blockArc">
              <a:avLst>
                <a:gd name="adj1" fmla="val 15915393"/>
                <a:gd name="adj2" fmla="val 20373826"/>
                <a:gd name="adj3" fmla="val 8730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B4B6BFF-2389-4A89-B746-13B44D2052A6}"/>
              </a:ext>
            </a:extLst>
          </p:cNvPr>
          <p:cNvSpPr txBox="1"/>
          <p:nvPr/>
        </p:nvSpPr>
        <p:spPr>
          <a:xfrm>
            <a:off x="475571" y="2250789"/>
            <a:ext cx="2085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13%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43E5003-76CB-4F2E-815C-3F355A00BC04}"/>
              </a:ext>
            </a:extLst>
          </p:cNvPr>
          <p:cNvGrpSpPr/>
          <p:nvPr/>
        </p:nvGrpSpPr>
        <p:grpSpPr>
          <a:xfrm>
            <a:off x="261257" y="4251038"/>
            <a:ext cx="2514600" cy="1137967"/>
            <a:chOff x="247648" y="4788067"/>
            <a:chExt cx="2514600" cy="113796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DF2E4F-E4A4-4CD5-A00A-CB17CE80C971}"/>
                </a:ext>
              </a:extLst>
            </p:cNvPr>
            <p:cNvSpPr txBox="1"/>
            <p:nvPr/>
          </p:nvSpPr>
          <p:spPr>
            <a:xfrm>
              <a:off x="461961" y="4788067"/>
              <a:ext cx="20859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Population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FEDFEE-6523-4404-85D4-2C76CA2A1EA3}"/>
                </a:ext>
              </a:extLst>
            </p:cNvPr>
            <p:cNvSpPr txBox="1"/>
            <p:nvPr/>
          </p:nvSpPr>
          <p:spPr>
            <a:xfrm>
              <a:off x="247648" y="5218148"/>
              <a:ext cx="2514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are people with disabilities.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06BA224-846E-44E3-A6FB-E4AAE50DD890}"/>
              </a:ext>
            </a:extLst>
          </p:cNvPr>
          <p:cNvGrpSpPr/>
          <p:nvPr/>
        </p:nvGrpSpPr>
        <p:grpSpPr>
          <a:xfrm>
            <a:off x="3328249" y="1501321"/>
            <a:ext cx="2514602" cy="2514600"/>
            <a:chOff x="3314640" y="2038350"/>
            <a:chExt cx="2514602" cy="2514600"/>
          </a:xfrm>
        </p:grpSpPr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id="{7A422772-8EF7-4458-9198-275896795ADE}"/>
                </a:ext>
              </a:extLst>
            </p:cNvPr>
            <p:cNvSpPr/>
            <p:nvPr/>
          </p:nvSpPr>
          <p:spPr>
            <a:xfrm>
              <a:off x="3314642" y="2038350"/>
              <a:ext cx="2514600" cy="2514600"/>
            </a:xfrm>
            <a:prstGeom prst="donut">
              <a:avLst>
                <a:gd name="adj" fmla="val 833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914F1D4C-F0E9-4B43-90AE-D4C0B8DEA031}"/>
                </a:ext>
              </a:extLst>
            </p:cNvPr>
            <p:cNvSpPr/>
            <p:nvPr/>
          </p:nvSpPr>
          <p:spPr>
            <a:xfrm rot="18000000">
              <a:off x="3314640" y="2038350"/>
              <a:ext cx="2514600" cy="2514600"/>
            </a:xfrm>
            <a:prstGeom prst="blockArc">
              <a:avLst>
                <a:gd name="adj1" fmla="val 19892625"/>
                <a:gd name="adj2" fmla="val 11319781"/>
                <a:gd name="adj3" fmla="val 8802"/>
              </a:avLst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80A1D5D-7BB0-4535-A78B-D7BB599E32C4}"/>
              </a:ext>
            </a:extLst>
          </p:cNvPr>
          <p:cNvSpPr txBox="1"/>
          <p:nvPr/>
        </p:nvSpPr>
        <p:spPr>
          <a:xfrm>
            <a:off x="3542563" y="2250789"/>
            <a:ext cx="2085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84%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306E6DD-68AC-438D-9DD0-1B24F32EF8A0}"/>
              </a:ext>
            </a:extLst>
          </p:cNvPr>
          <p:cNvGrpSpPr/>
          <p:nvPr/>
        </p:nvGrpSpPr>
        <p:grpSpPr>
          <a:xfrm>
            <a:off x="3328249" y="4251038"/>
            <a:ext cx="2514600" cy="1137967"/>
            <a:chOff x="3314640" y="4788067"/>
            <a:chExt cx="2514600" cy="11379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571E4B-D407-45C3-9FB8-5B5ECF41B925}"/>
                </a:ext>
              </a:extLst>
            </p:cNvPr>
            <p:cNvSpPr txBox="1"/>
            <p:nvPr/>
          </p:nvSpPr>
          <p:spPr>
            <a:xfrm>
              <a:off x="3528953" y="4788067"/>
              <a:ext cx="20859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Unemployed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8324FB-5368-448A-978A-4D2DB7DE1533}"/>
                </a:ext>
              </a:extLst>
            </p:cNvPr>
            <p:cNvSpPr txBox="1"/>
            <p:nvPr/>
          </p:nvSpPr>
          <p:spPr>
            <a:xfrm>
              <a:off x="3314640" y="5218148"/>
              <a:ext cx="2514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of all People with disabilities.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491C5FE-DAB0-4267-B3BE-5D20330CC050}"/>
              </a:ext>
            </a:extLst>
          </p:cNvPr>
          <p:cNvGrpSpPr/>
          <p:nvPr/>
        </p:nvGrpSpPr>
        <p:grpSpPr>
          <a:xfrm>
            <a:off x="6395243" y="1501321"/>
            <a:ext cx="2514600" cy="2514600"/>
            <a:chOff x="6381634" y="2038350"/>
            <a:chExt cx="2514600" cy="2514600"/>
          </a:xfrm>
        </p:grpSpPr>
        <p:sp>
          <p:nvSpPr>
            <p:cNvPr id="19" name="Circle: Hollow 18">
              <a:extLst>
                <a:ext uri="{FF2B5EF4-FFF2-40B4-BE49-F238E27FC236}">
                  <a16:creationId xmlns:a16="http://schemas.microsoft.com/office/drawing/2014/main" id="{1F3E567A-9780-4B4E-A303-BC47937A0E9B}"/>
                </a:ext>
              </a:extLst>
            </p:cNvPr>
            <p:cNvSpPr/>
            <p:nvPr/>
          </p:nvSpPr>
          <p:spPr>
            <a:xfrm>
              <a:off x="6381634" y="2038350"/>
              <a:ext cx="2514600" cy="2514600"/>
            </a:xfrm>
            <a:prstGeom prst="donut">
              <a:avLst>
                <a:gd name="adj" fmla="val 833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Block Arc 19">
              <a:extLst>
                <a:ext uri="{FF2B5EF4-FFF2-40B4-BE49-F238E27FC236}">
                  <a16:creationId xmlns:a16="http://schemas.microsoft.com/office/drawing/2014/main" id="{371B10AD-A8FE-434C-857E-BE6263AC7E57}"/>
                </a:ext>
              </a:extLst>
            </p:cNvPr>
            <p:cNvSpPr/>
            <p:nvPr/>
          </p:nvSpPr>
          <p:spPr>
            <a:xfrm rot="20700000">
              <a:off x="6381634" y="2038350"/>
              <a:ext cx="2514600" cy="2514600"/>
            </a:xfrm>
            <a:prstGeom prst="blockArc">
              <a:avLst>
                <a:gd name="adj1" fmla="val 17064473"/>
                <a:gd name="adj2" fmla="val 5147745"/>
                <a:gd name="adj3" fmla="val 8178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7320450-6C0C-4385-A89D-51F6D1AC0A26}"/>
              </a:ext>
            </a:extLst>
          </p:cNvPr>
          <p:cNvSpPr txBox="1"/>
          <p:nvPr/>
        </p:nvSpPr>
        <p:spPr>
          <a:xfrm>
            <a:off x="6609555" y="2250789"/>
            <a:ext cx="2085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48%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B5B1600-9631-4BBD-919B-F076F53D3E3E}"/>
              </a:ext>
            </a:extLst>
          </p:cNvPr>
          <p:cNvGrpSpPr/>
          <p:nvPr/>
        </p:nvGrpSpPr>
        <p:grpSpPr>
          <a:xfrm>
            <a:off x="5977680" y="4251038"/>
            <a:ext cx="3484553" cy="1137967"/>
            <a:chOff x="5964071" y="4788067"/>
            <a:chExt cx="3484553" cy="113796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8564D5-FAEE-48C5-BFB3-B650A8FA6552}"/>
                </a:ext>
              </a:extLst>
            </p:cNvPr>
            <p:cNvSpPr txBox="1"/>
            <p:nvPr/>
          </p:nvSpPr>
          <p:spPr>
            <a:xfrm>
              <a:off x="5964071" y="4788067"/>
              <a:ext cx="34845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Deaf and Low Vision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62BFB12-CFA7-4711-89FF-DD168AC9BFC2}"/>
                </a:ext>
              </a:extLst>
            </p:cNvPr>
            <p:cNvSpPr txBox="1"/>
            <p:nvPr/>
          </p:nvSpPr>
          <p:spPr>
            <a:xfrm>
              <a:off x="6381632" y="5218148"/>
              <a:ext cx="2514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make up 48% of all disability types.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5EC8E68-A6FC-405A-A5A0-38001DF9B74C}"/>
              </a:ext>
            </a:extLst>
          </p:cNvPr>
          <p:cNvGrpSpPr/>
          <p:nvPr/>
        </p:nvGrpSpPr>
        <p:grpSpPr>
          <a:xfrm>
            <a:off x="9462235" y="1501321"/>
            <a:ext cx="2514600" cy="2514600"/>
            <a:chOff x="9448626" y="2038350"/>
            <a:chExt cx="2514600" cy="2514600"/>
          </a:xfrm>
        </p:grpSpPr>
        <p:sp>
          <p:nvSpPr>
            <p:cNvPr id="24" name="Circle: Hollow 23">
              <a:extLst>
                <a:ext uri="{FF2B5EF4-FFF2-40B4-BE49-F238E27FC236}">
                  <a16:creationId xmlns:a16="http://schemas.microsoft.com/office/drawing/2014/main" id="{F27DC443-C24F-4DB5-920E-6C1FDCC3D238}"/>
                </a:ext>
              </a:extLst>
            </p:cNvPr>
            <p:cNvSpPr/>
            <p:nvPr/>
          </p:nvSpPr>
          <p:spPr>
            <a:xfrm>
              <a:off x="9448626" y="2038350"/>
              <a:ext cx="2514600" cy="2514600"/>
            </a:xfrm>
            <a:prstGeom prst="donut">
              <a:avLst>
                <a:gd name="adj" fmla="val 833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97780E55-D8AA-4CB1-B1D7-4B401C3758D4}"/>
                </a:ext>
              </a:extLst>
            </p:cNvPr>
            <p:cNvSpPr/>
            <p:nvPr/>
          </p:nvSpPr>
          <p:spPr>
            <a:xfrm rot="3600000">
              <a:off x="9448626" y="2038350"/>
              <a:ext cx="2514600" cy="2514600"/>
            </a:xfrm>
            <a:prstGeom prst="blockArc">
              <a:avLst>
                <a:gd name="adj1" fmla="val 9545056"/>
                <a:gd name="adj2" fmla="val 6088741"/>
                <a:gd name="adj3" fmla="val 8189"/>
              </a:avLst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C899965-222F-4ABF-89D1-25693706F7AB}"/>
              </a:ext>
            </a:extLst>
          </p:cNvPr>
          <p:cNvSpPr txBox="1"/>
          <p:nvPr/>
        </p:nvSpPr>
        <p:spPr>
          <a:xfrm>
            <a:off x="9676547" y="2250789"/>
            <a:ext cx="2085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80%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520AC11-D706-4BBC-9A9C-7E96FAF3FAAC}"/>
              </a:ext>
            </a:extLst>
          </p:cNvPr>
          <p:cNvGrpSpPr/>
          <p:nvPr/>
        </p:nvGrpSpPr>
        <p:grpSpPr>
          <a:xfrm>
            <a:off x="9351174" y="4251038"/>
            <a:ext cx="2625659" cy="830191"/>
            <a:chOff x="9337565" y="4788067"/>
            <a:chExt cx="2625659" cy="83019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EA63ED-D1E7-497E-803F-95C87BD78BBD}"/>
                </a:ext>
              </a:extLst>
            </p:cNvPr>
            <p:cNvSpPr txBox="1"/>
            <p:nvPr/>
          </p:nvSpPr>
          <p:spPr>
            <a:xfrm>
              <a:off x="9337565" y="4788067"/>
              <a:ext cx="2534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1C7CBB"/>
                  </a:solidFill>
                  <a:latin typeface="Tw Cen MT" panose="020B0602020104020603" pitchFamily="34" charset="0"/>
                </a:rPr>
                <a:t>Deaf can’t read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53FF089-1573-4E74-A600-428C84803D46}"/>
                </a:ext>
              </a:extLst>
            </p:cNvPr>
            <p:cNvSpPr txBox="1"/>
            <p:nvPr/>
          </p:nvSpPr>
          <p:spPr>
            <a:xfrm>
              <a:off x="9448624" y="5218148"/>
              <a:ext cx="2514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or write in any form.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7069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5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25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21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EC9CC2BE-3EB4-45AE-B748-A115BC13C449}"/>
              </a:ext>
            </a:extLst>
          </p:cNvPr>
          <p:cNvGrpSpPr/>
          <p:nvPr/>
        </p:nvGrpSpPr>
        <p:grpSpPr>
          <a:xfrm>
            <a:off x="2220686" y="1283608"/>
            <a:ext cx="2514600" cy="2514600"/>
            <a:chOff x="247650" y="2038350"/>
            <a:chExt cx="2514600" cy="2514600"/>
          </a:xfrm>
        </p:grpSpPr>
        <p:sp>
          <p:nvSpPr>
            <p:cNvPr id="2" name="Circle: Hollow 1">
              <a:extLst>
                <a:ext uri="{FF2B5EF4-FFF2-40B4-BE49-F238E27FC236}">
                  <a16:creationId xmlns:a16="http://schemas.microsoft.com/office/drawing/2014/main" id="{7B0E1E13-522C-4152-BC6D-DFF8AC5B8AEE}"/>
                </a:ext>
              </a:extLst>
            </p:cNvPr>
            <p:cNvSpPr/>
            <p:nvPr/>
          </p:nvSpPr>
          <p:spPr>
            <a:xfrm>
              <a:off x="247650" y="2038350"/>
              <a:ext cx="2514600" cy="2514600"/>
            </a:xfrm>
            <a:prstGeom prst="donut">
              <a:avLst>
                <a:gd name="adj" fmla="val 833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336E67FA-22DF-4AB4-AD4E-CBA978D2F360}"/>
                </a:ext>
              </a:extLst>
            </p:cNvPr>
            <p:cNvSpPr/>
            <p:nvPr/>
          </p:nvSpPr>
          <p:spPr>
            <a:xfrm>
              <a:off x="247650" y="2038350"/>
              <a:ext cx="2514600" cy="2514600"/>
            </a:xfrm>
            <a:prstGeom prst="blockArc">
              <a:avLst>
                <a:gd name="adj1" fmla="val 15915393"/>
                <a:gd name="adj2" fmla="val 16888522"/>
                <a:gd name="adj3" fmla="val 9381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B4B6BFF-2389-4A89-B746-13B44D2052A6}"/>
              </a:ext>
            </a:extLst>
          </p:cNvPr>
          <p:cNvSpPr txBox="1"/>
          <p:nvPr/>
        </p:nvSpPr>
        <p:spPr>
          <a:xfrm>
            <a:off x="2434998" y="2033076"/>
            <a:ext cx="2085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4%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43E5003-76CB-4F2E-815C-3F355A00BC04}"/>
              </a:ext>
            </a:extLst>
          </p:cNvPr>
          <p:cNvGrpSpPr/>
          <p:nvPr/>
        </p:nvGrpSpPr>
        <p:grpSpPr>
          <a:xfrm>
            <a:off x="2220684" y="4033325"/>
            <a:ext cx="2728913" cy="1445744"/>
            <a:chOff x="247648" y="4788067"/>
            <a:chExt cx="2728913" cy="144574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DF2E4F-E4A4-4CD5-A00A-CB17CE80C971}"/>
                </a:ext>
              </a:extLst>
            </p:cNvPr>
            <p:cNvSpPr txBox="1"/>
            <p:nvPr/>
          </p:nvSpPr>
          <p:spPr>
            <a:xfrm>
              <a:off x="247648" y="4788067"/>
              <a:ext cx="27289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Of Employees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FEDFEE-6523-4404-85D4-2C76CA2A1EA3}"/>
                </a:ext>
              </a:extLst>
            </p:cNvPr>
            <p:cNvSpPr txBox="1"/>
            <p:nvPr/>
          </p:nvSpPr>
          <p:spPr>
            <a:xfrm>
              <a:off x="247648" y="5218148"/>
              <a:ext cx="25146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should be of people with disabilities according to the law</a:t>
              </a:r>
            </a:p>
          </p:txBody>
        </p:sp>
      </p:grpSp>
      <p:pic>
        <p:nvPicPr>
          <p:cNvPr id="1026" name="Picture 2" descr="B2c, business to consumer, business to customer icon">
            <a:extLst>
              <a:ext uri="{FF2B5EF4-FFF2-40B4-BE49-F238E27FC236}">
                <a16:creationId xmlns:a16="http://schemas.microsoft.com/office/drawing/2014/main" id="{9EB603B1-68A1-4282-B222-5E43C5C4B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115" y="705886"/>
            <a:ext cx="3327440" cy="332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9982912E-F136-4825-931C-0E2323E6BB4A}"/>
              </a:ext>
            </a:extLst>
          </p:cNvPr>
          <p:cNvGrpSpPr/>
          <p:nvPr/>
        </p:nvGrpSpPr>
        <p:grpSpPr>
          <a:xfrm>
            <a:off x="7699827" y="4033325"/>
            <a:ext cx="2728913" cy="1445744"/>
            <a:chOff x="247648" y="4788067"/>
            <a:chExt cx="2728913" cy="144574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01363BF-F7B6-4DB7-93A1-C1D101F34AB8}"/>
                </a:ext>
              </a:extLst>
            </p:cNvPr>
            <p:cNvSpPr txBox="1"/>
            <p:nvPr/>
          </p:nvSpPr>
          <p:spPr>
            <a:xfrm>
              <a:off x="247648" y="4788067"/>
              <a:ext cx="27289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Recruiters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90F4444-9CC3-45C1-9DFE-BDE9CAE5B2FE}"/>
                </a:ext>
              </a:extLst>
            </p:cNvPr>
            <p:cNvSpPr txBox="1"/>
            <p:nvPr/>
          </p:nvSpPr>
          <p:spPr>
            <a:xfrm>
              <a:off x="247648" y="5218148"/>
              <a:ext cx="272891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find it difficult to</a:t>
              </a:r>
            </a:p>
            <a:p>
              <a:pPr algn="ctr"/>
              <a:r>
                <a:rPr lang="en-US" sz="20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communicate with people with disabilities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979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881B854B-C3EA-463F-A533-48688129E884}"/>
              </a:ext>
            </a:extLst>
          </p:cNvPr>
          <p:cNvSpPr/>
          <p:nvPr/>
        </p:nvSpPr>
        <p:spPr>
          <a:xfrm>
            <a:off x="4842646" y="2500939"/>
            <a:ext cx="2255612" cy="2255612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0800" dist="38100" algn="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C127E5F-B5BA-4362-BF5F-D23F5C36A8FC}"/>
              </a:ext>
            </a:extLst>
          </p:cNvPr>
          <p:cNvSpPr/>
          <p:nvPr/>
        </p:nvSpPr>
        <p:spPr>
          <a:xfrm>
            <a:off x="5025032" y="2669617"/>
            <a:ext cx="1906080" cy="1906080"/>
          </a:xfrm>
          <a:prstGeom prst="ellipse">
            <a:avLst/>
          </a:prstGeom>
          <a:solidFill>
            <a:srgbClr val="33B4E7"/>
          </a:solidFill>
          <a:ln>
            <a:noFill/>
          </a:ln>
          <a:effectLst>
            <a:outerShdw blurRad="50800" dist="38100" algn="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13EDF0B-F7DA-49E6-8FF1-3860912D1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0275" y="2238885"/>
            <a:ext cx="2620352" cy="2620352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50D5C45F-91D9-45B8-BFE2-7301A15543EC}"/>
              </a:ext>
            </a:extLst>
          </p:cNvPr>
          <p:cNvGrpSpPr/>
          <p:nvPr/>
        </p:nvGrpSpPr>
        <p:grpSpPr>
          <a:xfrm rot="628921">
            <a:off x="7246098" y="1321218"/>
            <a:ext cx="2815771" cy="2189930"/>
            <a:chOff x="6417028" y="395139"/>
            <a:chExt cx="2815771" cy="2189930"/>
          </a:xfrm>
        </p:grpSpPr>
        <p:sp>
          <p:nvSpPr>
            <p:cNvPr id="39" name="Speech Bubble: Oval 38">
              <a:extLst>
                <a:ext uri="{FF2B5EF4-FFF2-40B4-BE49-F238E27FC236}">
                  <a16:creationId xmlns:a16="http://schemas.microsoft.com/office/drawing/2014/main" id="{6825EC46-9114-489B-AF0C-D8D16621C376}"/>
                </a:ext>
              </a:extLst>
            </p:cNvPr>
            <p:cNvSpPr/>
            <p:nvPr/>
          </p:nvSpPr>
          <p:spPr>
            <a:xfrm>
              <a:off x="6744772" y="395139"/>
              <a:ext cx="2165506" cy="2189930"/>
            </a:xfrm>
            <a:prstGeom prst="wedgeEllipseCallout">
              <a:avLst>
                <a:gd name="adj1" fmla="val -49916"/>
                <a:gd name="adj2" fmla="val 45352"/>
              </a:avLst>
            </a:prstGeom>
            <a:solidFill>
              <a:srgbClr val="33B4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735F0B8-1B1A-4471-9263-08B2C485E475}"/>
                </a:ext>
              </a:extLst>
            </p:cNvPr>
            <p:cNvSpPr txBox="1"/>
            <p:nvPr/>
          </p:nvSpPr>
          <p:spPr>
            <a:xfrm>
              <a:off x="6417028" y="758684"/>
              <a:ext cx="28157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I’M </a:t>
              </a:r>
              <a:b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</a:br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BATMAN!</a:t>
              </a:r>
            </a:p>
          </p:txBody>
        </p:sp>
      </p:grp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FDF20E09-D269-4E5D-A34B-70F91643833B}"/>
              </a:ext>
            </a:extLst>
          </p:cNvPr>
          <p:cNvSpPr/>
          <p:nvPr/>
        </p:nvSpPr>
        <p:spPr>
          <a:xfrm rot="4609998">
            <a:off x="6755785" y="4497243"/>
            <a:ext cx="1937727" cy="1959582"/>
          </a:xfrm>
          <a:prstGeom prst="wedgeEllipseCallout">
            <a:avLst>
              <a:gd name="adj1" fmla="val -49916"/>
              <a:gd name="adj2" fmla="val 45352"/>
            </a:avLst>
          </a:prstGeom>
          <a:solidFill>
            <a:srgbClr val="33B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702587-EF97-4F7C-B191-68D317DC01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79"/>
          <a:stretch/>
        </p:blipFill>
        <p:spPr>
          <a:xfrm rot="1775261">
            <a:off x="6726067" y="4517622"/>
            <a:ext cx="1997160" cy="191882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D9EC3CF-CEBC-4DE1-8B7C-491AA29606BB}"/>
              </a:ext>
            </a:extLst>
          </p:cNvPr>
          <p:cNvGrpSpPr/>
          <p:nvPr/>
        </p:nvGrpSpPr>
        <p:grpSpPr>
          <a:xfrm>
            <a:off x="2548818" y="1468501"/>
            <a:ext cx="2042827" cy="2020044"/>
            <a:chOff x="2548818" y="1468501"/>
            <a:chExt cx="2189930" cy="2165506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9B9F3224-0BD6-4C29-A96B-4B1B879800EC}"/>
                </a:ext>
              </a:extLst>
            </p:cNvPr>
            <p:cNvSpPr/>
            <p:nvPr/>
          </p:nvSpPr>
          <p:spPr>
            <a:xfrm rot="15693808">
              <a:off x="2561030" y="1456289"/>
              <a:ext cx="2165506" cy="2189930"/>
            </a:xfrm>
            <a:prstGeom prst="wedgeEllipseCallout">
              <a:avLst>
                <a:gd name="adj1" fmla="val -49916"/>
                <a:gd name="adj2" fmla="val 45352"/>
              </a:avLst>
            </a:prstGeom>
            <a:solidFill>
              <a:srgbClr val="33B4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F45095D-12BC-46E9-8251-D207BB153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41994">
              <a:off x="2746417" y="1820835"/>
              <a:ext cx="1611286" cy="1611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4BFADFC-0B9D-47D2-9EDC-09DD2E3EBEB3}"/>
              </a:ext>
            </a:extLst>
          </p:cNvPr>
          <p:cNvSpPr txBox="1"/>
          <p:nvPr/>
        </p:nvSpPr>
        <p:spPr>
          <a:xfrm>
            <a:off x="1478280" y="270546"/>
            <a:ext cx="92354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rPr>
              <a:t>Biggest Problem? Communication</a:t>
            </a:r>
          </a:p>
        </p:txBody>
      </p:sp>
    </p:spTree>
    <p:extLst>
      <p:ext uri="{BB962C8B-B14F-4D97-AF65-F5344CB8AC3E}">
        <p14:creationId xmlns:p14="http://schemas.microsoft.com/office/powerpoint/2010/main" val="778230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8CA676-66CE-4E8F-A778-DB5CB951D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004" y="0"/>
            <a:ext cx="9345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5537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21CAD0-A64E-4D7C-BBF0-986CF9A2185E}"/>
              </a:ext>
            </a:extLst>
          </p:cNvPr>
          <p:cNvSpPr/>
          <p:nvPr/>
        </p:nvSpPr>
        <p:spPr>
          <a:xfrm>
            <a:off x="6034831" y="1188937"/>
            <a:ext cx="5924940" cy="4334365"/>
          </a:xfrm>
          <a:prstGeom prst="roundRect">
            <a:avLst>
              <a:gd name="adj" fmla="val 4612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omputer monitor flat icon - Transparent PNG &amp; SVG vector file">
            <a:extLst>
              <a:ext uri="{FF2B5EF4-FFF2-40B4-BE49-F238E27FC236}">
                <a16:creationId xmlns:a16="http://schemas.microsoft.com/office/drawing/2014/main" id="{6B655A11-11E4-4B1B-8BB4-5E21D73C5D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7" t="15105" r="5357" b="16146"/>
          <a:stretch/>
        </p:blipFill>
        <p:spPr bwMode="auto">
          <a:xfrm>
            <a:off x="370305" y="1334697"/>
            <a:ext cx="5439746" cy="418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2BB225-210D-420B-929A-BEE9B5336B2E}"/>
              </a:ext>
            </a:extLst>
          </p:cNvPr>
          <p:cNvSpPr/>
          <p:nvPr/>
        </p:nvSpPr>
        <p:spPr>
          <a:xfrm>
            <a:off x="595086" y="1610468"/>
            <a:ext cx="4992915" cy="2830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AE48111-5F98-44EA-BD8D-C904875D7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80" y="2168260"/>
            <a:ext cx="4234649" cy="17049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09F7B-6D65-4E21-802E-54187BBF00D7}"/>
              </a:ext>
            </a:extLst>
          </p:cNvPr>
          <p:cNvSpPr txBox="1"/>
          <p:nvPr/>
        </p:nvSpPr>
        <p:spPr>
          <a:xfrm>
            <a:off x="2481943" y="221526"/>
            <a:ext cx="73442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rPr>
              <a:t>Our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913B73-E603-4635-93BD-872E7D74CA1A}"/>
              </a:ext>
            </a:extLst>
          </p:cNvPr>
          <p:cNvSpPr txBox="1"/>
          <p:nvPr/>
        </p:nvSpPr>
        <p:spPr>
          <a:xfrm>
            <a:off x="6154057" y="2168260"/>
            <a:ext cx="5768826" cy="2118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JobsAbility</a:t>
            </a:r>
            <a:r>
              <a:rPr 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a double – sided website, which connects job recruiters to people with disabilities using AI &amp; Machine Learning to build assistive technologies that provides people with disabilities easy browsing and comfort.</a:t>
            </a:r>
          </a:p>
        </p:txBody>
      </p:sp>
    </p:spTree>
    <p:extLst>
      <p:ext uri="{BB962C8B-B14F-4D97-AF65-F5344CB8AC3E}">
        <p14:creationId xmlns:p14="http://schemas.microsoft.com/office/powerpoint/2010/main" val="2823509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A9CF0A-4D9B-42A8-BDD0-D22963B1A7A3}"/>
              </a:ext>
            </a:extLst>
          </p:cNvPr>
          <p:cNvSpPr/>
          <p:nvPr/>
        </p:nvSpPr>
        <p:spPr>
          <a:xfrm>
            <a:off x="715328" y="2867534"/>
            <a:ext cx="3105150" cy="22764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FBED71-B48C-4C31-BD90-1A57671E60D6}"/>
              </a:ext>
            </a:extLst>
          </p:cNvPr>
          <p:cNvGrpSpPr/>
          <p:nvPr/>
        </p:nvGrpSpPr>
        <p:grpSpPr>
          <a:xfrm>
            <a:off x="832058" y="3694406"/>
            <a:ext cx="2855019" cy="1173313"/>
            <a:chOff x="4660155" y="3655797"/>
            <a:chExt cx="2855019" cy="117331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486746-4BC5-4B66-9B57-DC9289CB4A5E}"/>
                </a:ext>
              </a:extLst>
            </p:cNvPr>
            <p:cNvSpPr txBox="1"/>
            <p:nvPr/>
          </p:nvSpPr>
          <p:spPr>
            <a:xfrm>
              <a:off x="4660155" y="4090446"/>
              <a:ext cx="28550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ctr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A6A6A6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o</a:t>
              </a:r>
              <a:r>
                <a:rPr lang="en-US" sz="1400" kern="1200" dirty="0">
                  <a:solidFill>
                    <a:srgbClr val="A6A6A6"/>
                  </a:solidFill>
                  <a:effectLst/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f communication between people with disabilities and companies, using their own languages.</a:t>
              </a:r>
              <a:endParaRPr lang="en-US" sz="1400" dirty="0">
                <a:effectLst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6BED11-9D5E-498B-95B8-CA1C624F3D37}"/>
                </a:ext>
              </a:extLst>
            </p:cNvPr>
            <p:cNvSpPr txBox="1"/>
            <p:nvPr/>
          </p:nvSpPr>
          <p:spPr>
            <a:xfrm>
              <a:off x="4742814" y="3655797"/>
              <a:ext cx="2689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A956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Bridge the Gap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7D2F38-127E-488B-9382-9575A01F1973}"/>
              </a:ext>
            </a:extLst>
          </p:cNvPr>
          <p:cNvCxnSpPr>
            <a:cxnSpLocks/>
          </p:cNvCxnSpPr>
          <p:nvPr/>
        </p:nvCxnSpPr>
        <p:spPr>
          <a:xfrm>
            <a:off x="731998" y="2867533"/>
            <a:ext cx="0" cy="1138238"/>
          </a:xfrm>
          <a:prstGeom prst="line">
            <a:avLst/>
          </a:prstGeom>
          <a:ln w="38100">
            <a:solidFill>
              <a:srgbClr val="FFA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DA4A32-10BE-4B54-9C84-40C9B34C1334}"/>
              </a:ext>
            </a:extLst>
          </p:cNvPr>
          <p:cNvCxnSpPr>
            <a:cxnSpLocks/>
          </p:cNvCxnSpPr>
          <p:nvPr/>
        </p:nvCxnSpPr>
        <p:spPr>
          <a:xfrm rot="16200000">
            <a:off x="1282066" y="2316102"/>
            <a:ext cx="0" cy="1138238"/>
          </a:xfrm>
          <a:prstGeom prst="line">
            <a:avLst/>
          </a:prstGeom>
          <a:ln w="38100">
            <a:solidFill>
              <a:srgbClr val="FFA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3DF652-D686-4680-A890-91D4BEE50FA6}"/>
              </a:ext>
            </a:extLst>
          </p:cNvPr>
          <p:cNvCxnSpPr>
            <a:cxnSpLocks/>
          </p:cNvCxnSpPr>
          <p:nvPr/>
        </p:nvCxnSpPr>
        <p:spPr>
          <a:xfrm rot="10800000">
            <a:off x="3803808" y="4005771"/>
            <a:ext cx="0" cy="1138238"/>
          </a:xfrm>
          <a:prstGeom prst="line">
            <a:avLst/>
          </a:prstGeom>
          <a:ln w="38100">
            <a:solidFill>
              <a:srgbClr val="FFA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10E53A-D49B-46BA-BDED-AB6DFD5C2A4A}"/>
              </a:ext>
            </a:extLst>
          </p:cNvPr>
          <p:cNvCxnSpPr>
            <a:cxnSpLocks/>
          </p:cNvCxnSpPr>
          <p:nvPr/>
        </p:nvCxnSpPr>
        <p:spPr>
          <a:xfrm rot="5400000">
            <a:off x="3253740" y="4557202"/>
            <a:ext cx="0" cy="1138238"/>
          </a:xfrm>
          <a:prstGeom prst="line">
            <a:avLst/>
          </a:prstGeom>
          <a:ln w="38100">
            <a:solidFill>
              <a:srgbClr val="FFA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DD03D2D-7F33-4B2F-831C-E2D6A22555F6}"/>
              </a:ext>
            </a:extLst>
          </p:cNvPr>
          <p:cNvSpPr/>
          <p:nvPr/>
        </p:nvSpPr>
        <p:spPr>
          <a:xfrm>
            <a:off x="7954804" y="2885196"/>
            <a:ext cx="3105150" cy="22764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6EC465-20A4-4DB2-A909-DBF0129E330F}"/>
              </a:ext>
            </a:extLst>
          </p:cNvPr>
          <p:cNvGrpSpPr/>
          <p:nvPr/>
        </p:nvGrpSpPr>
        <p:grpSpPr>
          <a:xfrm>
            <a:off x="8071534" y="3655797"/>
            <a:ext cx="2855019" cy="1450312"/>
            <a:chOff x="8071534" y="3655797"/>
            <a:chExt cx="2855019" cy="145031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0A5ADA-D5CD-4A2F-9675-325016681CE5}"/>
                </a:ext>
              </a:extLst>
            </p:cNvPr>
            <p:cNvSpPr txBox="1"/>
            <p:nvPr/>
          </p:nvSpPr>
          <p:spPr>
            <a:xfrm>
              <a:off x="8071534" y="4090446"/>
              <a:ext cx="28550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A6A6A6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f</a:t>
              </a:r>
              <a:r>
                <a:rPr lang="en-US" sz="1400" kern="1200" dirty="0">
                  <a:solidFill>
                    <a:srgbClr val="A6A6A6"/>
                  </a:solidFill>
                  <a:effectLst/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ind talents they require and abide by the law in and easy and efficient manner</a:t>
              </a:r>
              <a:r>
                <a:rPr lang="en-US" kern="1200" dirty="0">
                  <a:solidFill>
                    <a:srgbClr val="A6A6A6"/>
                  </a:solidFill>
                  <a:effectLst/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.</a:t>
              </a:r>
              <a:endParaRPr lang="en-US" sz="1400" dirty="0">
                <a:effectLst/>
              </a:endParaRPr>
            </a:p>
            <a:p>
              <a:pPr algn="ctr"/>
              <a:endParaRPr lang="en-US" sz="1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DD8561F-57CF-47CD-9005-1775EC48A16D}"/>
                </a:ext>
              </a:extLst>
            </p:cNvPr>
            <p:cNvSpPr txBox="1"/>
            <p:nvPr/>
          </p:nvSpPr>
          <p:spPr>
            <a:xfrm>
              <a:off x="8154193" y="3655797"/>
              <a:ext cx="2689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695E78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Help Companies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E41894-2A27-489C-AF85-64069E979DFD}"/>
              </a:ext>
            </a:extLst>
          </p:cNvPr>
          <p:cNvCxnSpPr>
            <a:cxnSpLocks/>
          </p:cNvCxnSpPr>
          <p:nvPr/>
        </p:nvCxnSpPr>
        <p:spPr>
          <a:xfrm>
            <a:off x="7971474" y="2828924"/>
            <a:ext cx="0" cy="1138238"/>
          </a:xfrm>
          <a:prstGeom prst="line">
            <a:avLst/>
          </a:prstGeom>
          <a:ln w="38100">
            <a:solidFill>
              <a:srgbClr val="695E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F26B02-6431-4726-9193-DF35C7B53317}"/>
              </a:ext>
            </a:extLst>
          </p:cNvPr>
          <p:cNvCxnSpPr>
            <a:cxnSpLocks/>
          </p:cNvCxnSpPr>
          <p:nvPr/>
        </p:nvCxnSpPr>
        <p:spPr>
          <a:xfrm rot="16200000">
            <a:off x="8521542" y="2277493"/>
            <a:ext cx="0" cy="1138238"/>
          </a:xfrm>
          <a:prstGeom prst="line">
            <a:avLst/>
          </a:prstGeom>
          <a:ln w="38100">
            <a:solidFill>
              <a:srgbClr val="695E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29903EE-60BE-4708-A2AF-FDD5FD2F2093}"/>
              </a:ext>
            </a:extLst>
          </p:cNvPr>
          <p:cNvCxnSpPr>
            <a:cxnSpLocks/>
          </p:cNvCxnSpPr>
          <p:nvPr/>
        </p:nvCxnSpPr>
        <p:spPr>
          <a:xfrm rot="10800000">
            <a:off x="11043284" y="3967162"/>
            <a:ext cx="0" cy="1138238"/>
          </a:xfrm>
          <a:prstGeom prst="line">
            <a:avLst/>
          </a:prstGeom>
          <a:ln w="38100">
            <a:solidFill>
              <a:srgbClr val="695E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0A5D43-3585-4E4E-B70D-111E31104AF8}"/>
              </a:ext>
            </a:extLst>
          </p:cNvPr>
          <p:cNvCxnSpPr>
            <a:cxnSpLocks/>
          </p:cNvCxnSpPr>
          <p:nvPr/>
        </p:nvCxnSpPr>
        <p:spPr>
          <a:xfrm rot="5400000">
            <a:off x="10493216" y="4518593"/>
            <a:ext cx="0" cy="1138238"/>
          </a:xfrm>
          <a:prstGeom prst="line">
            <a:avLst/>
          </a:prstGeom>
          <a:ln w="38100">
            <a:solidFill>
              <a:srgbClr val="695E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188">
            <a:extLst>
              <a:ext uri="{FF2B5EF4-FFF2-40B4-BE49-F238E27FC236}">
                <a16:creationId xmlns:a16="http://schemas.microsoft.com/office/drawing/2014/main" id="{865F355A-BF7B-4CF6-898B-7AA1A6B39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573" y="3053569"/>
            <a:ext cx="577988" cy="593130"/>
          </a:xfrm>
          <a:custGeom>
            <a:avLst/>
            <a:gdLst>
              <a:gd name="T0" fmla="*/ 250 w 604"/>
              <a:gd name="T1" fmla="*/ 251 h 619"/>
              <a:gd name="T2" fmla="*/ 250 w 604"/>
              <a:gd name="T3" fmla="*/ 251 h 619"/>
              <a:gd name="T4" fmla="*/ 279 w 604"/>
              <a:gd name="T5" fmla="*/ 221 h 619"/>
              <a:gd name="T6" fmla="*/ 250 w 604"/>
              <a:gd name="T7" fmla="*/ 192 h 619"/>
              <a:gd name="T8" fmla="*/ 220 w 604"/>
              <a:gd name="T9" fmla="*/ 221 h 619"/>
              <a:gd name="T10" fmla="*/ 250 w 604"/>
              <a:gd name="T11" fmla="*/ 251 h 619"/>
              <a:gd name="T12" fmla="*/ 132 w 604"/>
              <a:gd name="T13" fmla="*/ 251 h 619"/>
              <a:gd name="T14" fmla="*/ 132 w 604"/>
              <a:gd name="T15" fmla="*/ 251 h 619"/>
              <a:gd name="T16" fmla="*/ 162 w 604"/>
              <a:gd name="T17" fmla="*/ 221 h 619"/>
              <a:gd name="T18" fmla="*/ 132 w 604"/>
              <a:gd name="T19" fmla="*/ 192 h 619"/>
              <a:gd name="T20" fmla="*/ 103 w 604"/>
              <a:gd name="T21" fmla="*/ 221 h 619"/>
              <a:gd name="T22" fmla="*/ 132 w 604"/>
              <a:gd name="T23" fmla="*/ 251 h 619"/>
              <a:gd name="T24" fmla="*/ 367 w 604"/>
              <a:gd name="T25" fmla="*/ 251 h 619"/>
              <a:gd name="T26" fmla="*/ 367 w 604"/>
              <a:gd name="T27" fmla="*/ 251 h 619"/>
              <a:gd name="T28" fmla="*/ 397 w 604"/>
              <a:gd name="T29" fmla="*/ 221 h 619"/>
              <a:gd name="T30" fmla="*/ 367 w 604"/>
              <a:gd name="T31" fmla="*/ 192 h 619"/>
              <a:gd name="T32" fmla="*/ 338 w 604"/>
              <a:gd name="T33" fmla="*/ 221 h 619"/>
              <a:gd name="T34" fmla="*/ 367 w 604"/>
              <a:gd name="T35" fmla="*/ 251 h 619"/>
              <a:gd name="T36" fmla="*/ 530 w 604"/>
              <a:gd name="T37" fmla="*/ 177 h 619"/>
              <a:gd name="T38" fmla="*/ 530 w 604"/>
              <a:gd name="T39" fmla="*/ 177 h 619"/>
              <a:gd name="T40" fmla="*/ 530 w 604"/>
              <a:gd name="T41" fmla="*/ 192 h 619"/>
              <a:gd name="T42" fmla="*/ 530 w 604"/>
              <a:gd name="T43" fmla="*/ 221 h 619"/>
              <a:gd name="T44" fmla="*/ 574 w 604"/>
              <a:gd name="T45" fmla="*/ 339 h 619"/>
              <a:gd name="T46" fmla="*/ 471 w 604"/>
              <a:gd name="T47" fmla="*/ 501 h 619"/>
              <a:gd name="T48" fmla="*/ 471 w 604"/>
              <a:gd name="T49" fmla="*/ 560 h 619"/>
              <a:gd name="T50" fmla="*/ 397 w 604"/>
              <a:gd name="T51" fmla="*/ 516 h 619"/>
              <a:gd name="T52" fmla="*/ 353 w 604"/>
              <a:gd name="T53" fmla="*/ 530 h 619"/>
              <a:gd name="T54" fmla="*/ 235 w 604"/>
              <a:gd name="T55" fmla="*/ 486 h 619"/>
              <a:gd name="T56" fmla="*/ 206 w 604"/>
              <a:gd name="T57" fmla="*/ 486 h 619"/>
              <a:gd name="T58" fmla="*/ 176 w 604"/>
              <a:gd name="T59" fmla="*/ 486 h 619"/>
              <a:gd name="T60" fmla="*/ 353 w 604"/>
              <a:gd name="T61" fmla="*/ 560 h 619"/>
              <a:gd name="T62" fmla="*/ 397 w 604"/>
              <a:gd name="T63" fmla="*/ 560 h 619"/>
              <a:gd name="T64" fmla="*/ 515 w 604"/>
              <a:gd name="T65" fmla="*/ 618 h 619"/>
              <a:gd name="T66" fmla="*/ 515 w 604"/>
              <a:gd name="T67" fmla="*/ 516 h 619"/>
              <a:gd name="T68" fmla="*/ 603 w 604"/>
              <a:gd name="T69" fmla="*/ 339 h 619"/>
              <a:gd name="T70" fmla="*/ 530 w 604"/>
              <a:gd name="T71" fmla="*/ 177 h 619"/>
              <a:gd name="T72" fmla="*/ 191 w 604"/>
              <a:gd name="T73" fmla="*/ 442 h 619"/>
              <a:gd name="T74" fmla="*/ 191 w 604"/>
              <a:gd name="T75" fmla="*/ 442 h 619"/>
              <a:gd name="T76" fmla="*/ 250 w 604"/>
              <a:gd name="T77" fmla="*/ 442 h 619"/>
              <a:gd name="T78" fmla="*/ 485 w 604"/>
              <a:gd name="T79" fmla="*/ 221 h 619"/>
              <a:gd name="T80" fmla="*/ 250 w 604"/>
              <a:gd name="T81" fmla="*/ 0 h 619"/>
              <a:gd name="T82" fmla="*/ 0 w 604"/>
              <a:gd name="T83" fmla="*/ 221 h 619"/>
              <a:gd name="T84" fmla="*/ 73 w 604"/>
              <a:gd name="T85" fmla="*/ 398 h 619"/>
              <a:gd name="T86" fmla="*/ 73 w 604"/>
              <a:gd name="T87" fmla="*/ 501 h 619"/>
              <a:gd name="T88" fmla="*/ 191 w 604"/>
              <a:gd name="T89" fmla="*/ 442 h 619"/>
              <a:gd name="T90" fmla="*/ 44 w 604"/>
              <a:gd name="T91" fmla="*/ 221 h 619"/>
              <a:gd name="T92" fmla="*/ 44 w 604"/>
              <a:gd name="T93" fmla="*/ 221 h 619"/>
              <a:gd name="T94" fmla="*/ 250 w 604"/>
              <a:gd name="T95" fmla="*/ 30 h 619"/>
              <a:gd name="T96" fmla="*/ 456 w 604"/>
              <a:gd name="T97" fmla="*/ 221 h 619"/>
              <a:gd name="T98" fmla="*/ 250 w 604"/>
              <a:gd name="T99" fmla="*/ 413 h 619"/>
              <a:gd name="T100" fmla="*/ 191 w 604"/>
              <a:gd name="T101" fmla="*/ 398 h 619"/>
              <a:gd name="T102" fmla="*/ 117 w 604"/>
              <a:gd name="T103" fmla="*/ 442 h 619"/>
              <a:gd name="T104" fmla="*/ 117 w 604"/>
              <a:gd name="T105" fmla="*/ 383 h 619"/>
              <a:gd name="T106" fmla="*/ 44 w 604"/>
              <a:gd name="T107" fmla="*/ 221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04" h="619">
                <a:moveTo>
                  <a:pt x="250" y="251"/>
                </a:moveTo>
                <a:lnTo>
                  <a:pt x="250" y="251"/>
                </a:lnTo>
                <a:cubicBezTo>
                  <a:pt x="265" y="251"/>
                  <a:pt x="279" y="236"/>
                  <a:pt x="279" y="221"/>
                </a:cubicBezTo>
                <a:cubicBezTo>
                  <a:pt x="279" y="206"/>
                  <a:pt x="265" y="192"/>
                  <a:pt x="250" y="192"/>
                </a:cubicBezTo>
                <a:cubicBezTo>
                  <a:pt x="235" y="192"/>
                  <a:pt x="220" y="206"/>
                  <a:pt x="220" y="221"/>
                </a:cubicBezTo>
                <a:cubicBezTo>
                  <a:pt x="220" y="236"/>
                  <a:pt x="235" y="251"/>
                  <a:pt x="250" y="251"/>
                </a:cubicBezTo>
                <a:close/>
                <a:moveTo>
                  <a:pt x="132" y="251"/>
                </a:moveTo>
                <a:lnTo>
                  <a:pt x="132" y="251"/>
                </a:lnTo>
                <a:cubicBezTo>
                  <a:pt x="147" y="251"/>
                  <a:pt x="162" y="236"/>
                  <a:pt x="162" y="221"/>
                </a:cubicBezTo>
                <a:cubicBezTo>
                  <a:pt x="162" y="206"/>
                  <a:pt x="147" y="192"/>
                  <a:pt x="132" y="192"/>
                </a:cubicBezTo>
                <a:cubicBezTo>
                  <a:pt x="117" y="192"/>
                  <a:pt x="103" y="206"/>
                  <a:pt x="103" y="221"/>
                </a:cubicBezTo>
                <a:cubicBezTo>
                  <a:pt x="103" y="236"/>
                  <a:pt x="117" y="251"/>
                  <a:pt x="132" y="251"/>
                </a:cubicBezTo>
                <a:close/>
                <a:moveTo>
                  <a:pt x="367" y="251"/>
                </a:moveTo>
                <a:lnTo>
                  <a:pt x="367" y="251"/>
                </a:lnTo>
                <a:cubicBezTo>
                  <a:pt x="383" y="251"/>
                  <a:pt x="397" y="236"/>
                  <a:pt x="397" y="221"/>
                </a:cubicBezTo>
                <a:cubicBezTo>
                  <a:pt x="397" y="206"/>
                  <a:pt x="383" y="192"/>
                  <a:pt x="367" y="192"/>
                </a:cubicBezTo>
                <a:cubicBezTo>
                  <a:pt x="353" y="192"/>
                  <a:pt x="338" y="206"/>
                  <a:pt x="338" y="221"/>
                </a:cubicBezTo>
                <a:cubicBezTo>
                  <a:pt x="338" y="236"/>
                  <a:pt x="353" y="251"/>
                  <a:pt x="367" y="251"/>
                </a:cubicBezTo>
                <a:close/>
                <a:moveTo>
                  <a:pt x="530" y="177"/>
                </a:moveTo>
                <a:lnTo>
                  <a:pt x="530" y="177"/>
                </a:lnTo>
                <a:lnTo>
                  <a:pt x="530" y="192"/>
                </a:lnTo>
                <a:cubicBezTo>
                  <a:pt x="530" y="206"/>
                  <a:pt x="530" y="221"/>
                  <a:pt x="530" y="221"/>
                </a:cubicBezTo>
                <a:cubicBezTo>
                  <a:pt x="559" y="265"/>
                  <a:pt x="574" y="295"/>
                  <a:pt x="574" y="339"/>
                </a:cubicBezTo>
                <a:cubicBezTo>
                  <a:pt x="574" y="398"/>
                  <a:pt x="530" y="457"/>
                  <a:pt x="471" y="501"/>
                </a:cubicBezTo>
                <a:cubicBezTo>
                  <a:pt x="471" y="560"/>
                  <a:pt x="471" y="560"/>
                  <a:pt x="471" y="560"/>
                </a:cubicBezTo>
                <a:cubicBezTo>
                  <a:pt x="397" y="516"/>
                  <a:pt x="397" y="516"/>
                  <a:pt x="397" y="516"/>
                </a:cubicBezTo>
                <a:cubicBezTo>
                  <a:pt x="383" y="530"/>
                  <a:pt x="367" y="530"/>
                  <a:pt x="353" y="530"/>
                </a:cubicBezTo>
                <a:cubicBezTo>
                  <a:pt x="309" y="530"/>
                  <a:pt x="279" y="516"/>
                  <a:pt x="235" y="486"/>
                </a:cubicBezTo>
                <a:cubicBezTo>
                  <a:pt x="220" y="486"/>
                  <a:pt x="220" y="486"/>
                  <a:pt x="206" y="486"/>
                </a:cubicBezTo>
                <a:cubicBezTo>
                  <a:pt x="191" y="486"/>
                  <a:pt x="191" y="486"/>
                  <a:pt x="176" y="486"/>
                </a:cubicBezTo>
                <a:cubicBezTo>
                  <a:pt x="235" y="530"/>
                  <a:pt x="279" y="560"/>
                  <a:pt x="353" y="560"/>
                </a:cubicBezTo>
                <a:cubicBezTo>
                  <a:pt x="367" y="560"/>
                  <a:pt x="383" y="560"/>
                  <a:pt x="397" y="560"/>
                </a:cubicBezTo>
                <a:cubicBezTo>
                  <a:pt x="515" y="618"/>
                  <a:pt x="515" y="618"/>
                  <a:pt x="515" y="618"/>
                </a:cubicBezTo>
                <a:cubicBezTo>
                  <a:pt x="515" y="516"/>
                  <a:pt x="515" y="516"/>
                  <a:pt x="515" y="516"/>
                </a:cubicBezTo>
                <a:cubicBezTo>
                  <a:pt x="574" y="471"/>
                  <a:pt x="603" y="413"/>
                  <a:pt x="603" y="339"/>
                </a:cubicBezTo>
                <a:cubicBezTo>
                  <a:pt x="603" y="280"/>
                  <a:pt x="574" y="221"/>
                  <a:pt x="530" y="177"/>
                </a:cubicBezTo>
                <a:close/>
                <a:moveTo>
                  <a:pt x="191" y="442"/>
                </a:moveTo>
                <a:lnTo>
                  <a:pt x="191" y="442"/>
                </a:lnTo>
                <a:cubicBezTo>
                  <a:pt x="206" y="442"/>
                  <a:pt x="235" y="442"/>
                  <a:pt x="250" y="442"/>
                </a:cubicBezTo>
                <a:cubicBezTo>
                  <a:pt x="397" y="442"/>
                  <a:pt x="485" y="339"/>
                  <a:pt x="485" y="221"/>
                </a:cubicBezTo>
                <a:cubicBezTo>
                  <a:pt x="485" y="88"/>
                  <a:pt x="367" y="0"/>
                  <a:pt x="250" y="0"/>
                </a:cubicBezTo>
                <a:cubicBezTo>
                  <a:pt x="117" y="0"/>
                  <a:pt x="0" y="88"/>
                  <a:pt x="0" y="221"/>
                </a:cubicBezTo>
                <a:cubicBezTo>
                  <a:pt x="0" y="295"/>
                  <a:pt x="29" y="354"/>
                  <a:pt x="73" y="398"/>
                </a:cubicBezTo>
                <a:cubicBezTo>
                  <a:pt x="73" y="501"/>
                  <a:pt x="73" y="501"/>
                  <a:pt x="73" y="501"/>
                </a:cubicBezTo>
                <a:lnTo>
                  <a:pt x="191" y="442"/>
                </a:lnTo>
                <a:close/>
                <a:moveTo>
                  <a:pt x="44" y="221"/>
                </a:moveTo>
                <a:lnTo>
                  <a:pt x="44" y="221"/>
                </a:lnTo>
                <a:cubicBezTo>
                  <a:pt x="44" y="118"/>
                  <a:pt x="132" y="30"/>
                  <a:pt x="250" y="30"/>
                </a:cubicBezTo>
                <a:cubicBezTo>
                  <a:pt x="353" y="30"/>
                  <a:pt x="456" y="118"/>
                  <a:pt x="456" y="221"/>
                </a:cubicBezTo>
                <a:cubicBezTo>
                  <a:pt x="456" y="324"/>
                  <a:pt x="367" y="413"/>
                  <a:pt x="250" y="413"/>
                </a:cubicBezTo>
                <a:cubicBezTo>
                  <a:pt x="235" y="413"/>
                  <a:pt x="206" y="413"/>
                  <a:pt x="191" y="398"/>
                </a:cubicBezTo>
                <a:cubicBezTo>
                  <a:pt x="117" y="442"/>
                  <a:pt x="117" y="442"/>
                  <a:pt x="117" y="442"/>
                </a:cubicBezTo>
                <a:cubicBezTo>
                  <a:pt x="117" y="383"/>
                  <a:pt x="117" y="383"/>
                  <a:pt x="117" y="383"/>
                </a:cubicBezTo>
                <a:cubicBezTo>
                  <a:pt x="73" y="339"/>
                  <a:pt x="44" y="280"/>
                  <a:pt x="44" y="221"/>
                </a:cubicBezTo>
                <a:close/>
              </a:path>
            </a:pathLst>
          </a:custGeom>
          <a:solidFill>
            <a:srgbClr val="FFA956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91431" tIns="45716" rIns="91431" bIns="45716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3D935B6-E33B-498D-A5CF-B4D6AFB48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03734" y="2937910"/>
            <a:ext cx="720363" cy="720363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A7342E5-F77C-42B6-97E9-27E52596DCF7}"/>
              </a:ext>
            </a:extLst>
          </p:cNvPr>
          <p:cNvSpPr txBox="1"/>
          <p:nvPr/>
        </p:nvSpPr>
        <p:spPr>
          <a:xfrm>
            <a:off x="2579869" y="203104"/>
            <a:ext cx="73442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rPr>
              <a:t>Our Goals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F94BAB-6902-4076-B04A-3520B0E77F26}"/>
              </a:ext>
            </a:extLst>
          </p:cNvPr>
          <p:cNvSpPr/>
          <p:nvPr/>
        </p:nvSpPr>
        <p:spPr>
          <a:xfrm>
            <a:off x="4280350" y="2885196"/>
            <a:ext cx="3105150" cy="22764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A2CDCAF-3721-4106-B0E9-45922FD65B88}"/>
              </a:ext>
            </a:extLst>
          </p:cNvPr>
          <p:cNvGrpSpPr/>
          <p:nvPr/>
        </p:nvGrpSpPr>
        <p:grpSpPr>
          <a:xfrm>
            <a:off x="4397080" y="3712068"/>
            <a:ext cx="2855019" cy="1388756"/>
            <a:chOff x="1246395" y="3655797"/>
            <a:chExt cx="2855019" cy="138875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0136D27-10E6-4DA7-9E5F-08F1857BCD76}"/>
                </a:ext>
              </a:extLst>
            </p:cNvPr>
            <p:cNvSpPr txBox="1"/>
            <p:nvPr/>
          </p:nvSpPr>
          <p:spPr>
            <a:xfrm>
              <a:off x="1246395" y="4090446"/>
              <a:ext cx="28550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with disabilities to work, involve themselves in the community and effectively reduce the unemployment rate.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1A4C9D0-70B8-4F75-90CB-5BF5E8760356}"/>
                </a:ext>
              </a:extLst>
            </p:cNvPr>
            <p:cNvSpPr txBox="1"/>
            <p:nvPr/>
          </p:nvSpPr>
          <p:spPr>
            <a:xfrm>
              <a:off x="1329054" y="3655797"/>
              <a:ext cx="2689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25245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Enable People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582813-A75B-4259-AB3C-4C8A2BB6DF10}"/>
              </a:ext>
            </a:extLst>
          </p:cNvPr>
          <p:cNvCxnSpPr>
            <a:cxnSpLocks/>
          </p:cNvCxnSpPr>
          <p:nvPr/>
        </p:nvCxnSpPr>
        <p:spPr>
          <a:xfrm>
            <a:off x="4297020" y="2885195"/>
            <a:ext cx="0" cy="1138238"/>
          </a:xfrm>
          <a:prstGeom prst="line">
            <a:avLst/>
          </a:prstGeom>
          <a:ln w="38100">
            <a:solidFill>
              <a:srgbClr val="D87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ACCD202-DB45-4ACC-BD96-4D634628B46B}"/>
              </a:ext>
            </a:extLst>
          </p:cNvPr>
          <p:cNvCxnSpPr>
            <a:cxnSpLocks/>
          </p:cNvCxnSpPr>
          <p:nvPr/>
        </p:nvCxnSpPr>
        <p:spPr>
          <a:xfrm rot="16200000">
            <a:off x="4847088" y="2333764"/>
            <a:ext cx="0" cy="1138238"/>
          </a:xfrm>
          <a:prstGeom prst="line">
            <a:avLst/>
          </a:prstGeom>
          <a:ln w="38100">
            <a:solidFill>
              <a:srgbClr val="D87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247D09C-FD08-4333-AB5C-4C531A36D66A}"/>
              </a:ext>
            </a:extLst>
          </p:cNvPr>
          <p:cNvCxnSpPr>
            <a:cxnSpLocks/>
          </p:cNvCxnSpPr>
          <p:nvPr/>
        </p:nvCxnSpPr>
        <p:spPr>
          <a:xfrm rot="10800000">
            <a:off x="7368830" y="4023433"/>
            <a:ext cx="0" cy="1138238"/>
          </a:xfrm>
          <a:prstGeom prst="line">
            <a:avLst/>
          </a:prstGeom>
          <a:ln w="38100">
            <a:solidFill>
              <a:srgbClr val="D87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4B95D7-8C1B-4D4B-96C9-D0CE8E3BC317}"/>
              </a:ext>
            </a:extLst>
          </p:cNvPr>
          <p:cNvCxnSpPr>
            <a:cxnSpLocks/>
          </p:cNvCxnSpPr>
          <p:nvPr/>
        </p:nvCxnSpPr>
        <p:spPr>
          <a:xfrm rot="5400000">
            <a:off x="6816381" y="4574864"/>
            <a:ext cx="0" cy="1138238"/>
          </a:xfrm>
          <a:prstGeom prst="line">
            <a:avLst/>
          </a:prstGeom>
          <a:ln w="38100">
            <a:solidFill>
              <a:srgbClr val="D87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585737D4-6023-4FEB-AAAC-DD7CF3B29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89693" y="2932900"/>
            <a:ext cx="869792" cy="8697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0849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250"/>
                            </p:stCondLst>
                            <p:childTnLst>
                              <p:par>
                                <p:cTn id="8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75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 animBg="1"/>
      <p:bldP spid="26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1C18116-B962-4353-87AA-099D4914CEED}"/>
              </a:ext>
            </a:extLst>
          </p:cNvPr>
          <p:cNvGrpSpPr/>
          <p:nvPr/>
        </p:nvGrpSpPr>
        <p:grpSpPr>
          <a:xfrm>
            <a:off x="4169905" y="2214105"/>
            <a:ext cx="1963261" cy="1858133"/>
            <a:chOff x="4206976" y="1539977"/>
            <a:chExt cx="1963261" cy="18581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D00FEAF-E626-480B-986B-7EA23BDEE4DF}"/>
                </a:ext>
              </a:extLst>
            </p:cNvPr>
            <p:cNvSpPr/>
            <p:nvPr/>
          </p:nvSpPr>
          <p:spPr>
            <a:xfrm>
              <a:off x="4206976" y="1539977"/>
              <a:ext cx="1858132" cy="1858133"/>
            </a:xfrm>
            <a:custGeom>
              <a:avLst/>
              <a:gdLst>
                <a:gd name="connsiteX0" fmla="*/ 1858132 w 1858132"/>
                <a:gd name="connsiteY0" fmla="*/ 0 h 1858133"/>
                <a:gd name="connsiteX1" fmla="*/ 1858132 w 1858132"/>
                <a:gd name="connsiteY1" fmla="*/ 1858133 h 1858133"/>
                <a:gd name="connsiteX2" fmla="*/ 0 w 1858132"/>
                <a:gd name="connsiteY2" fmla="*/ 1858133 h 1858133"/>
                <a:gd name="connsiteX3" fmla="*/ 8201 w 1858132"/>
                <a:gd name="connsiteY3" fmla="*/ 1695723 h 1858133"/>
                <a:gd name="connsiteX4" fmla="*/ 1695723 w 1858132"/>
                <a:gd name="connsiteY4" fmla="*/ 8201 h 1858133"/>
                <a:gd name="connsiteX5" fmla="*/ 1858132 w 1858132"/>
                <a:gd name="connsiteY5" fmla="*/ 0 h 185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3">
                  <a:moveTo>
                    <a:pt x="1858132" y="0"/>
                  </a:moveTo>
                  <a:lnTo>
                    <a:pt x="1858132" y="1858133"/>
                  </a:lnTo>
                  <a:lnTo>
                    <a:pt x="0" y="1858133"/>
                  </a:lnTo>
                  <a:lnTo>
                    <a:pt x="8201" y="1695723"/>
                  </a:lnTo>
                  <a:cubicBezTo>
                    <a:pt x="98563" y="805940"/>
                    <a:pt x="805940" y="98563"/>
                    <a:pt x="1695723" y="8201"/>
                  </a:cubicBezTo>
                  <a:lnTo>
                    <a:pt x="1858132" y="0"/>
                  </a:lnTo>
                  <a:close/>
                </a:path>
              </a:pathLst>
            </a:custGeom>
            <a:solidFill>
              <a:srgbClr val="20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1D94B2C-CB8C-45BF-8861-AEA36380D936}"/>
                </a:ext>
              </a:extLst>
            </p:cNvPr>
            <p:cNvSpPr txBox="1"/>
            <p:nvPr/>
          </p:nvSpPr>
          <p:spPr>
            <a:xfrm>
              <a:off x="4281213" y="2370484"/>
              <a:ext cx="18890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TEXT TO SPEECH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8C60E4-02FA-43A7-86BC-8E33E5033E40}"/>
              </a:ext>
            </a:extLst>
          </p:cNvPr>
          <p:cNvGrpSpPr/>
          <p:nvPr/>
        </p:nvGrpSpPr>
        <p:grpSpPr>
          <a:xfrm>
            <a:off x="5963161" y="2214105"/>
            <a:ext cx="1997150" cy="1858133"/>
            <a:chOff x="5926090" y="1539977"/>
            <a:chExt cx="1997150" cy="18581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D5084EA-3744-471F-B70C-263650789939}"/>
                </a:ext>
              </a:extLst>
            </p:cNvPr>
            <p:cNvSpPr/>
            <p:nvPr/>
          </p:nvSpPr>
          <p:spPr>
            <a:xfrm>
              <a:off x="6065108" y="1539977"/>
              <a:ext cx="1858132" cy="1858133"/>
            </a:xfrm>
            <a:custGeom>
              <a:avLst/>
              <a:gdLst>
                <a:gd name="connsiteX0" fmla="*/ 0 w 1858132"/>
                <a:gd name="connsiteY0" fmla="*/ 0 h 1858133"/>
                <a:gd name="connsiteX1" fmla="*/ 162409 w 1858132"/>
                <a:gd name="connsiteY1" fmla="*/ 8201 h 1858133"/>
                <a:gd name="connsiteX2" fmla="*/ 1849931 w 1858132"/>
                <a:gd name="connsiteY2" fmla="*/ 1695723 h 1858133"/>
                <a:gd name="connsiteX3" fmla="*/ 1858132 w 1858132"/>
                <a:gd name="connsiteY3" fmla="*/ 1858133 h 1858133"/>
                <a:gd name="connsiteX4" fmla="*/ 0 w 1858132"/>
                <a:gd name="connsiteY4" fmla="*/ 1858133 h 1858133"/>
                <a:gd name="connsiteX5" fmla="*/ 0 w 1858132"/>
                <a:gd name="connsiteY5" fmla="*/ 0 h 185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3">
                  <a:moveTo>
                    <a:pt x="0" y="0"/>
                  </a:moveTo>
                  <a:lnTo>
                    <a:pt x="162409" y="8201"/>
                  </a:lnTo>
                  <a:cubicBezTo>
                    <a:pt x="1052192" y="98563"/>
                    <a:pt x="1759569" y="805940"/>
                    <a:pt x="1849931" y="1695723"/>
                  </a:cubicBezTo>
                  <a:lnTo>
                    <a:pt x="1858132" y="1858133"/>
                  </a:lnTo>
                  <a:lnTo>
                    <a:pt x="0" y="1858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C5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523524-BC7F-464E-A8E1-48090C9BAA2E}"/>
                </a:ext>
              </a:extLst>
            </p:cNvPr>
            <p:cNvSpPr txBox="1"/>
            <p:nvPr/>
          </p:nvSpPr>
          <p:spPr>
            <a:xfrm>
              <a:off x="5926090" y="2011222"/>
              <a:ext cx="18890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SIGN LANGUAGE INTERPRETR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72F321-8593-43D3-A969-8F1140D3EE6F}"/>
              </a:ext>
            </a:extLst>
          </p:cNvPr>
          <p:cNvGrpSpPr/>
          <p:nvPr/>
        </p:nvGrpSpPr>
        <p:grpSpPr>
          <a:xfrm>
            <a:off x="4169905" y="4146380"/>
            <a:ext cx="1989160" cy="1858131"/>
            <a:chOff x="4206976" y="3398110"/>
            <a:chExt cx="1989160" cy="185813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F4195B-C84C-4D20-84BD-EFA34F77989A}"/>
                </a:ext>
              </a:extLst>
            </p:cNvPr>
            <p:cNvSpPr/>
            <p:nvPr/>
          </p:nvSpPr>
          <p:spPr>
            <a:xfrm>
              <a:off x="4206976" y="3398110"/>
              <a:ext cx="1858132" cy="1858131"/>
            </a:xfrm>
            <a:custGeom>
              <a:avLst/>
              <a:gdLst>
                <a:gd name="connsiteX0" fmla="*/ 0 w 1858132"/>
                <a:gd name="connsiteY0" fmla="*/ 0 h 1858131"/>
                <a:gd name="connsiteX1" fmla="*/ 1858132 w 1858132"/>
                <a:gd name="connsiteY1" fmla="*/ 0 h 1858131"/>
                <a:gd name="connsiteX2" fmla="*/ 1858132 w 1858132"/>
                <a:gd name="connsiteY2" fmla="*/ 1858131 h 1858131"/>
                <a:gd name="connsiteX3" fmla="*/ 1695723 w 1858132"/>
                <a:gd name="connsiteY3" fmla="*/ 1849930 h 1858131"/>
                <a:gd name="connsiteX4" fmla="*/ 8201 w 1858132"/>
                <a:gd name="connsiteY4" fmla="*/ 162408 h 1858131"/>
                <a:gd name="connsiteX5" fmla="*/ 0 w 1858132"/>
                <a:gd name="connsiteY5" fmla="*/ 0 h 185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1">
                  <a:moveTo>
                    <a:pt x="0" y="0"/>
                  </a:moveTo>
                  <a:lnTo>
                    <a:pt x="1858132" y="0"/>
                  </a:lnTo>
                  <a:lnTo>
                    <a:pt x="1858132" y="1858131"/>
                  </a:lnTo>
                  <a:lnTo>
                    <a:pt x="1695723" y="1849930"/>
                  </a:lnTo>
                  <a:cubicBezTo>
                    <a:pt x="805940" y="1759568"/>
                    <a:pt x="98563" y="1052191"/>
                    <a:pt x="8201" y="1624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A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434B3A-3970-45CC-A2B2-BB26A8893588}"/>
                </a:ext>
              </a:extLst>
            </p:cNvPr>
            <p:cNvSpPr txBox="1"/>
            <p:nvPr/>
          </p:nvSpPr>
          <p:spPr>
            <a:xfrm>
              <a:off x="4307112" y="3720086"/>
              <a:ext cx="18890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ACCESSIBLE CHAT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708346B-615A-4D47-B4D1-2E72634CE334}"/>
              </a:ext>
            </a:extLst>
          </p:cNvPr>
          <p:cNvGrpSpPr/>
          <p:nvPr/>
        </p:nvGrpSpPr>
        <p:grpSpPr>
          <a:xfrm>
            <a:off x="5976794" y="4146380"/>
            <a:ext cx="1983517" cy="1858131"/>
            <a:chOff x="5939723" y="3398110"/>
            <a:chExt cx="1983517" cy="185813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642EFA1-FECA-4C06-BAA1-C46C71D1C087}"/>
                </a:ext>
              </a:extLst>
            </p:cNvPr>
            <p:cNvSpPr/>
            <p:nvPr/>
          </p:nvSpPr>
          <p:spPr>
            <a:xfrm>
              <a:off x="6065108" y="3398110"/>
              <a:ext cx="1858132" cy="1858131"/>
            </a:xfrm>
            <a:custGeom>
              <a:avLst/>
              <a:gdLst>
                <a:gd name="connsiteX0" fmla="*/ 0 w 1858132"/>
                <a:gd name="connsiteY0" fmla="*/ 0 h 1858131"/>
                <a:gd name="connsiteX1" fmla="*/ 1858132 w 1858132"/>
                <a:gd name="connsiteY1" fmla="*/ 0 h 1858131"/>
                <a:gd name="connsiteX2" fmla="*/ 1849931 w 1858132"/>
                <a:gd name="connsiteY2" fmla="*/ 162408 h 1858131"/>
                <a:gd name="connsiteX3" fmla="*/ 162409 w 1858132"/>
                <a:gd name="connsiteY3" fmla="*/ 1849930 h 1858131"/>
                <a:gd name="connsiteX4" fmla="*/ 0 w 1858132"/>
                <a:gd name="connsiteY4" fmla="*/ 1858131 h 1858131"/>
                <a:gd name="connsiteX5" fmla="*/ 0 w 1858132"/>
                <a:gd name="connsiteY5" fmla="*/ 0 h 185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1">
                  <a:moveTo>
                    <a:pt x="0" y="0"/>
                  </a:moveTo>
                  <a:lnTo>
                    <a:pt x="1858132" y="0"/>
                  </a:lnTo>
                  <a:lnTo>
                    <a:pt x="1849931" y="162408"/>
                  </a:lnTo>
                  <a:cubicBezTo>
                    <a:pt x="1759569" y="1052191"/>
                    <a:pt x="1052192" y="1759568"/>
                    <a:pt x="162409" y="1849930"/>
                  </a:cubicBezTo>
                  <a:lnTo>
                    <a:pt x="0" y="1858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4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02E0EC-79F7-49F4-821D-F9EB43B6B12E}"/>
                </a:ext>
              </a:extLst>
            </p:cNvPr>
            <p:cNvSpPr txBox="1"/>
            <p:nvPr/>
          </p:nvSpPr>
          <p:spPr>
            <a:xfrm>
              <a:off x="5939723" y="3678951"/>
              <a:ext cx="18890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EASY BROWSING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4B540E0-4F9D-467E-8DE2-47DB51C566CB}"/>
              </a:ext>
            </a:extLst>
          </p:cNvPr>
          <p:cNvSpPr txBox="1"/>
          <p:nvPr/>
        </p:nvSpPr>
        <p:spPr>
          <a:xfrm>
            <a:off x="1333098" y="2668751"/>
            <a:ext cx="204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ontserrat" panose="02000505000000020004" pitchFamily="2" charset="0"/>
              </a:rPr>
              <a:t>Text-to-speech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43B493-7CC8-4B60-A972-01A46A6204CD}"/>
              </a:ext>
            </a:extLst>
          </p:cNvPr>
          <p:cNvSpPr txBox="1"/>
          <p:nvPr/>
        </p:nvSpPr>
        <p:spPr>
          <a:xfrm>
            <a:off x="1333097" y="2982986"/>
            <a:ext cx="2809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All text is read using AWS Polly, thus people with low vision can  use website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FC6DC1-766D-455B-8E9F-C470772325E9}"/>
              </a:ext>
            </a:extLst>
          </p:cNvPr>
          <p:cNvSpPr txBox="1"/>
          <p:nvPr/>
        </p:nvSpPr>
        <p:spPr>
          <a:xfrm>
            <a:off x="1333098" y="4552864"/>
            <a:ext cx="204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ontserrat" panose="02000505000000020004" pitchFamily="2" charset="0"/>
              </a:rPr>
              <a:t>Accessible Chat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34EB73-3711-4B63-8DF0-144DB02D3F91}"/>
              </a:ext>
            </a:extLst>
          </p:cNvPr>
          <p:cNvSpPr txBox="1"/>
          <p:nvPr/>
        </p:nvSpPr>
        <p:spPr>
          <a:xfrm>
            <a:off x="1333097" y="4867099"/>
            <a:ext cx="2641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Allowing people with disabilities to communicate with the recruiters using their own language easily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61BE6D-9F45-479F-ACB2-403F3B061C33}"/>
              </a:ext>
            </a:extLst>
          </p:cNvPr>
          <p:cNvSpPr txBox="1"/>
          <p:nvPr/>
        </p:nvSpPr>
        <p:spPr>
          <a:xfrm>
            <a:off x="9156296" y="2668751"/>
            <a:ext cx="2895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ontserrat" panose="02000505000000020004" pitchFamily="2" charset="0"/>
              </a:rPr>
              <a:t>Sign language interpreter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2A2B39-E46B-427D-8E9D-8772C9544FC6}"/>
              </a:ext>
            </a:extLst>
          </p:cNvPr>
          <p:cNvSpPr txBox="1"/>
          <p:nvPr/>
        </p:nvSpPr>
        <p:spPr>
          <a:xfrm>
            <a:off x="9156296" y="2982986"/>
            <a:ext cx="2895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Enables Hard of hearing people or deaf people to understand the text on screen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41BC3A-51DE-44CE-8D04-8FF2BD1E50A0}"/>
              </a:ext>
            </a:extLst>
          </p:cNvPr>
          <p:cNvSpPr txBox="1"/>
          <p:nvPr/>
        </p:nvSpPr>
        <p:spPr>
          <a:xfrm>
            <a:off x="9156297" y="4552864"/>
            <a:ext cx="204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ontserrat" panose="02000505000000020004" pitchFamily="2" charset="0"/>
              </a:rPr>
              <a:t>Easy Browsing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D145DC-89B5-4073-B07A-C1EB25E18967}"/>
              </a:ext>
            </a:extLst>
          </p:cNvPr>
          <p:cNvSpPr txBox="1"/>
          <p:nvPr/>
        </p:nvSpPr>
        <p:spPr>
          <a:xfrm>
            <a:off x="9156296" y="4867099"/>
            <a:ext cx="2641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Allows  easy navigation and selection through keyboard on the website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F23DC3-2ACE-4CE7-9835-63DDBBB5DD67}"/>
              </a:ext>
            </a:extLst>
          </p:cNvPr>
          <p:cNvSpPr txBox="1"/>
          <p:nvPr/>
        </p:nvSpPr>
        <p:spPr>
          <a:xfrm>
            <a:off x="2481943" y="221526"/>
            <a:ext cx="73442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rPr>
              <a:t>Methods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E3CEFDD-A16F-49BB-8637-D194A607564B}"/>
              </a:ext>
            </a:extLst>
          </p:cNvPr>
          <p:cNvSpPr/>
          <p:nvPr/>
        </p:nvSpPr>
        <p:spPr>
          <a:xfrm>
            <a:off x="534813" y="2773496"/>
            <a:ext cx="696684" cy="696684"/>
          </a:xfrm>
          <a:prstGeom prst="ellipse">
            <a:avLst/>
          </a:prstGeom>
          <a:solidFill>
            <a:srgbClr val="20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0A895E-A119-4AE5-9F8B-2B826151B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34" y="2901563"/>
            <a:ext cx="480379" cy="45303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9938CF5-3847-4565-9743-87CFEE08F690}"/>
              </a:ext>
            </a:extLst>
          </p:cNvPr>
          <p:cNvSpPr/>
          <p:nvPr/>
        </p:nvSpPr>
        <p:spPr>
          <a:xfrm>
            <a:off x="534813" y="4657609"/>
            <a:ext cx="696684" cy="696684"/>
          </a:xfrm>
          <a:prstGeom prst="ellipse">
            <a:avLst/>
          </a:prstGeom>
          <a:solidFill>
            <a:srgbClr val="F7A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8D6EE-5D3D-459C-AD8C-1F6EF2FE8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9775" y="4831689"/>
            <a:ext cx="410838" cy="37162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76D81C9-70E3-4CB4-B329-758F25EB892B}"/>
              </a:ext>
            </a:extLst>
          </p:cNvPr>
          <p:cNvSpPr/>
          <p:nvPr/>
        </p:nvSpPr>
        <p:spPr>
          <a:xfrm>
            <a:off x="8358012" y="2773496"/>
            <a:ext cx="696684" cy="696684"/>
          </a:xfrm>
          <a:prstGeom prst="ellipse">
            <a:avLst/>
          </a:prstGeom>
          <a:solidFill>
            <a:srgbClr val="ABC5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E8589-17F5-4EF7-B2B9-8D502516F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0178" y="2901563"/>
            <a:ext cx="512352" cy="42269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CEA9E52-807F-4DD0-82B3-6188A9A6FEF9}"/>
              </a:ext>
            </a:extLst>
          </p:cNvPr>
          <p:cNvSpPr/>
          <p:nvPr/>
        </p:nvSpPr>
        <p:spPr>
          <a:xfrm>
            <a:off x="8358012" y="4657609"/>
            <a:ext cx="696684" cy="696684"/>
          </a:xfrm>
          <a:prstGeom prst="ellipse">
            <a:avLst/>
          </a:prstGeom>
          <a:solidFill>
            <a:srgbClr val="CB4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726CE4-F9C7-48D2-8AD9-42B15C0D05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5341" y="4790519"/>
            <a:ext cx="453970" cy="45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5244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1C18116-B962-4353-87AA-099D4914CEED}"/>
              </a:ext>
            </a:extLst>
          </p:cNvPr>
          <p:cNvGrpSpPr/>
          <p:nvPr/>
        </p:nvGrpSpPr>
        <p:grpSpPr>
          <a:xfrm>
            <a:off x="4169905" y="2214105"/>
            <a:ext cx="1959732" cy="1858133"/>
            <a:chOff x="4206976" y="1539977"/>
            <a:chExt cx="1959732" cy="18581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D00FEAF-E626-480B-986B-7EA23BDEE4DF}"/>
                </a:ext>
              </a:extLst>
            </p:cNvPr>
            <p:cNvSpPr/>
            <p:nvPr/>
          </p:nvSpPr>
          <p:spPr>
            <a:xfrm>
              <a:off x="4206976" y="1539977"/>
              <a:ext cx="1858132" cy="1858133"/>
            </a:xfrm>
            <a:custGeom>
              <a:avLst/>
              <a:gdLst>
                <a:gd name="connsiteX0" fmla="*/ 1858132 w 1858132"/>
                <a:gd name="connsiteY0" fmla="*/ 0 h 1858133"/>
                <a:gd name="connsiteX1" fmla="*/ 1858132 w 1858132"/>
                <a:gd name="connsiteY1" fmla="*/ 1858133 h 1858133"/>
                <a:gd name="connsiteX2" fmla="*/ 0 w 1858132"/>
                <a:gd name="connsiteY2" fmla="*/ 1858133 h 1858133"/>
                <a:gd name="connsiteX3" fmla="*/ 8201 w 1858132"/>
                <a:gd name="connsiteY3" fmla="*/ 1695723 h 1858133"/>
                <a:gd name="connsiteX4" fmla="*/ 1695723 w 1858132"/>
                <a:gd name="connsiteY4" fmla="*/ 8201 h 1858133"/>
                <a:gd name="connsiteX5" fmla="*/ 1858132 w 1858132"/>
                <a:gd name="connsiteY5" fmla="*/ 0 h 185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3">
                  <a:moveTo>
                    <a:pt x="1858132" y="0"/>
                  </a:moveTo>
                  <a:lnTo>
                    <a:pt x="1858132" y="1858133"/>
                  </a:lnTo>
                  <a:lnTo>
                    <a:pt x="0" y="1858133"/>
                  </a:lnTo>
                  <a:lnTo>
                    <a:pt x="8201" y="1695723"/>
                  </a:lnTo>
                  <a:cubicBezTo>
                    <a:pt x="98563" y="805940"/>
                    <a:pt x="805940" y="98563"/>
                    <a:pt x="1695723" y="8201"/>
                  </a:cubicBezTo>
                  <a:lnTo>
                    <a:pt x="1858132" y="0"/>
                  </a:lnTo>
                  <a:close/>
                </a:path>
              </a:pathLst>
            </a:custGeom>
            <a:solidFill>
              <a:srgbClr val="20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1D94B2C-CB8C-45BF-8861-AEA36380D936}"/>
                </a:ext>
              </a:extLst>
            </p:cNvPr>
            <p:cNvSpPr txBox="1"/>
            <p:nvPr/>
          </p:nvSpPr>
          <p:spPr>
            <a:xfrm>
              <a:off x="4277684" y="2378663"/>
              <a:ext cx="18890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TEXT TO SPEECH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8C60E4-02FA-43A7-86BC-8E33E5033E40}"/>
              </a:ext>
            </a:extLst>
          </p:cNvPr>
          <p:cNvGrpSpPr/>
          <p:nvPr/>
        </p:nvGrpSpPr>
        <p:grpSpPr>
          <a:xfrm>
            <a:off x="5972433" y="2214105"/>
            <a:ext cx="1987878" cy="1858133"/>
            <a:chOff x="5935362" y="1539977"/>
            <a:chExt cx="1987878" cy="18581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D5084EA-3744-471F-B70C-263650789939}"/>
                </a:ext>
              </a:extLst>
            </p:cNvPr>
            <p:cNvSpPr/>
            <p:nvPr/>
          </p:nvSpPr>
          <p:spPr>
            <a:xfrm>
              <a:off x="6065108" y="1539977"/>
              <a:ext cx="1858132" cy="1858133"/>
            </a:xfrm>
            <a:custGeom>
              <a:avLst/>
              <a:gdLst>
                <a:gd name="connsiteX0" fmla="*/ 0 w 1858132"/>
                <a:gd name="connsiteY0" fmla="*/ 0 h 1858133"/>
                <a:gd name="connsiteX1" fmla="*/ 162409 w 1858132"/>
                <a:gd name="connsiteY1" fmla="*/ 8201 h 1858133"/>
                <a:gd name="connsiteX2" fmla="*/ 1849931 w 1858132"/>
                <a:gd name="connsiteY2" fmla="*/ 1695723 h 1858133"/>
                <a:gd name="connsiteX3" fmla="*/ 1858132 w 1858132"/>
                <a:gd name="connsiteY3" fmla="*/ 1858133 h 1858133"/>
                <a:gd name="connsiteX4" fmla="*/ 0 w 1858132"/>
                <a:gd name="connsiteY4" fmla="*/ 1858133 h 1858133"/>
                <a:gd name="connsiteX5" fmla="*/ 0 w 1858132"/>
                <a:gd name="connsiteY5" fmla="*/ 0 h 185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3">
                  <a:moveTo>
                    <a:pt x="0" y="0"/>
                  </a:moveTo>
                  <a:lnTo>
                    <a:pt x="162409" y="8201"/>
                  </a:lnTo>
                  <a:cubicBezTo>
                    <a:pt x="1052192" y="98563"/>
                    <a:pt x="1759569" y="805940"/>
                    <a:pt x="1849931" y="1695723"/>
                  </a:cubicBezTo>
                  <a:lnTo>
                    <a:pt x="1858132" y="1858133"/>
                  </a:lnTo>
                  <a:lnTo>
                    <a:pt x="0" y="1858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C5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523524-BC7F-464E-A8E1-48090C9BAA2E}"/>
                </a:ext>
              </a:extLst>
            </p:cNvPr>
            <p:cNvSpPr txBox="1"/>
            <p:nvPr/>
          </p:nvSpPr>
          <p:spPr>
            <a:xfrm>
              <a:off x="5935362" y="2469043"/>
              <a:ext cx="1889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PLANNING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72F321-8593-43D3-A969-8F1140D3EE6F}"/>
              </a:ext>
            </a:extLst>
          </p:cNvPr>
          <p:cNvGrpSpPr/>
          <p:nvPr/>
        </p:nvGrpSpPr>
        <p:grpSpPr>
          <a:xfrm>
            <a:off x="4169905" y="4146380"/>
            <a:ext cx="1987878" cy="1858131"/>
            <a:chOff x="4206976" y="3398110"/>
            <a:chExt cx="1987878" cy="185813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F4195B-C84C-4D20-84BD-EFA34F77989A}"/>
                </a:ext>
              </a:extLst>
            </p:cNvPr>
            <p:cNvSpPr/>
            <p:nvPr/>
          </p:nvSpPr>
          <p:spPr>
            <a:xfrm>
              <a:off x="4206976" y="3398110"/>
              <a:ext cx="1858132" cy="1858131"/>
            </a:xfrm>
            <a:custGeom>
              <a:avLst/>
              <a:gdLst>
                <a:gd name="connsiteX0" fmla="*/ 0 w 1858132"/>
                <a:gd name="connsiteY0" fmla="*/ 0 h 1858131"/>
                <a:gd name="connsiteX1" fmla="*/ 1858132 w 1858132"/>
                <a:gd name="connsiteY1" fmla="*/ 0 h 1858131"/>
                <a:gd name="connsiteX2" fmla="*/ 1858132 w 1858132"/>
                <a:gd name="connsiteY2" fmla="*/ 1858131 h 1858131"/>
                <a:gd name="connsiteX3" fmla="*/ 1695723 w 1858132"/>
                <a:gd name="connsiteY3" fmla="*/ 1849930 h 1858131"/>
                <a:gd name="connsiteX4" fmla="*/ 8201 w 1858132"/>
                <a:gd name="connsiteY4" fmla="*/ 162408 h 1858131"/>
                <a:gd name="connsiteX5" fmla="*/ 0 w 1858132"/>
                <a:gd name="connsiteY5" fmla="*/ 0 h 185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1">
                  <a:moveTo>
                    <a:pt x="0" y="0"/>
                  </a:moveTo>
                  <a:lnTo>
                    <a:pt x="1858132" y="0"/>
                  </a:lnTo>
                  <a:lnTo>
                    <a:pt x="1858132" y="1858131"/>
                  </a:lnTo>
                  <a:lnTo>
                    <a:pt x="1695723" y="1849930"/>
                  </a:lnTo>
                  <a:cubicBezTo>
                    <a:pt x="805940" y="1759568"/>
                    <a:pt x="98563" y="1052191"/>
                    <a:pt x="8201" y="1624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A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434B3A-3970-45CC-A2B2-BB26A8893588}"/>
                </a:ext>
              </a:extLst>
            </p:cNvPr>
            <p:cNvSpPr txBox="1"/>
            <p:nvPr/>
          </p:nvSpPr>
          <p:spPr>
            <a:xfrm>
              <a:off x="4305830" y="3865510"/>
              <a:ext cx="1889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PROMOTE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708346B-615A-4D47-B4D1-2E72634CE334}"/>
              </a:ext>
            </a:extLst>
          </p:cNvPr>
          <p:cNvGrpSpPr/>
          <p:nvPr/>
        </p:nvGrpSpPr>
        <p:grpSpPr>
          <a:xfrm>
            <a:off x="5972433" y="4146380"/>
            <a:ext cx="1987878" cy="1858131"/>
            <a:chOff x="5935362" y="3398110"/>
            <a:chExt cx="1987878" cy="185813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642EFA1-FECA-4C06-BAA1-C46C71D1C087}"/>
                </a:ext>
              </a:extLst>
            </p:cNvPr>
            <p:cNvSpPr/>
            <p:nvPr/>
          </p:nvSpPr>
          <p:spPr>
            <a:xfrm>
              <a:off x="6065108" y="3398110"/>
              <a:ext cx="1858132" cy="1858131"/>
            </a:xfrm>
            <a:custGeom>
              <a:avLst/>
              <a:gdLst>
                <a:gd name="connsiteX0" fmla="*/ 0 w 1858132"/>
                <a:gd name="connsiteY0" fmla="*/ 0 h 1858131"/>
                <a:gd name="connsiteX1" fmla="*/ 1858132 w 1858132"/>
                <a:gd name="connsiteY1" fmla="*/ 0 h 1858131"/>
                <a:gd name="connsiteX2" fmla="*/ 1849931 w 1858132"/>
                <a:gd name="connsiteY2" fmla="*/ 162408 h 1858131"/>
                <a:gd name="connsiteX3" fmla="*/ 162409 w 1858132"/>
                <a:gd name="connsiteY3" fmla="*/ 1849930 h 1858131"/>
                <a:gd name="connsiteX4" fmla="*/ 0 w 1858132"/>
                <a:gd name="connsiteY4" fmla="*/ 1858131 h 1858131"/>
                <a:gd name="connsiteX5" fmla="*/ 0 w 1858132"/>
                <a:gd name="connsiteY5" fmla="*/ 0 h 185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1">
                  <a:moveTo>
                    <a:pt x="0" y="0"/>
                  </a:moveTo>
                  <a:lnTo>
                    <a:pt x="1858132" y="0"/>
                  </a:lnTo>
                  <a:lnTo>
                    <a:pt x="1849931" y="162408"/>
                  </a:lnTo>
                  <a:cubicBezTo>
                    <a:pt x="1759569" y="1052191"/>
                    <a:pt x="1052192" y="1759568"/>
                    <a:pt x="162409" y="1849930"/>
                  </a:cubicBezTo>
                  <a:lnTo>
                    <a:pt x="0" y="1858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4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02E0EC-79F7-49F4-821D-F9EB43B6B12E}"/>
                </a:ext>
              </a:extLst>
            </p:cNvPr>
            <p:cNvSpPr txBox="1"/>
            <p:nvPr/>
          </p:nvSpPr>
          <p:spPr>
            <a:xfrm>
              <a:off x="5935362" y="3865510"/>
              <a:ext cx="1889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PRICING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E532113-BF65-48AA-827E-1FAD1E7F2727}"/>
              </a:ext>
            </a:extLst>
          </p:cNvPr>
          <p:cNvGrpSpPr/>
          <p:nvPr/>
        </p:nvGrpSpPr>
        <p:grpSpPr>
          <a:xfrm>
            <a:off x="5963161" y="2214105"/>
            <a:ext cx="1997150" cy="1858133"/>
            <a:chOff x="5926090" y="1539977"/>
            <a:chExt cx="1997150" cy="1858133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C32A71E-5C74-4DE6-9BA1-9CD789A23D2F}"/>
                </a:ext>
              </a:extLst>
            </p:cNvPr>
            <p:cNvSpPr/>
            <p:nvPr/>
          </p:nvSpPr>
          <p:spPr>
            <a:xfrm>
              <a:off x="6065108" y="1539977"/>
              <a:ext cx="1858132" cy="1858133"/>
            </a:xfrm>
            <a:custGeom>
              <a:avLst/>
              <a:gdLst>
                <a:gd name="connsiteX0" fmla="*/ 0 w 1858132"/>
                <a:gd name="connsiteY0" fmla="*/ 0 h 1858133"/>
                <a:gd name="connsiteX1" fmla="*/ 162409 w 1858132"/>
                <a:gd name="connsiteY1" fmla="*/ 8201 h 1858133"/>
                <a:gd name="connsiteX2" fmla="*/ 1849931 w 1858132"/>
                <a:gd name="connsiteY2" fmla="*/ 1695723 h 1858133"/>
                <a:gd name="connsiteX3" fmla="*/ 1858132 w 1858132"/>
                <a:gd name="connsiteY3" fmla="*/ 1858133 h 1858133"/>
                <a:gd name="connsiteX4" fmla="*/ 0 w 1858132"/>
                <a:gd name="connsiteY4" fmla="*/ 1858133 h 1858133"/>
                <a:gd name="connsiteX5" fmla="*/ 0 w 1858132"/>
                <a:gd name="connsiteY5" fmla="*/ 0 h 185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3">
                  <a:moveTo>
                    <a:pt x="0" y="0"/>
                  </a:moveTo>
                  <a:lnTo>
                    <a:pt x="162409" y="8201"/>
                  </a:lnTo>
                  <a:cubicBezTo>
                    <a:pt x="1052192" y="98563"/>
                    <a:pt x="1759569" y="805940"/>
                    <a:pt x="1849931" y="1695723"/>
                  </a:cubicBezTo>
                  <a:lnTo>
                    <a:pt x="1858132" y="1858133"/>
                  </a:lnTo>
                  <a:lnTo>
                    <a:pt x="0" y="1858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C5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4D6547-6814-41C2-ABEF-2FA8A637B4F9}"/>
                </a:ext>
              </a:extLst>
            </p:cNvPr>
            <p:cNvSpPr txBox="1"/>
            <p:nvPr/>
          </p:nvSpPr>
          <p:spPr>
            <a:xfrm>
              <a:off x="5926090" y="2011222"/>
              <a:ext cx="18890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SIGN LANGUAGE INTERPRETR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6CD5D31-A66A-43E2-A0A3-4E344CD0066E}"/>
              </a:ext>
            </a:extLst>
          </p:cNvPr>
          <p:cNvGrpSpPr/>
          <p:nvPr/>
        </p:nvGrpSpPr>
        <p:grpSpPr>
          <a:xfrm>
            <a:off x="4169905" y="4146380"/>
            <a:ext cx="1989160" cy="1858131"/>
            <a:chOff x="4206976" y="3398110"/>
            <a:chExt cx="1989160" cy="1858131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29DD5C8-13CF-4281-AC7E-87075FE7B501}"/>
                </a:ext>
              </a:extLst>
            </p:cNvPr>
            <p:cNvSpPr/>
            <p:nvPr/>
          </p:nvSpPr>
          <p:spPr>
            <a:xfrm>
              <a:off x="4206976" y="3398110"/>
              <a:ext cx="1858132" cy="1858131"/>
            </a:xfrm>
            <a:custGeom>
              <a:avLst/>
              <a:gdLst>
                <a:gd name="connsiteX0" fmla="*/ 0 w 1858132"/>
                <a:gd name="connsiteY0" fmla="*/ 0 h 1858131"/>
                <a:gd name="connsiteX1" fmla="*/ 1858132 w 1858132"/>
                <a:gd name="connsiteY1" fmla="*/ 0 h 1858131"/>
                <a:gd name="connsiteX2" fmla="*/ 1858132 w 1858132"/>
                <a:gd name="connsiteY2" fmla="*/ 1858131 h 1858131"/>
                <a:gd name="connsiteX3" fmla="*/ 1695723 w 1858132"/>
                <a:gd name="connsiteY3" fmla="*/ 1849930 h 1858131"/>
                <a:gd name="connsiteX4" fmla="*/ 8201 w 1858132"/>
                <a:gd name="connsiteY4" fmla="*/ 162408 h 1858131"/>
                <a:gd name="connsiteX5" fmla="*/ 0 w 1858132"/>
                <a:gd name="connsiteY5" fmla="*/ 0 h 185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1">
                  <a:moveTo>
                    <a:pt x="0" y="0"/>
                  </a:moveTo>
                  <a:lnTo>
                    <a:pt x="1858132" y="0"/>
                  </a:lnTo>
                  <a:lnTo>
                    <a:pt x="1858132" y="1858131"/>
                  </a:lnTo>
                  <a:lnTo>
                    <a:pt x="1695723" y="1849930"/>
                  </a:lnTo>
                  <a:cubicBezTo>
                    <a:pt x="805940" y="1759568"/>
                    <a:pt x="98563" y="1052191"/>
                    <a:pt x="8201" y="1624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A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9B31BFD-79F3-4611-803B-386D3AD9D485}"/>
                </a:ext>
              </a:extLst>
            </p:cNvPr>
            <p:cNvSpPr txBox="1"/>
            <p:nvPr/>
          </p:nvSpPr>
          <p:spPr>
            <a:xfrm>
              <a:off x="4307112" y="3720086"/>
              <a:ext cx="18890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ACCESSIBLE CHAT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24490B4-9D4C-4FAD-B9BC-B5B89D0E9787}"/>
              </a:ext>
            </a:extLst>
          </p:cNvPr>
          <p:cNvGrpSpPr/>
          <p:nvPr/>
        </p:nvGrpSpPr>
        <p:grpSpPr>
          <a:xfrm>
            <a:off x="5976794" y="4146380"/>
            <a:ext cx="1983517" cy="1858131"/>
            <a:chOff x="5939723" y="3398110"/>
            <a:chExt cx="1983517" cy="1858131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B9925A1-D45F-452B-B33F-C2173ED8C3DA}"/>
                </a:ext>
              </a:extLst>
            </p:cNvPr>
            <p:cNvSpPr/>
            <p:nvPr/>
          </p:nvSpPr>
          <p:spPr>
            <a:xfrm>
              <a:off x="6065108" y="3398110"/>
              <a:ext cx="1858132" cy="1858131"/>
            </a:xfrm>
            <a:custGeom>
              <a:avLst/>
              <a:gdLst>
                <a:gd name="connsiteX0" fmla="*/ 0 w 1858132"/>
                <a:gd name="connsiteY0" fmla="*/ 0 h 1858131"/>
                <a:gd name="connsiteX1" fmla="*/ 1858132 w 1858132"/>
                <a:gd name="connsiteY1" fmla="*/ 0 h 1858131"/>
                <a:gd name="connsiteX2" fmla="*/ 1849931 w 1858132"/>
                <a:gd name="connsiteY2" fmla="*/ 162408 h 1858131"/>
                <a:gd name="connsiteX3" fmla="*/ 162409 w 1858132"/>
                <a:gd name="connsiteY3" fmla="*/ 1849930 h 1858131"/>
                <a:gd name="connsiteX4" fmla="*/ 0 w 1858132"/>
                <a:gd name="connsiteY4" fmla="*/ 1858131 h 1858131"/>
                <a:gd name="connsiteX5" fmla="*/ 0 w 1858132"/>
                <a:gd name="connsiteY5" fmla="*/ 0 h 185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1">
                  <a:moveTo>
                    <a:pt x="0" y="0"/>
                  </a:moveTo>
                  <a:lnTo>
                    <a:pt x="1858132" y="0"/>
                  </a:lnTo>
                  <a:lnTo>
                    <a:pt x="1849931" y="162408"/>
                  </a:lnTo>
                  <a:cubicBezTo>
                    <a:pt x="1759569" y="1052191"/>
                    <a:pt x="1052192" y="1759568"/>
                    <a:pt x="162409" y="1849930"/>
                  </a:cubicBezTo>
                  <a:lnTo>
                    <a:pt x="0" y="1858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4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88252B9-D087-437E-9D8B-4DA301983FF0}"/>
                </a:ext>
              </a:extLst>
            </p:cNvPr>
            <p:cNvSpPr txBox="1"/>
            <p:nvPr/>
          </p:nvSpPr>
          <p:spPr>
            <a:xfrm>
              <a:off x="5939723" y="3678951"/>
              <a:ext cx="18890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EASY BROWSING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0745319-9EDB-4795-A144-115E49DDD572}"/>
              </a:ext>
            </a:extLst>
          </p:cNvPr>
          <p:cNvSpPr txBox="1"/>
          <p:nvPr/>
        </p:nvSpPr>
        <p:spPr>
          <a:xfrm>
            <a:off x="1333098" y="2668751"/>
            <a:ext cx="204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ontserrat" panose="02000505000000020004" pitchFamily="2" charset="0"/>
              </a:rPr>
              <a:t>Text-to-speech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A7B3CB1-D6FC-47F3-A021-43B6F31AD475}"/>
              </a:ext>
            </a:extLst>
          </p:cNvPr>
          <p:cNvSpPr txBox="1"/>
          <p:nvPr/>
        </p:nvSpPr>
        <p:spPr>
          <a:xfrm>
            <a:off x="1333097" y="2982986"/>
            <a:ext cx="2809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All text is read using AWS Polly, thus people with low vision can  use website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B461227-B31B-46AE-BABD-9A573C3F2B77}"/>
              </a:ext>
            </a:extLst>
          </p:cNvPr>
          <p:cNvSpPr txBox="1"/>
          <p:nvPr/>
        </p:nvSpPr>
        <p:spPr>
          <a:xfrm>
            <a:off x="1333098" y="4552864"/>
            <a:ext cx="204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ontserrat" panose="02000505000000020004" pitchFamily="2" charset="0"/>
              </a:rPr>
              <a:t>Accessible Chat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8121270-1A4B-46FD-A6A8-1AFDEA31A53D}"/>
              </a:ext>
            </a:extLst>
          </p:cNvPr>
          <p:cNvSpPr txBox="1"/>
          <p:nvPr/>
        </p:nvSpPr>
        <p:spPr>
          <a:xfrm>
            <a:off x="1333097" y="4867099"/>
            <a:ext cx="2641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Allowing people with disabilities to communicate with the recruiters using their own language easily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5A45BFD-2C62-4869-B697-DBB174270E8F}"/>
              </a:ext>
            </a:extLst>
          </p:cNvPr>
          <p:cNvSpPr txBox="1"/>
          <p:nvPr/>
        </p:nvSpPr>
        <p:spPr>
          <a:xfrm>
            <a:off x="9156296" y="2668751"/>
            <a:ext cx="2895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ontserrat" panose="02000505000000020004" pitchFamily="2" charset="0"/>
              </a:rPr>
              <a:t>Sign language interpreter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FA43A2E-EA52-4E29-81A5-F0D257E1D168}"/>
              </a:ext>
            </a:extLst>
          </p:cNvPr>
          <p:cNvSpPr txBox="1"/>
          <p:nvPr/>
        </p:nvSpPr>
        <p:spPr>
          <a:xfrm>
            <a:off x="9156296" y="2982986"/>
            <a:ext cx="2895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Enables Hard of hearing people or deaf people to understand the text on screen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30F9140-B679-416F-9EDF-80B32FEFF35A}"/>
              </a:ext>
            </a:extLst>
          </p:cNvPr>
          <p:cNvSpPr txBox="1"/>
          <p:nvPr/>
        </p:nvSpPr>
        <p:spPr>
          <a:xfrm>
            <a:off x="9156297" y="4552864"/>
            <a:ext cx="204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ontserrat" panose="02000505000000020004" pitchFamily="2" charset="0"/>
              </a:rPr>
              <a:t>Easy Browsing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8830C13-FE5C-468F-9F45-4B057C979FD2}"/>
              </a:ext>
            </a:extLst>
          </p:cNvPr>
          <p:cNvSpPr txBox="1"/>
          <p:nvPr/>
        </p:nvSpPr>
        <p:spPr>
          <a:xfrm>
            <a:off x="9156296" y="4867099"/>
            <a:ext cx="2641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Allows  easy navigation and selection through keyboard on the website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9A60CF0-879F-460F-A4B9-B4095BC5261E}"/>
              </a:ext>
            </a:extLst>
          </p:cNvPr>
          <p:cNvSpPr txBox="1"/>
          <p:nvPr/>
        </p:nvSpPr>
        <p:spPr>
          <a:xfrm>
            <a:off x="2481943" y="221526"/>
            <a:ext cx="73442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rPr>
              <a:t>Methods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4C68CDC-141F-454C-B780-906CEBE00045}"/>
              </a:ext>
            </a:extLst>
          </p:cNvPr>
          <p:cNvSpPr/>
          <p:nvPr/>
        </p:nvSpPr>
        <p:spPr>
          <a:xfrm>
            <a:off x="534813" y="2773496"/>
            <a:ext cx="696684" cy="696684"/>
          </a:xfrm>
          <a:prstGeom prst="ellipse">
            <a:avLst/>
          </a:prstGeom>
          <a:solidFill>
            <a:srgbClr val="20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0190DEA7-7910-4CE9-BFD0-BBCA092BC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34" y="2901563"/>
            <a:ext cx="480379" cy="453030"/>
          </a:xfrm>
          <a:prstGeom prst="rect">
            <a:avLst/>
          </a:prstGeom>
        </p:spPr>
      </p:pic>
      <p:sp>
        <p:nvSpPr>
          <p:cNvPr id="108" name="Oval 107">
            <a:extLst>
              <a:ext uri="{FF2B5EF4-FFF2-40B4-BE49-F238E27FC236}">
                <a16:creationId xmlns:a16="http://schemas.microsoft.com/office/drawing/2014/main" id="{6CB2A10F-68E8-41C8-BCA5-357E32728378}"/>
              </a:ext>
            </a:extLst>
          </p:cNvPr>
          <p:cNvSpPr/>
          <p:nvPr/>
        </p:nvSpPr>
        <p:spPr>
          <a:xfrm>
            <a:off x="534813" y="4657609"/>
            <a:ext cx="696684" cy="696684"/>
          </a:xfrm>
          <a:prstGeom prst="ellipse">
            <a:avLst/>
          </a:prstGeom>
          <a:solidFill>
            <a:srgbClr val="F7A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478F042D-2A40-4827-8C8A-3AA29F2B3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9775" y="4831689"/>
            <a:ext cx="410838" cy="371629"/>
          </a:xfrm>
          <a:prstGeom prst="rect">
            <a:avLst/>
          </a:prstGeom>
        </p:spPr>
      </p:pic>
      <p:sp>
        <p:nvSpPr>
          <p:cNvPr id="112" name="Oval 111">
            <a:extLst>
              <a:ext uri="{FF2B5EF4-FFF2-40B4-BE49-F238E27FC236}">
                <a16:creationId xmlns:a16="http://schemas.microsoft.com/office/drawing/2014/main" id="{8094996C-07B8-4D95-B400-6DA386855DB8}"/>
              </a:ext>
            </a:extLst>
          </p:cNvPr>
          <p:cNvSpPr/>
          <p:nvPr/>
        </p:nvSpPr>
        <p:spPr>
          <a:xfrm>
            <a:off x="8358012" y="2773496"/>
            <a:ext cx="696684" cy="696684"/>
          </a:xfrm>
          <a:prstGeom prst="ellipse">
            <a:avLst/>
          </a:prstGeom>
          <a:solidFill>
            <a:srgbClr val="ABC5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67BE1665-261A-42E0-831F-82FF38FE0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0178" y="2901563"/>
            <a:ext cx="512352" cy="422690"/>
          </a:xfrm>
          <a:prstGeom prst="rect">
            <a:avLst/>
          </a:prstGeom>
        </p:spPr>
      </p:pic>
      <p:sp>
        <p:nvSpPr>
          <p:cNvPr id="116" name="Oval 115">
            <a:extLst>
              <a:ext uri="{FF2B5EF4-FFF2-40B4-BE49-F238E27FC236}">
                <a16:creationId xmlns:a16="http://schemas.microsoft.com/office/drawing/2014/main" id="{070190AF-9C10-4470-8C19-784D38BF6DCC}"/>
              </a:ext>
            </a:extLst>
          </p:cNvPr>
          <p:cNvSpPr/>
          <p:nvPr/>
        </p:nvSpPr>
        <p:spPr>
          <a:xfrm>
            <a:off x="8358012" y="4657609"/>
            <a:ext cx="696684" cy="696684"/>
          </a:xfrm>
          <a:prstGeom prst="ellipse">
            <a:avLst/>
          </a:prstGeom>
          <a:solidFill>
            <a:srgbClr val="CB4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CF9D4D08-8718-483A-9BD9-7F1A6F1C13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5341" y="4790519"/>
            <a:ext cx="453970" cy="45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-0.01563 -0.0266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" y="-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708</Words>
  <Application>Microsoft Office PowerPoint</Application>
  <PresentationFormat>Widescreen</PresentationFormat>
  <Paragraphs>145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Microsoft JhengHei</vt:lpstr>
      <vt:lpstr>Arial</vt:lpstr>
      <vt:lpstr>Calibri</vt:lpstr>
      <vt:lpstr>Calibri Light</vt:lpstr>
      <vt:lpstr>Montserrat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Alina Abu Siam</dc:creator>
  <cp:lastModifiedBy>Alina Abu Siam</cp:lastModifiedBy>
  <cp:revision>33</cp:revision>
  <dcterms:created xsi:type="dcterms:W3CDTF">2020-09-16T10:19:43Z</dcterms:created>
  <dcterms:modified xsi:type="dcterms:W3CDTF">2020-09-16T19:14:46Z</dcterms:modified>
</cp:coreProperties>
</file>