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7" r:id="rId2"/>
    <p:sldId id="305" r:id="rId3"/>
    <p:sldId id="306" r:id="rId4"/>
    <p:sldId id="30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74" r:id="rId14"/>
    <p:sldId id="266" r:id="rId15"/>
    <p:sldId id="273" r:id="rId16"/>
    <p:sldId id="267" r:id="rId17"/>
    <p:sldId id="268" r:id="rId18"/>
    <p:sldId id="265" r:id="rId19"/>
    <p:sldId id="275" r:id="rId20"/>
    <p:sldId id="277" r:id="rId21"/>
    <p:sldId id="281" r:id="rId22"/>
    <p:sldId id="278" r:id="rId23"/>
    <p:sldId id="282" r:id="rId24"/>
    <p:sldId id="283" r:id="rId25"/>
    <p:sldId id="286" r:id="rId26"/>
    <p:sldId id="285" r:id="rId27"/>
    <p:sldId id="290" r:id="rId28"/>
    <p:sldId id="291" r:id="rId29"/>
    <p:sldId id="279" r:id="rId30"/>
    <p:sldId id="284" r:id="rId31"/>
    <p:sldId id="287" r:id="rId32"/>
    <p:sldId id="289" r:id="rId33"/>
    <p:sldId id="288" r:id="rId34"/>
    <p:sldId id="298" r:id="rId35"/>
    <p:sldId id="303" r:id="rId36"/>
    <p:sldId id="301" r:id="rId37"/>
    <p:sldId id="309" r:id="rId38"/>
    <p:sldId id="311" r:id="rId39"/>
    <p:sldId id="308" r:id="rId40"/>
    <p:sldId id="310" r:id="rId41"/>
    <p:sldId id="302" r:id="rId42"/>
    <p:sldId id="33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578D-3969-4CD1-85C3-ED8D16C977D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521F3-EF13-4416-B40B-F6EEA639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14A9-56C9-4B0A-A341-7D5784376F2D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5FD-E8B2-49B8-ACA8-1BE7FAEA9D5B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BC0-7655-4717-8615-879988B63BF7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B19-7555-4E6E-88AF-9B501E4DB261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44A-B7C9-462D-80FE-D2807DF1F4F6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4D2-65CB-4260-A283-2DB77094BA78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E32B-21D5-4687-B0FB-B325AA019438}" type="datetime1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237-B116-4679-A799-926FD4FFAAC0}" type="datetime1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111A-7E2A-4105-9C0E-2798111CE503}" type="datetime1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513-BBBB-4BDE-A996-CD5027E14F90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1ADD-1DFE-4F5C-BC5C-4CD20FAB95AC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24A2-1490-46B0-9750-7203EE26376B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5F8E-4821-421C-B298-0BF30D5D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82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CAB4FA-6D3B-3E57-2D25-FF720418E4A7}"/>
              </a:ext>
            </a:extLst>
          </p:cNvPr>
          <p:cNvSpPr txBox="1"/>
          <p:nvPr/>
        </p:nvSpPr>
        <p:spPr>
          <a:xfrm>
            <a:off x="548640" y="127329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90519-12AA-FDCC-EBBD-DEFB4873A4AF}"/>
              </a:ext>
            </a:extLst>
          </p:cNvPr>
          <p:cNvSpPr txBox="1"/>
          <p:nvPr/>
        </p:nvSpPr>
        <p:spPr>
          <a:xfrm>
            <a:off x="924560" y="2288957"/>
            <a:ext cx="97637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supervised learning task of learning a function mapping an input point to a discrete category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44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FF385-347A-5C4B-79EB-1E374E0B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9"/>
            <a:ext cx="12192000" cy="6530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F8D70-27A0-92F6-4705-47564378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751841"/>
            <a:ext cx="8006080" cy="5099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B5BB0-ABCC-912C-6290-4EA2BC52E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504668"/>
            <a:ext cx="8006080" cy="5182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DB5883-331F-9D58-9CB7-12A39E6B1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80" y="4310060"/>
            <a:ext cx="676275" cy="676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933C0D-4E02-0411-3329-C23679354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81" y="4310061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4245E-C613-91DD-3879-180B4FC2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69"/>
            <a:ext cx="12192000" cy="65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FF385-347A-5C4B-79EB-1E374E0B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9"/>
            <a:ext cx="12192000" cy="6530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F8D70-27A0-92F6-4705-47564378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751841"/>
            <a:ext cx="8006080" cy="5099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B5BB0-ABCC-912C-6290-4EA2BC52E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504668"/>
            <a:ext cx="8006080" cy="51827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933C0D-4E02-0411-3329-C23679354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80" y="4310060"/>
            <a:ext cx="676275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A62D6-CFCC-2C7E-B5F6-4D3E8B402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2186622"/>
            <a:ext cx="67627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67E9B-85F4-F1A7-5EA6-D033564CF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9" y="2186621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FF385-347A-5C4B-79EB-1E374E0B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9"/>
            <a:ext cx="12192000" cy="6530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F8D70-27A0-92F6-4705-47564378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751841"/>
            <a:ext cx="8006080" cy="5099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B5BB0-ABCC-912C-6290-4EA2BC52E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504668"/>
            <a:ext cx="8006080" cy="51827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933C0D-4E02-0411-3329-C23679354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80" y="4310060"/>
            <a:ext cx="67627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67E9B-85F4-F1A7-5EA6-D033564CF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9" y="2186621"/>
            <a:ext cx="676275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03E389-F96A-F152-A785-74AE428A8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5" y="1698942"/>
            <a:ext cx="676275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0CBE2C-F609-C07A-0B89-BFE54C0F9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4" y="1698941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19B44-877D-0E41-99E5-CC7EF240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84"/>
            <a:ext cx="12192000" cy="65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FF385-347A-5C4B-79EB-1E374E0B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9"/>
            <a:ext cx="12192000" cy="6530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F8D70-27A0-92F6-4705-47564378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751841"/>
            <a:ext cx="8006080" cy="5099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B5BB0-ABCC-912C-6290-4EA2BC52E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504668"/>
            <a:ext cx="8006080" cy="51827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933C0D-4E02-0411-3329-C23679354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80" y="4310060"/>
            <a:ext cx="67627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67E9B-85F4-F1A7-5EA6-D033564CF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9" y="2186621"/>
            <a:ext cx="676275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0CBE2C-F609-C07A-0B89-BFE54C0F9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4" y="1698941"/>
            <a:ext cx="676275" cy="676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5E2BF7-0466-D0C6-426F-83FC59407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4" y="1698940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0327DA-0D0D-BC25-BCAD-28B6810E7A51}"/>
              </a:ext>
            </a:extLst>
          </p:cNvPr>
          <p:cNvSpPr txBox="1"/>
          <p:nvPr/>
        </p:nvSpPr>
        <p:spPr>
          <a:xfrm>
            <a:off x="467360" y="2090896"/>
            <a:ext cx="114401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KNN has some drawbacks and challenges, such as computational expense, slow speed, memory and storage issues for large datasets, sensitivity to the choice of k and the distance metric, and susceptibility to the curse of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40088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07BC9-B0EE-17AE-21C7-C3D85526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5929A41-BFF6-9B4A-433D-E7564FB4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6B4A2-E611-A4C0-6C28-85BA02897009}"/>
              </a:ext>
            </a:extLst>
          </p:cNvPr>
          <p:cNvCxnSpPr>
            <a:cxnSpLocks/>
          </p:cNvCxnSpPr>
          <p:nvPr/>
        </p:nvCxnSpPr>
        <p:spPr>
          <a:xfrm flipV="1">
            <a:off x="1361440" y="518160"/>
            <a:ext cx="9123680" cy="5151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B0111-664F-1E96-D69F-1045DB9B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41"/>
            <a:ext cx="12192000" cy="64809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6FC5D1-7624-620E-D3F7-FAD25D619871}"/>
              </a:ext>
            </a:extLst>
          </p:cNvPr>
          <p:cNvSpPr/>
          <p:nvPr/>
        </p:nvSpPr>
        <p:spPr>
          <a:xfrm>
            <a:off x="548640" y="3429000"/>
            <a:ext cx="10805160" cy="2616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DA56C-4F8F-C766-B880-439FFC1D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95"/>
            <a:ext cx="12192000" cy="6355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4DBE8-DFCF-2D8F-4ECF-13D28D997915}"/>
              </a:ext>
            </a:extLst>
          </p:cNvPr>
          <p:cNvSpPr/>
          <p:nvPr/>
        </p:nvSpPr>
        <p:spPr>
          <a:xfrm>
            <a:off x="355600" y="136525"/>
            <a:ext cx="10805160" cy="20783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B82AB-E76A-D759-C987-226BA83D3313}"/>
              </a:ext>
            </a:extLst>
          </p:cNvPr>
          <p:cNvSpPr/>
          <p:nvPr/>
        </p:nvSpPr>
        <p:spPr>
          <a:xfrm>
            <a:off x="111760" y="2357119"/>
            <a:ext cx="10805160" cy="9347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E5B9C-E4E2-4EC0-4422-F8F10B76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2" y="3429000"/>
            <a:ext cx="10997957" cy="27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24931-06C3-05CA-DE8F-7658CBCA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30" y="255710"/>
            <a:ext cx="4422739" cy="6346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BBD43-5691-EC1B-E151-2B041C2E7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AEF92-BAEA-AC69-A034-C28D8607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422915"/>
            <a:ext cx="11250595" cy="446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E6B8B-F3B8-E98D-9A2F-CF89A1D9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7" y="3423920"/>
            <a:ext cx="1042180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4A526-8479-05EC-0BE4-9066B192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52"/>
            <a:ext cx="12192000" cy="67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7E5163-1A5C-ED89-24EB-6D2D4D8B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BC891E-E43C-5E78-B456-CF64083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42" y="4533582"/>
            <a:ext cx="676275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01BAF9-935F-C13E-20AC-E80B3D725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2" y="5366702"/>
            <a:ext cx="676275" cy="676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C2872F-B6D1-277F-75EF-62CDB204E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41" y="4533581"/>
            <a:ext cx="676275" cy="676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141E55-8AEC-0E95-B332-DCFDF74FE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2" y="5366701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7C991-CA21-31D1-3135-6E82DC38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96"/>
            <a:ext cx="12192000" cy="67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B7859-B7B6-0602-6185-EE9B9FCF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"/>
            <a:ext cx="12192000" cy="6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7E5163-1A5C-ED89-24EB-6D2D4D8B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01BAF9-935F-C13E-20AC-E80B3D725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2" y="5366702"/>
            <a:ext cx="676275" cy="676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141E55-8AEC-0E95-B332-DCFDF74FE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2" y="5366701"/>
            <a:ext cx="67627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B39A7D-1060-9EDC-C68E-5EE4CBBE4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41" y="4533581"/>
            <a:ext cx="676275" cy="676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C2872F-B6D1-277F-75EF-62CDB204E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41" y="4533581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05B9C-B481-C3A8-BC57-2B75E10C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39"/>
            <a:ext cx="12192000" cy="67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6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8BF7A-4F3D-D3F3-C699-1A11C129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C0F74-2E5A-A1B2-365D-803381E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15768"/>
            <a:ext cx="11643360" cy="60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45F798-25E7-8A30-1A76-2347E6DF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D56F3-277B-EA9E-69C8-9AB902602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477520"/>
            <a:ext cx="9865360" cy="54660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2401F-1735-DAB7-BD24-538FDB74D228}"/>
              </a:ext>
            </a:extLst>
          </p:cNvPr>
          <p:cNvCxnSpPr>
            <a:cxnSpLocks/>
          </p:cNvCxnSpPr>
          <p:nvPr/>
        </p:nvCxnSpPr>
        <p:spPr>
          <a:xfrm flipV="1">
            <a:off x="1534160" y="477520"/>
            <a:ext cx="9113520" cy="51511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FB27684-24D0-893A-48E6-2C066417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1" y="477520"/>
            <a:ext cx="9865360" cy="54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5319BE-73CB-FBBD-F640-89798522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255711"/>
            <a:ext cx="5163271" cy="6346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DF25BF-CCDA-7121-77F6-43C54A3A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197BA5-EDB9-DB8C-1E42-3EE3312F906A}"/>
              </a:ext>
            </a:extLst>
          </p:cNvPr>
          <p:cNvSpPr txBox="1"/>
          <p:nvPr/>
        </p:nvSpPr>
        <p:spPr>
          <a:xfrm>
            <a:off x="3657600" y="2557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6B77D-C9EA-1B1A-01DB-7E51AB3430E8}"/>
              </a:ext>
            </a:extLst>
          </p:cNvPr>
          <p:cNvSpPr txBox="1"/>
          <p:nvPr/>
        </p:nvSpPr>
        <p:spPr>
          <a:xfrm>
            <a:off x="3047999" y="1172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One-vs-All(Rest): Fit one binary classification model for each class vs. all other classes.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BC047D-B999-E9BE-0922-7561AE8B4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717727"/>
            <a:ext cx="8265159" cy="58845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49B8CF-C61A-C1F4-D40A-6F78DE7AC79F}"/>
              </a:ext>
            </a:extLst>
          </p:cNvPr>
          <p:cNvSpPr txBox="1"/>
          <p:nvPr/>
        </p:nvSpPr>
        <p:spPr>
          <a:xfrm>
            <a:off x="2824480" y="1172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One-vs-One: Fit one binary classification model for each pair of classes.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A4702-0BF6-1103-B7AC-CEF93086F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79" y="736871"/>
            <a:ext cx="8432799" cy="600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A3BC2-F4A0-0D6F-5D7F-4D4BF169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6"/>
            <a:ext cx="12192000" cy="68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DD4986-F0D9-C2E4-AAF7-58AF5842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57AECA-7CBB-1000-ECAF-F2036FD0B294}"/>
              </a:ext>
            </a:extLst>
          </p:cNvPr>
          <p:cNvCxnSpPr>
            <a:cxnSpLocks/>
          </p:cNvCxnSpPr>
          <p:nvPr/>
        </p:nvCxnSpPr>
        <p:spPr>
          <a:xfrm flipV="1">
            <a:off x="6268720" y="284480"/>
            <a:ext cx="0" cy="597408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2FA18FD-D807-67CB-B880-2E4087D29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4" y="5567680"/>
            <a:ext cx="579116" cy="619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6CACA7-E723-6AB7-23EC-919F15979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23" y="447040"/>
            <a:ext cx="579116" cy="6197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11FB1C-3E41-A96E-9DCE-33E416D39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22" y="447040"/>
            <a:ext cx="579117" cy="6197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4EA1A6-0007-68B2-1C7E-7DC6A4893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5" y="5567681"/>
            <a:ext cx="579116" cy="6197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CEC396-621B-28F8-E64A-65FBD00487DE}"/>
              </a:ext>
            </a:extLst>
          </p:cNvPr>
          <p:cNvSpPr/>
          <p:nvPr/>
        </p:nvSpPr>
        <p:spPr>
          <a:xfrm>
            <a:off x="5496570" y="5496560"/>
            <a:ext cx="650234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CB9DE-838B-27D2-0C5B-BDB16B1F3B64}"/>
              </a:ext>
            </a:extLst>
          </p:cNvPr>
          <p:cNvSpPr/>
          <p:nvPr/>
        </p:nvSpPr>
        <p:spPr>
          <a:xfrm>
            <a:off x="6482091" y="375920"/>
            <a:ext cx="650234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A2B841-0842-EF7D-0CFA-FC032B721B6B}"/>
              </a:ext>
            </a:extLst>
          </p:cNvPr>
          <p:cNvCxnSpPr>
            <a:cxnSpLocks/>
          </p:cNvCxnSpPr>
          <p:nvPr/>
        </p:nvCxnSpPr>
        <p:spPr>
          <a:xfrm flipV="1">
            <a:off x="1076960" y="528320"/>
            <a:ext cx="6807200" cy="48158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C31337-FBAD-1A40-1636-D639241454C3}"/>
              </a:ext>
            </a:extLst>
          </p:cNvPr>
          <p:cNvCxnSpPr>
            <a:cxnSpLocks/>
          </p:cNvCxnSpPr>
          <p:nvPr/>
        </p:nvCxnSpPr>
        <p:spPr>
          <a:xfrm flipV="1">
            <a:off x="4988560" y="756920"/>
            <a:ext cx="5770880" cy="543052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351FA-8FAC-CB54-D046-401368667FEF}"/>
              </a:ext>
            </a:extLst>
          </p:cNvPr>
          <p:cNvCxnSpPr>
            <a:cxnSpLocks/>
          </p:cNvCxnSpPr>
          <p:nvPr/>
        </p:nvCxnSpPr>
        <p:spPr>
          <a:xfrm flipV="1">
            <a:off x="1330962" y="213360"/>
            <a:ext cx="9215118" cy="597408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9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952EB-88F6-1EA9-7039-4B514200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26"/>
            <a:ext cx="12192000" cy="57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09881-DA0C-F241-0E2E-6B5A4AB8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93"/>
            <a:ext cx="12192000" cy="66718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E1E1A3-AC07-659A-FA2A-82F6FCAA6913}"/>
              </a:ext>
            </a:extLst>
          </p:cNvPr>
          <p:cNvSpPr/>
          <p:nvPr/>
        </p:nvSpPr>
        <p:spPr>
          <a:xfrm>
            <a:off x="3520440" y="1351280"/>
            <a:ext cx="4790440" cy="42976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FDCAF-C72B-2C88-9CB7-EC0189E2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20"/>
            <a:ext cx="12192000" cy="61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8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28E0C01-924F-D3DE-ED13-BAC367FD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26"/>
            <a:ext cx="12192000" cy="671094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6C8251-87E0-7EAF-18B8-C76EF7EA5913}"/>
              </a:ext>
            </a:extLst>
          </p:cNvPr>
          <p:cNvCxnSpPr>
            <a:cxnSpLocks/>
          </p:cNvCxnSpPr>
          <p:nvPr/>
        </p:nvCxnSpPr>
        <p:spPr>
          <a:xfrm flipV="1">
            <a:off x="1381760" y="629920"/>
            <a:ext cx="9418320" cy="48869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397FC55-5EAE-3D91-9431-2032A24C1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497840"/>
            <a:ext cx="9316720" cy="53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2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1A0CE0-986A-F1A0-79FE-2C9FF8CC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7" y="3631294"/>
            <a:ext cx="5649113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D21B2-853F-9957-D403-921ED24E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83" y="3998058"/>
            <a:ext cx="4686954" cy="140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19FAA-717D-B2DE-728A-DB339111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07" y="584007"/>
            <a:ext cx="10078720" cy="32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D098EF-9D5C-8A9E-F448-965D78A1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535"/>
            <a:ext cx="12192000" cy="58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0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5929A41-BFF6-9B4A-433D-E7564FB4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404F3B3-E353-E6E8-C703-53E79FADB2BC}"/>
              </a:ext>
            </a:extLst>
          </p:cNvPr>
          <p:cNvSpPr/>
          <p:nvPr/>
        </p:nvSpPr>
        <p:spPr>
          <a:xfrm>
            <a:off x="3810000" y="2834640"/>
            <a:ext cx="680720" cy="6807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53F30B-4524-AAEC-7056-E31BB6359DAC}"/>
              </a:ext>
            </a:extLst>
          </p:cNvPr>
          <p:cNvSpPr/>
          <p:nvPr/>
        </p:nvSpPr>
        <p:spPr>
          <a:xfrm>
            <a:off x="5755640" y="436880"/>
            <a:ext cx="746760" cy="6807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98301-9636-B07C-61C8-3998A12973B9}"/>
              </a:ext>
            </a:extLst>
          </p:cNvPr>
          <p:cNvSpPr/>
          <p:nvPr/>
        </p:nvSpPr>
        <p:spPr>
          <a:xfrm>
            <a:off x="7221220" y="3007360"/>
            <a:ext cx="746760" cy="6807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3F8233-65AD-01F5-1BF1-0F1A2BAAA613}"/>
              </a:ext>
            </a:extLst>
          </p:cNvPr>
          <p:cNvSpPr/>
          <p:nvPr/>
        </p:nvSpPr>
        <p:spPr>
          <a:xfrm>
            <a:off x="2077720" y="1381760"/>
            <a:ext cx="746760" cy="6807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6070DA-5E4B-8949-AEC9-F46B30970EE7}"/>
              </a:ext>
            </a:extLst>
          </p:cNvPr>
          <p:cNvSpPr/>
          <p:nvPr/>
        </p:nvSpPr>
        <p:spPr>
          <a:xfrm>
            <a:off x="5755640" y="5171440"/>
            <a:ext cx="817880" cy="75184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09965F-4450-BB51-826D-70D1E083A619}"/>
              </a:ext>
            </a:extLst>
          </p:cNvPr>
          <p:cNvSpPr/>
          <p:nvPr/>
        </p:nvSpPr>
        <p:spPr>
          <a:xfrm>
            <a:off x="9829800" y="2667000"/>
            <a:ext cx="746760" cy="762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AC0A7A-0244-F5E3-8DF2-E083E065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" y="68262"/>
            <a:ext cx="1204722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2F6B5-0330-E28C-5691-FF712B0D9D1E}"/>
              </a:ext>
            </a:extLst>
          </p:cNvPr>
          <p:cNvSpPr txBox="1"/>
          <p:nvPr/>
        </p:nvSpPr>
        <p:spPr>
          <a:xfrm>
            <a:off x="731520" y="1263134"/>
            <a:ext cx="670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Imbalanced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7D7DB-1438-9F86-BBF0-F6F901A42CA7}"/>
              </a:ext>
            </a:extLst>
          </p:cNvPr>
          <p:cNvSpPr txBox="1"/>
          <p:nvPr/>
        </p:nvSpPr>
        <p:spPr>
          <a:xfrm>
            <a:off x="990600" y="2113281"/>
            <a:ext cx="9809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Imbalanced classification refers to classification tasks where the number of examples in each class is unequally distributed.</a:t>
            </a:r>
          </a:p>
          <a:p>
            <a:r>
              <a:rPr lang="en-GB" sz="2800" dirty="0"/>
              <a:t>Typically, imbalanced classification tasks are binary classification tasks where the majority of examples in the training dataset belong to the normal class and a minority of examples belong to the abnormal class.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0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DE103-BAE3-A5B4-AC13-837D41CF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33" y="141100"/>
            <a:ext cx="5040334" cy="65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0652C-CE2D-CFBD-C15F-754CF9C11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68" y="258752"/>
            <a:ext cx="7114064" cy="63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34059-1916-8078-6D26-F3D0DF1D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76"/>
            <a:ext cx="12192000" cy="67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33FC0-CAEC-A3CC-64B8-F15FB611901A}"/>
              </a:ext>
            </a:extLst>
          </p:cNvPr>
          <p:cNvSpPr txBox="1"/>
          <p:nvPr/>
        </p:nvSpPr>
        <p:spPr>
          <a:xfrm>
            <a:off x="2727960" y="2828835"/>
            <a:ext cx="67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4880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0652C-CE2D-CFBD-C15F-754CF9C11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68" y="258752"/>
            <a:ext cx="7114064" cy="63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A899D-46C3-21AB-945E-F7C47498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3401"/>
            <a:ext cx="4378463" cy="343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19825-C133-2BE2-F566-B58092E5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37" y="1433169"/>
            <a:ext cx="3617216" cy="26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47142-22BA-B771-05BA-6FCAA202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81"/>
            <a:ext cx="12192000" cy="66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58B40-074A-DFCA-ED5E-E0DE0AA5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33"/>
            <a:ext cx="12192000" cy="65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93AEF-0F56-1F1D-BFDA-8A10C992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432969"/>
            <a:ext cx="10726647" cy="59920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A3D349-4B3A-8EE0-6275-6E66B2B01357}"/>
              </a:ext>
            </a:extLst>
          </p:cNvPr>
          <p:cNvSpPr/>
          <p:nvPr/>
        </p:nvSpPr>
        <p:spPr>
          <a:xfrm>
            <a:off x="853440" y="5445760"/>
            <a:ext cx="7651637" cy="10566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641</TotalTime>
  <Words>145</Words>
  <Application>Microsoft Office PowerPoint</Application>
  <PresentationFormat>Widescreen</PresentationFormat>
  <Paragraphs>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</dc:creator>
  <cp:lastModifiedBy>Alireza</cp:lastModifiedBy>
  <cp:revision>14</cp:revision>
  <dcterms:created xsi:type="dcterms:W3CDTF">2024-05-28T06:59:51Z</dcterms:created>
  <dcterms:modified xsi:type="dcterms:W3CDTF">2024-06-01T08:16:52Z</dcterms:modified>
</cp:coreProperties>
</file>