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50" autoAdjust="0"/>
  </p:normalViewPr>
  <p:slideViewPr>
    <p:cSldViewPr snapToGrid="0">
      <p:cViewPr varScale="1">
        <p:scale>
          <a:sx n="63" d="100"/>
          <a:sy n="63" d="100"/>
        </p:scale>
        <p:origin x="9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AB6AB-C8CF-4C69-BF55-B504AC2C31BD}" type="datetimeFigureOut">
              <a:rPr lang="en-US" smtClean="0"/>
              <a:t>1/6/2022</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C9E4F-C1B2-4921-914C-D53E37FE0168}" type="slidenum">
              <a:rPr lang="en-US" smtClean="0"/>
              <a:t>‹#›</a:t>
            </a:fld>
            <a:endParaRPr lang="en-US"/>
          </a:p>
        </p:txBody>
      </p:sp>
    </p:spTree>
    <p:extLst>
      <p:ext uri="{BB962C8B-B14F-4D97-AF65-F5344CB8AC3E}">
        <p14:creationId xmlns:p14="http://schemas.microsoft.com/office/powerpoint/2010/main" val="217994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66DC9E4F-C1B2-4921-914C-D53E37FE0168}" type="slidenum">
              <a:rPr lang="en-US" smtClean="0"/>
              <a:t>4</a:t>
            </a:fld>
            <a:endParaRPr lang="en-US"/>
          </a:p>
        </p:txBody>
      </p:sp>
    </p:spTree>
    <p:extLst>
      <p:ext uri="{BB962C8B-B14F-4D97-AF65-F5344CB8AC3E}">
        <p14:creationId xmlns:p14="http://schemas.microsoft.com/office/powerpoint/2010/main" val="92802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66DC9E4F-C1B2-4921-914C-D53E37FE0168}" type="slidenum">
              <a:rPr lang="en-US" smtClean="0"/>
              <a:t>7</a:t>
            </a:fld>
            <a:endParaRPr lang="en-US"/>
          </a:p>
        </p:txBody>
      </p:sp>
    </p:spTree>
    <p:extLst>
      <p:ext uri="{BB962C8B-B14F-4D97-AF65-F5344CB8AC3E}">
        <p14:creationId xmlns:p14="http://schemas.microsoft.com/office/powerpoint/2010/main" val="106316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1/6/2022</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04149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1/6/2022</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1400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1/6/2022</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32289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1/6/2022</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32071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1/6/2022</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22685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838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6172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1/6/2022</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63853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fld id="{D04503E3-61A6-4CCA-A8A5-461DC675BB26}" type="datetimeFigureOut">
              <a:rPr lang="en-US" smtClean="0"/>
              <a:t>1/6/2022</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15748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D04503E3-61A6-4CCA-A8A5-461DC675BB26}" type="datetimeFigureOut">
              <a:rPr lang="en-US" smtClean="0"/>
              <a:t>1/6/2022</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74152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D04503E3-61A6-4CCA-A8A5-461DC675BB26}" type="datetimeFigureOut">
              <a:rPr lang="en-US" smtClean="0"/>
              <a:t>1/6/2022</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46074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1/6/2022</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81559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1/6/2022</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88628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503E3-61A6-4CCA-A8A5-461DC675BB26}" type="datetimeFigureOut">
              <a:rPr lang="en-US" smtClean="0"/>
              <a:t>1/6/2022</a:t>
            </a:fld>
            <a:endParaRPr lang="en-US"/>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352B3-CEED-4358-AABE-C15062275ECD}" type="slidenum">
              <a:rPr lang="en-US" smtClean="0"/>
              <a:t>‹#›</a:t>
            </a:fld>
            <a:endParaRPr lang="en-US"/>
          </a:p>
        </p:txBody>
      </p:sp>
    </p:spTree>
    <p:extLst>
      <p:ext uri="{BB962C8B-B14F-4D97-AF65-F5344CB8AC3E}">
        <p14:creationId xmlns:p14="http://schemas.microsoft.com/office/powerpoint/2010/main" val="106846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4" name="مستطيل 3"/>
          <p:cNvSpPr/>
          <p:nvPr/>
        </p:nvSpPr>
        <p:spPr>
          <a:xfrm>
            <a:off x="3451859" y="2609612"/>
            <a:ext cx="5288279" cy="2308324"/>
          </a:xfrm>
          <a:prstGeom prst="rect">
            <a:avLst/>
          </a:prstGeom>
          <a:solidFill>
            <a:schemeClr val="accent3">
              <a:lumMod val="20000"/>
              <a:lumOff val="80000"/>
              <a:alpha val="75000"/>
            </a:schemeClr>
          </a:solidFill>
        </p:spPr>
        <p:txBody>
          <a:bodyPr wrap="square">
            <a:spAutoFit/>
          </a:bodyPr>
          <a:lstStyle/>
          <a:p>
            <a:pPr lvl="0" algn="ctr"/>
            <a:r>
              <a:rPr lang="en-US" sz="3600" b="1" dirty="0" smtClean="0"/>
              <a:t>Presenter </a:t>
            </a:r>
            <a:r>
              <a:rPr lang="en-US" sz="3600" b="1" dirty="0"/>
              <a:t>:</a:t>
            </a:r>
          </a:p>
          <a:p>
            <a:pPr lvl="0" algn="ctr"/>
            <a:r>
              <a:rPr lang="en-US" sz="3600" b="1" dirty="0" smtClean="0">
                <a:solidFill>
                  <a:schemeClr val="tx1">
                    <a:lumMod val="75000"/>
                    <a:lumOff val="25000"/>
                  </a:schemeClr>
                </a:solidFill>
              </a:rPr>
              <a:t>Jamila </a:t>
            </a:r>
            <a:r>
              <a:rPr lang="en-US" sz="3600" b="1" dirty="0" err="1">
                <a:solidFill>
                  <a:schemeClr val="tx1">
                    <a:lumMod val="75000"/>
                    <a:lumOff val="25000"/>
                  </a:schemeClr>
                </a:solidFill>
              </a:rPr>
              <a:t>Alharbi</a:t>
            </a:r>
            <a:endParaRPr lang="en-US" sz="3600" b="1" dirty="0">
              <a:solidFill>
                <a:schemeClr val="tx1">
                  <a:lumMod val="75000"/>
                  <a:lumOff val="25000"/>
                </a:schemeClr>
              </a:solidFill>
            </a:endParaRPr>
          </a:p>
          <a:p>
            <a:pPr lvl="0" algn="ctr"/>
            <a:r>
              <a:rPr lang="en-US" sz="3600" b="1" dirty="0"/>
              <a:t>Instructor: </a:t>
            </a:r>
          </a:p>
          <a:p>
            <a:pPr lvl="0" algn="ctr"/>
            <a:r>
              <a:rPr lang="en-US" sz="3600" b="1" dirty="0">
                <a:solidFill>
                  <a:schemeClr val="tx1">
                    <a:lumMod val="75000"/>
                    <a:lumOff val="25000"/>
                  </a:schemeClr>
                </a:solidFill>
              </a:rPr>
              <a:t>Dr. </a:t>
            </a:r>
            <a:r>
              <a:rPr lang="en-US" sz="3600" b="1" dirty="0" err="1">
                <a:solidFill>
                  <a:schemeClr val="tx1">
                    <a:lumMod val="75000"/>
                    <a:lumOff val="25000"/>
                  </a:schemeClr>
                </a:solidFill>
              </a:rPr>
              <a:t>Mejdal</a:t>
            </a:r>
            <a:r>
              <a:rPr lang="en-US" sz="3600" b="1" dirty="0">
                <a:solidFill>
                  <a:schemeClr val="tx1">
                    <a:lumMod val="75000"/>
                    <a:lumOff val="25000"/>
                  </a:schemeClr>
                </a:solidFill>
              </a:rPr>
              <a:t> </a:t>
            </a:r>
            <a:r>
              <a:rPr lang="en-US" sz="3600" b="1" dirty="0" err="1">
                <a:solidFill>
                  <a:schemeClr val="tx1">
                    <a:lumMod val="75000"/>
                    <a:lumOff val="25000"/>
                  </a:schemeClr>
                </a:solidFill>
              </a:rPr>
              <a:t>Alqahtani</a:t>
            </a:r>
            <a:endParaRPr lang="en-US" sz="3600" b="1" dirty="0">
              <a:solidFill>
                <a:schemeClr val="tx1">
                  <a:lumMod val="75000"/>
                  <a:lumOff val="25000"/>
                </a:schemeClr>
              </a:solidFill>
            </a:endParaRPr>
          </a:p>
        </p:txBody>
      </p:sp>
      <p:sp>
        <p:nvSpPr>
          <p:cNvPr id="5" name="مستطيل 4"/>
          <p:cNvSpPr/>
          <p:nvPr/>
        </p:nvSpPr>
        <p:spPr>
          <a:xfrm>
            <a:off x="2610816" y="1154986"/>
            <a:ext cx="6970367" cy="923330"/>
          </a:xfrm>
          <a:prstGeom prst="rect">
            <a:avLst/>
          </a:prstGeom>
          <a:solidFill>
            <a:schemeClr val="accent3">
              <a:lumMod val="20000"/>
              <a:lumOff val="80000"/>
              <a:alpha val="75000"/>
            </a:schemeClr>
          </a:solidFill>
        </p:spPr>
        <p:txBody>
          <a:bodyPr wrap="square">
            <a:spAutoFit/>
          </a:bodyPr>
          <a:lstStyle/>
          <a:p>
            <a:pPr lvl="0" algn="ctr"/>
            <a:r>
              <a:rPr lang="en-US" sz="5400" b="1" u="sng" dirty="0"/>
              <a:t>Cardiovascular disease </a:t>
            </a:r>
            <a:endParaRPr lang="ar-SA" sz="5400" b="1" u="sng" dirty="0"/>
          </a:p>
        </p:txBody>
      </p:sp>
    </p:spTree>
    <p:extLst>
      <p:ext uri="{BB962C8B-B14F-4D97-AF65-F5344CB8AC3E}">
        <p14:creationId xmlns:p14="http://schemas.microsoft.com/office/powerpoint/2010/main" val="356535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3" name="مستطيل 2"/>
          <p:cNvSpPr/>
          <p:nvPr/>
        </p:nvSpPr>
        <p:spPr>
          <a:xfrm>
            <a:off x="887104" y="1493870"/>
            <a:ext cx="10290412" cy="3108543"/>
          </a:xfrm>
          <a:prstGeom prst="rect">
            <a:avLst/>
          </a:prstGeom>
          <a:solidFill>
            <a:schemeClr val="accent3">
              <a:lumMod val="20000"/>
              <a:lumOff val="80000"/>
              <a:alpha val="75000"/>
            </a:schemeClr>
          </a:solidFill>
        </p:spPr>
        <p:txBody>
          <a:bodyPr wrap="square">
            <a:spAutoFit/>
          </a:bodyPr>
          <a:lstStyle/>
          <a:p>
            <a:pPr algn="just"/>
            <a:r>
              <a:rPr lang="en-GB" sz="2800"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Cardiovascular disease is one of the biggest health risks that may lead to complications. 80% of deaths are caused by heart disease. Therefore, its causative factors must be understood, with the cardiovascular disease dataset consisting of several features, including target variables for the presence or absence of cardiovascular disease. We will study features that have a high and direct effect on cardiovascular disease.</a:t>
            </a:r>
            <a:endParaRPr lang="en-GB" sz="2800" dirty="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Introduction</a:t>
            </a:r>
          </a:p>
        </p:txBody>
      </p:sp>
    </p:spTree>
    <p:extLst>
      <p:ext uri="{BB962C8B-B14F-4D97-AF65-F5344CB8AC3E}">
        <p14:creationId xmlns:p14="http://schemas.microsoft.com/office/powerpoint/2010/main" val="140313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Structure</a:t>
            </a:r>
          </a:p>
        </p:txBody>
      </p:sp>
      <p:graphicFrame>
        <p:nvGraphicFramePr>
          <p:cNvPr id="4" name="جدول 3"/>
          <p:cNvGraphicFramePr>
            <a:graphicFrameLocks noGrp="1"/>
          </p:cNvGraphicFramePr>
          <p:nvPr>
            <p:extLst>
              <p:ext uri="{D42A27DB-BD31-4B8C-83A1-F6EECF244321}">
                <p14:modId xmlns:p14="http://schemas.microsoft.com/office/powerpoint/2010/main" val="4145159593"/>
              </p:ext>
            </p:extLst>
          </p:nvPr>
        </p:nvGraphicFramePr>
        <p:xfrm>
          <a:off x="50041" y="2018912"/>
          <a:ext cx="12091916" cy="3300355"/>
        </p:xfrm>
        <a:graphic>
          <a:graphicData uri="http://schemas.openxmlformats.org/drawingml/2006/table">
            <a:tbl>
              <a:tblPr firstRow="1" bandRow="1">
                <a:tableStyleId>{5C22544A-7EE6-4342-B048-85BDC9FD1C3A}</a:tableStyleId>
              </a:tblPr>
              <a:tblGrid>
                <a:gridCol w="793602"/>
                <a:gridCol w="869162"/>
                <a:gridCol w="779422"/>
                <a:gridCol w="792332"/>
                <a:gridCol w="662599"/>
                <a:gridCol w="921135"/>
                <a:gridCol w="836108"/>
                <a:gridCol w="779422"/>
                <a:gridCol w="1017895"/>
                <a:gridCol w="805218"/>
                <a:gridCol w="832513"/>
                <a:gridCol w="1113942"/>
                <a:gridCol w="825712"/>
                <a:gridCol w="1062854"/>
              </a:tblGrid>
              <a:tr h="544247">
                <a:tc>
                  <a:txBody>
                    <a:bodyPr/>
                    <a:lstStyle/>
                    <a:p>
                      <a:pPr algn="ctr"/>
                      <a:r>
                        <a:rPr lang="en-US" sz="1600" dirty="0" smtClean="0">
                          <a:solidFill>
                            <a:schemeClr val="bg2">
                              <a:lumMod val="10000"/>
                            </a:schemeClr>
                          </a:solidFill>
                        </a:rPr>
                        <a:t>N</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dirty="0" smtClean="0">
                          <a:solidFill>
                            <a:schemeClr val="bg2">
                              <a:lumMod val="10000"/>
                            </a:schemeClr>
                          </a:solidFill>
                        </a:rPr>
                        <a:t>id</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age</a:t>
                      </a:r>
                    </a:p>
                    <a:p>
                      <a:pPr algn="ctr"/>
                      <a:r>
                        <a:rPr lang="en-US" sz="1400" b="0" i="0" kern="1200" dirty="0" smtClean="0">
                          <a:solidFill>
                            <a:schemeClr val="lt1"/>
                          </a:solidFill>
                          <a:effectLst/>
                          <a:latin typeface="+mn-lt"/>
                          <a:ea typeface="+mn-ea"/>
                          <a:cs typeface="+mn-cs"/>
                        </a:rPr>
                        <a:t> </a:t>
                      </a:r>
                      <a:r>
                        <a:rPr lang="en-US" sz="1400" b="0" i="0" kern="1200" dirty="0" smtClean="0">
                          <a:solidFill>
                            <a:schemeClr val="bg2">
                              <a:lumMod val="10000"/>
                            </a:schemeClr>
                          </a:solidFill>
                          <a:effectLst/>
                          <a:latin typeface="+mn-lt"/>
                          <a:ea typeface="+mn-ea"/>
                          <a:cs typeface="+mn-cs"/>
                        </a:rPr>
                        <a:t>(days)</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dirty="0" smtClean="0">
                          <a:solidFill>
                            <a:schemeClr val="bg2">
                              <a:lumMod val="10000"/>
                            </a:schemeClr>
                          </a:solidFill>
                        </a:rPr>
                        <a:t>gender</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bg2">
                              <a:lumMod val="10000"/>
                            </a:schemeClr>
                          </a:solidFill>
                          <a:effectLst/>
                          <a:latin typeface="+mn-lt"/>
                          <a:ea typeface="+mn-ea"/>
                          <a:cs typeface="+mn-cs"/>
                        </a:rPr>
                        <a:t>height</a:t>
                      </a:r>
                      <a:endParaRPr lang="en-US" sz="1400" b="1" dirty="0" smtClean="0">
                        <a:solidFill>
                          <a:schemeClr val="bg2">
                            <a:lumMod val="10000"/>
                          </a:schemeClr>
                        </a:solidFill>
                      </a:endParaRPr>
                    </a:p>
                    <a:p>
                      <a:pPr algn="ctr"/>
                      <a:r>
                        <a:rPr lang="en-US" sz="1800" b="0" i="0" kern="1200" dirty="0" smtClean="0">
                          <a:solidFill>
                            <a:schemeClr val="lt1"/>
                          </a:solidFill>
                          <a:effectLst/>
                          <a:latin typeface="+mn-lt"/>
                          <a:ea typeface="+mn-ea"/>
                          <a:cs typeface="+mn-cs"/>
                        </a:rPr>
                        <a:t> </a:t>
                      </a:r>
                      <a:r>
                        <a:rPr lang="en-US" sz="1400" b="0" i="0" kern="1200" dirty="0" smtClean="0">
                          <a:solidFill>
                            <a:schemeClr val="bg2">
                              <a:lumMod val="10000"/>
                            </a:schemeClr>
                          </a:solidFill>
                          <a:effectLst/>
                          <a:latin typeface="+mn-lt"/>
                          <a:ea typeface="+mn-ea"/>
                          <a:cs typeface="+mn-cs"/>
                        </a:rPr>
                        <a:t>(cm) </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Weight</a:t>
                      </a:r>
                    </a:p>
                    <a:p>
                      <a:pPr algn="ctr"/>
                      <a:r>
                        <a:rPr lang="en-US" sz="1400" b="0" i="0" kern="1200" dirty="0" smtClean="0">
                          <a:solidFill>
                            <a:schemeClr val="bg2">
                              <a:lumMod val="10000"/>
                            </a:schemeClr>
                          </a:solidFill>
                          <a:effectLst/>
                          <a:latin typeface="+mn-lt"/>
                          <a:ea typeface="+mn-ea"/>
                          <a:cs typeface="+mn-cs"/>
                        </a:rPr>
                        <a:t>(kg)</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ap_hi</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ap_lo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i="0" kern="1200" dirty="0" smtClean="0">
                          <a:solidFill>
                            <a:schemeClr val="bg2">
                              <a:lumMod val="10000"/>
                            </a:schemeClr>
                          </a:solidFill>
                          <a:effectLst/>
                          <a:latin typeface="+mn-lt"/>
                          <a:ea typeface="+mn-ea"/>
                          <a:cs typeface="+mn-cs"/>
                        </a:rPr>
                        <a:t>cholesterol </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0" i="0" kern="1200" dirty="0" smtClean="0">
                          <a:solidFill>
                            <a:schemeClr val="lt1"/>
                          </a:solidFill>
                          <a:effectLst/>
                          <a:latin typeface="+mn-lt"/>
                          <a:ea typeface="+mn-ea"/>
                          <a:cs typeface="+mn-cs"/>
                        </a:rPr>
                        <a:t> </a:t>
                      </a:r>
                      <a:r>
                        <a:rPr lang="en-US" sz="1400" b="1" i="0" kern="1200" dirty="0" err="1" smtClean="0">
                          <a:solidFill>
                            <a:schemeClr val="bg2">
                              <a:lumMod val="10000"/>
                            </a:schemeClr>
                          </a:solidFill>
                          <a:effectLst/>
                          <a:latin typeface="+mn-lt"/>
                          <a:ea typeface="+mn-ea"/>
                          <a:cs typeface="+mn-cs"/>
                        </a:rPr>
                        <a:t>gluc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smoke</a:t>
                      </a:r>
                      <a:r>
                        <a:rPr lang="en-US" sz="1400" b="0" i="0" kern="1200" dirty="0" smtClean="0">
                          <a:solidFill>
                            <a:schemeClr val="lt1"/>
                          </a:solidFill>
                          <a:effectLst/>
                          <a:latin typeface="+mn-lt"/>
                          <a:ea typeface="+mn-ea"/>
                          <a:cs typeface="+mn-cs"/>
                        </a:rPr>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alco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i="0" kern="1200" dirty="0" smtClean="0">
                          <a:solidFill>
                            <a:schemeClr val="bg2">
                              <a:lumMod val="10000"/>
                            </a:schemeClr>
                          </a:solidFill>
                          <a:effectLst/>
                          <a:latin typeface="+mn-lt"/>
                          <a:ea typeface="+mn-ea"/>
                          <a:cs typeface="+mn-cs"/>
                        </a:rPr>
                        <a:t>active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dirty="0" smtClean="0">
                          <a:solidFill>
                            <a:schemeClr val="bg2">
                              <a:lumMod val="10000"/>
                            </a:schemeClr>
                          </a:solidFill>
                        </a:rPr>
                        <a:t>Y(</a:t>
                      </a:r>
                      <a:r>
                        <a:rPr lang="en-US" sz="1400" b="1" i="0" kern="1200" dirty="0" smtClean="0">
                          <a:solidFill>
                            <a:schemeClr val="bg2">
                              <a:lumMod val="10000"/>
                            </a:schemeClr>
                          </a:solidFill>
                          <a:effectLst/>
                          <a:latin typeface="+mn-lt"/>
                          <a:ea typeface="+mn-ea"/>
                          <a:cs typeface="+mn-cs"/>
                        </a:rPr>
                        <a:t>cardio )</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544247">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18393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168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20228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156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18857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r>
                        <a:rPr lang="en-US" dirty="0" smtClean="0"/>
                        <a:t>70000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dirty="0" smtClean="0"/>
                        <a:t>99999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20540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72.0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مستطيل 11"/>
          <p:cNvSpPr/>
          <p:nvPr/>
        </p:nvSpPr>
        <p:spPr>
          <a:xfrm>
            <a:off x="104633" y="1009412"/>
            <a:ext cx="11982733" cy="738664"/>
          </a:xfrm>
          <a:prstGeom prst="rect">
            <a:avLst/>
          </a:prstGeom>
          <a:solidFill>
            <a:schemeClr val="accent3">
              <a:lumMod val="20000"/>
              <a:lumOff val="80000"/>
              <a:alpha val="75000"/>
            </a:schemeClr>
          </a:solidFill>
        </p:spPr>
        <p:txBody>
          <a:bodyPr wrap="square">
            <a:spAutoFit/>
          </a:bodyPr>
          <a:lstStyle/>
          <a:p>
            <a:pPr algn="just"/>
            <a:r>
              <a:rPr lang="en-GB" sz="1400" dirty="0" smtClean="0"/>
              <a:t>The dataset contains 70,000 observations and 13 features, including Objective Features (Age, Height, Weight, Gender), Examination Features (Systolic blood pressure, Diastolic blood pressure, Cholesterol, Glucose), and Subjective Features (Smoking, alcohol intake, as well as a Subjective Feature that includes Physical activity and Target Variable: Presence or absence of cardiovascular disease</a:t>
            </a:r>
            <a:endParaRPr lang="en-US" sz="1400" dirty="0"/>
          </a:p>
        </p:txBody>
      </p:sp>
      <p:sp>
        <p:nvSpPr>
          <p:cNvPr id="14" name="مستطيل 13"/>
          <p:cNvSpPr/>
          <p:nvPr/>
        </p:nvSpPr>
        <p:spPr>
          <a:xfrm>
            <a:off x="0" y="6237814"/>
            <a:ext cx="6045958" cy="646331"/>
          </a:xfrm>
          <a:prstGeom prst="rect">
            <a:avLst/>
          </a:prstGeom>
          <a:solidFill>
            <a:schemeClr val="accent3">
              <a:lumMod val="20000"/>
              <a:lumOff val="80000"/>
              <a:alpha val="75000"/>
            </a:schemeClr>
          </a:solidFill>
        </p:spPr>
        <p:txBody>
          <a:bodyPr wrap="square">
            <a:spAutoFit/>
          </a:bodyPr>
          <a:lstStyle/>
          <a:p>
            <a:pPr algn="just"/>
            <a:r>
              <a:rPr lang="en-US" dirty="0" smtClean="0"/>
              <a:t>cholesterol | 1: normal, 2: above normal, 3: well above normal </a:t>
            </a:r>
            <a:r>
              <a:rPr lang="en-US" dirty="0" err="1" smtClean="0"/>
              <a:t>gluc</a:t>
            </a:r>
            <a:r>
              <a:rPr lang="en-US" dirty="0" smtClean="0"/>
              <a:t> | 1: normal, 2: above normal, 3: well above normal </a:t>
            </a:r>
            <a:endParaRPr lang="en-US" dirty="0"/>
          </a:p>
        </p:txBody>
      </p:sp>
    </p:spTree>
    <p:extLst>
      <p:ext uri="{BB962C8B-B14F-4D97-AF65-F5344CB8AC3E}">
        <p14:creationId xmlns:p14="http://schemas.microsoft.com/office/powerpoint/2010/main" val="1469430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3">
            <a:clrChange>
              <a:clrFrom>
                <a:srgbClr val="9BDEFF"/>
              </a:clrFrom>
              <a:clrTo>
                <a:srgbClr val="9BDEFF">
                  <a:alpha val="0"/>
                </a:srgbClr>
              </a:clrTo>
            </a:clrChange>
            <a:extLst>
              <a:ext uri="{BEBA8EAE-BF5A-486C-A8C5-ECC9F3942E4B}">
                <a14:imgProps xmlns:a14="http://schemas.microsoft.com/office/drawing/2010/main">
                  <a14:imgLayer r:embed="rId4">
                    <a14:imgEffect>
                      <a14:artisticCrisscrossEtching/>
                    </a14:imgEffect>
                    <a14:imgEffect>
                      <a14:saturation sat="33000"/>
                    </a14:imgEffect>
                  </a14:imgLayer>
                </a14:imgProps>
              </a:ext>
            </a:extLst>
          </a:blip>
          <a:srcRect t="1341" b="2312"/>
          <a:stretch/>
        </p:blipFill>
        <p:spPr>
          <a:xfrm>
            <a:off x="0" y="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Structure</a:t>
            </a:r>
          </a:p>
        </p:txBody>
      </p:sp>
      <p:pic>
        <p:nvPicPr>
          <p:cNvPr id="3" name="صورة 2"/>
          <p:cNvPicPr>
            <a:picLocks noChangeAspect="1"/>
          </p:cNvPicPr>
          <p:nvPr/>
        </p:nvPicPr>
        <p:blipFill rotWithShape="1">
          <a:blip r:embed="rId5"/>
          <a:srcRect l="15211" t="44729" r="49634" b="39844"/>
          <a:stretch/>
        </p:blipFill>
        <p:spPr>
          <a:xfrm>
            <a:off x="371474" y="1720016"/>
            <a:ext cx="4574132" cy="1128500"/>
          </a:xfrm>
          <a:prstGeom prst="rect">
            <a:avLst/>
          </a:prstGeom>
          <a:ln>
            <a:solidFill>
              <a:schemeClr val="tx1"/>
            </a:solidFill>
            <a:prstDash val="lgDashDot"/>
          </a:ln>
        </p:spPr>
      </p:pic>
      <p:pic>
        <p:nvPicPr>
          <p:cNvPr id="6" name="صورة 5"/>
          <p:cNvPicPr>
            <a:picLocks noChangeAspect="1"/>
          </p:cNvPicPr>
          <p:nvPr/>
        </p:nvPicPr>
        <p:blipFill rotWithShape="1">
          <a:blip r:embed="rId6"/>
          <a:srcRect l="15007" t="35547" r="61054" b="20703"/>
          <a:stretch/>
        </p:blipFill>
        <p:spPr>
          <a:xfrm>
            <a:off x="371474" y="3304237"/>
            <a:ext cx="3114675" cy="3200400"/>
          </a:xfrm>
          <a:prstGeom prst="rect">
            <a:avLst/>
          </a:prstGeom>
          <a:ln>
            <a:solidFill>
              <a:schemeClr val="tx1"/>
            </a:solidFill>
            <a:prstDash val="lgDashDot"/>
          </a:ln>
        </p:spPr>
      </p:pic>
      <p:pic>
        <p:nvPicPr>
          <p:cNvPr id="7" name="صورة 6"/>
          <p:cNvPicPr>
            <a:picLocks noChangeAspect="1"/>
          </p:cNvPicPr>
          <p:nvPr/>
        </p:nvPicPr>
        <p:blipFill rotWithShape="1">
          <a:blip r:embed="rId7"/>
          <a:srcRect l="15556" t="37891" r="11530" b="20703"/>
          <a:stretch/>
        </p:blipFill>
        <p:spPr>
          <a:xfrm>
            <a:off x="4125389" y="3475686"/>
            <a:ext cx="7658101" cy="3028951"/>
          </a:xfrm>
          <a:prstGeom prst="rect">
            <a:avLst/>
          </a:prstGeom>
          <a:ln>
            <a:solidFill>
              <a:schemeClr val="tx1"/>
            </a:solidFill>
            <a:prstDash val="lgDashDot"/>
          </a:ln>
        </p:spPr>
      </p:pic>
      <p:pic>
        <p:nvPicPr>
          <p:cNvPr id="10" name="صورة 9"/>
          <p:cNvPicPr>
            <a:picLocks noChangeAspect="1"/>
          </p:cNvPicPr>
          <p:nvPr/>
        </p:nvPicPr>
        <p:blipFill rotWithShape="1">
          <a:blip r:embed="rId8"/>
          <a:srcRect l="15117" t="61133" r="39202" b="16210"/>
          <a:stretch/>
        </p:blipFill>
        <p:spPr>
          <a:xfrm>
            <a:off x="5449365" y="1455591"/>
            <a:ext cx="5943601" cy="1657350"/>
          </a:xfrm>
          <a:prstGeom prst="rect">
            <a:avLst/>
          </a:prstGeom>
          <a:ln>
            <a:solidFill>
              <a:schemeClr val="tx1"/>
            </a:solidFill>
            <a:prstDash val="lgDash"/>
          </a:ln>
        </p:spPr>
      </p:pic>
    </p:spTree>
    <p:extLst>
      <p:ext uri="{BB962C8B-B14F-4D97-AF65-F5344CB8AC3E}">
        <p14:creationId xmlns:p14="http://schemas.microsoft.com/office/powerpoint/2010/main" val="4047857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Cleaning</a:t>
            </a:r>
          </a:p>
        </p:txBody>
      </p:sp>
      <p:pic>
        <p:nvPicPr>
          <p:cNvPr id="4" name="صورة 3"/>
          <p:cNvPicPr>
            <a:picLocks noChangeAspect="1"/>
          </p:cNvPicPr>
          <p:nvPr/>
        </p:nvPicPr>
        <p:blipFill rotWithShape="1">
          <a:blip r:embed="rId4"/>
          <a:srcRect l="12591" t="14649" r="60098" b="71013"/>
          <a:stretch/>
        </p:blipFill>
        <p:spPr>
          <a:xfrm>
            <a:off x="461963" y="1110894"/>
            <a:ext cx="5172075" cy="1859280"/>
          </a:xfrm>
          <a:prstGeom prst="rect">
            <a:avLst/>
          </a:prstGeom>
          <a:ln>
            <a:solidFill>
              <a:schemeClr val="tx1"/>
            </a:solidFill>
            <a:prstDash val="lgDash"/>
          </a:ln>
        </p:spPr>
      </p:pic>
      <p:pic>
        <p:nvPicPr>
          <p:cNvPr id="8" name="صورة 7"/>
          <p:cNvPicPr>
            <a:picLocks noChangeAspect="1"/>
          </p:cNvPicPr>
          <p:nvPr/>
        </p:nvPicPr>
        <p:blipFill rotWithShape="1">
          <a:blip r:embed="rId5"/>
          <a:srcRect l="14788" t="42773" r="57979" b="44922"/>
          <a:stretch/>
        </p:blipFill>
        <p:spPr>
          <a:xfrm>
            <a:off x="207645" y="5957887"/>
            <a:ext cx="8481849" cy="900113"/>
          </a:xfrm>
          <a:prstGeom prst="rect">
            <a:avLst/>
          </a:prstGeom>
        </p:spPr>
      </p:pic>
      <p:pic>
        <p:nvPicPr>
          <p:cNvPr id="9" name="صورة 8"/>
          <p:cNvPicPr>
            <a:picLocks noChangeAspect="1"/>
          </p:cNvPicPr>
          <p:nvPr/>
        </p:nvPicPr>
        <p:blipFill rotWithShape="1">
          <a:blip r:embed="rId4"/>
          <a:srcRect l="14857" t="25468" r="64018" b="36907"/>
          <a:stretch/>
        </p:blipFill>
        <p:spPr>
          <a:xfrm>
            <a:off x="6096000" y="1110894"/>
            <a:ext cx="5691352" cy="1798807"/>
          </a:xfrm>
          <a:prstGeom prst="rect">
            <a:avLst/>
          </a:prstGeom>
          <a:ln>
            <a:solidFill>
              <a:schemeClr val="tx1"/>
            </a:solidFill>
            <a:prstDash val="lgDashDot"/>
          </a:ln>
        </p:spPr>
      </p:pic>
      <p:pic>
        <p:nvPicPr>
          <p:cNvPr id="10" name="صورة 9"/>
          <p:cNvPicPr>
            <a:picLocks noChangeAspect="1"/>
          </p:cNvPicPr>
          <p:nvPr/>
        </p:nvPicPr>
        <p:blipFill rotWithShape="1">
          <a:blip r:embed="rId4"/>
          <a:srcRect l="15091" t="59033" r="53427" b="14440"/>
          <a:stretch/>
        </p:blipFill>
        <p:spPr>
          <a:xfrm>
            <a:off x="207645" y="3380746"/>
            <a:ext cx="8481849" cy="1545021"/>
          </a:xfrm>
          <a:prstGeom prst="rect">
            <a:avLst/>
          </a:prstGeom>
          <a:ln>
            <a:solidFill>
              <a:schemeClr val="tx1"/>
            </a:solidFill>
            <a:prstDash val="lgDashDot"/>
          </a:ln>
        </p:spPr>
      </p:pic>
      <p:pic>
        <p:nvPicPr>
          <p:cNvPr id="11" name="صورة 10"/>
          <p:cNvPicPr>
            <a:picLocks noChangeAspect="1"/>
          </p:cNvPicPr>
          <p:nvPr/>
        </p:nvPicPr>
        <p:blipFill rotWithShape="1">
          <a:blip r:embed="rId4"/>
          <a:srcRect l="14740" t="82583" r="51172" b="6445"/>
          <a:stretch/>
        </p:blipFill>
        <p:spPr>
          <a:xfrm>
            <a:off x="207645" y="5178587"/>
            <a:ext cx="8481849" cy="639084"/>
          </a:xfrm>
          <a:prstGeom prst="rect">
            <a:avLst/>
          </a:prstGeom>
          <a:ln>
            <a:solidFill>
              <a:schemeClr val="tx1"/>
            </a:solidFill>
            <a:prstDash val="lgDashDot"/>
          </a:ln>
        </p:spPr>
      </p:pic>
    </p:spTree>
    <p:extLst>
      <p:ext uri="{BB962C8B-B14F-4D97-AF65-F5344CB8AC3E}">
        <p14:creationId xmlns:p14="http://schemas.microsoft.com/office/powerpoint/2010/main" val="3875559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282286" y="54020"/>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Cleaning</a:t>
            </a:r>
          </a:p>
        </p:txBody>
      </p:sp>
      <p:cxnSp>
        <p:nvCxnSpPr>
          <p:cNvPr id="14" name="رابط منحني 13"/>
          <p:cNvCxnSpPr/>
          <p:nvPr/>
        </p:nvCxnSpPr>
        <p:spPr>
          <a:xfrm>
            <a:off x="6564573" y="1226235"/>
            <a:ext cx="1897039" cy="3771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16" name="مستطيل 15"/>
          <p:cNvSpPr/>
          <p:nvPr/>
        </p:nvSpPr>
        <p:spPr>
          <a:xfrm>
            <a:off x="8480945" y="1434144"/>
            <a:ext cx="2454323" cy="338554"/>
          </a:xfrm>
          <a:prstGeom prst="rect">
            <a:avLst/>
          </a:prstGeom>
          <a:solidFill>
            <a:schemeClr val="accent3">
              <a:lumMod val="20000"/>
              <a:lumOff val="80000"/>
              <a:alpha val="75000"/>
            </a:schemeClr>
          </a:solidFill>
        </p:spPr>
        <p:txBody>
          <a:bodyPr wrap="square">
            <a:spAutoFit/>
          </a:bodyPr>
          <a:lstStyle/>
          <a:p>
            <a:pPr algn="ctr"/>
            <a:r>
              <a:rPr lang="en-US" sz="1600" b="1" dirty="0" smtClean="0"/>
              <a:t>Remove outliers</a:t>
            </a:r>
            <a:endParaRPr lang="en-US" sz="16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صورة 2"/>
          <p:cNvPicPr>
            <a:picLocks noChangeAspect="1"/>
          </p:cNvPicPr>
          <p:nvPr/>
        </p:nvPicPr>
        <p:blipFill rotWithShape="1">
          <a:blip r:embed="rId4"/>
          <a:srcRect l="15885" t="15039" r="26795" b="66016"/>
          <a:stretch/>
        </p:blipFill>
        <p:spPr>
          <a:xfrm>
            <a:off x="55016" y="910477"/>
            <a:ext cx="6490224" cy="1385887"/>
          </a:xfrm>
          <a:prstGeom prst="rect">
            <a:avLst/>
          </a:prstGeom>
          <a:ln>
            <a:solidFill>
              <a:schemeClr val="tx1"/>
            </a:solidFill>
            <a:prstDash val="lgDashDot"/>
          </a:ln>
        </p:spPr>
      </p:pic>
      <p:pic>
        <p:nvPicPr>
          <p:cNvPr id="6" name="صورة 5"/>
          <p:cNvPicPr>
            <a:picLocks noChangeAspect="1"/>
          </p:cNvPicPr>
          <p:nvPr/>
        </p:nvPicPr>
        <p:blipFill rotWithShape="1">
          <a:blip r:embed="rId4"/>
          <a:srcRect l="15117" t="31836" r="54568" b="16250"/>
          <a:stretch/>
        </p:blipFill>
        <p:spPr>
          <a:xfrm>
            <a:off x="189705" y="2459452"/>
            <a:ext cx="2990223" cy="2902009"/>
          </a:xfrm>
          <a:prstGeom prst="rect">
            <a:avLst/>
          </a:prstGeom>
          <a:ln>
            <a:solidFill>
              <a:schemeClr val="tx1"/>
            </a:solidFill>
            <a:prstDash val="lgDashDot"/>
          </a:ln>
        </p:spPr>
      </p:pic>
      <p:pic>
        <p:nvPicPr>
          <p:cNvPr id="7" name="صورة 6"/>
          <p:cNvPicPr>
            <a:picLocks noChangeAspect="1"/>
          </p:cNvPicPr>
          <p:nvPr/>
        </p:nvPicPr>
        <p:blipFill rotWithShape="1">
          <a:blip r:embed="rId5"/>
          <a:srcRect l="15564" t="28750" r="53748" b="20833"/>
          <a:stretch/>
        </p:blipFill>
        <p:spPr>
          <a:xfrm>
            <a:off x="3369633" y="2437274"/>
            <a:ext cx="3044133" cy="2924187"/>
          </a:xfrm>
          <a:prstGeom prst="rect">
            <a:avLst/>
          </a:prstGeom>
          <a:ln>
            <a:solidFill>
              <a:schemeClr val="tx1"/>
            </a:solidFill>
            <a:prstDash val="lgDashDot"/>
          </a:ln>
        </p:spPr>
      </p:pic>
      <p:pic>
        <p:nvPicPr>
          <p:cNvPr id="10" name="صورة 9"/>
          <p:cNvPicPr>
            <a:picLocks noChangeAspect="1"/>
          </p:cNvPicPr>
          <p:nvPr/>
        </p:nvPicPr>
        <p:blipFill rotWithShape="1">
          <a:blip r:embed="rId6"/>
          <a:srcRect l="16150" t="25832" r="44026" b="6251"/>
          <a:stretch/>
        </p:blipFill>
        <p:spPr>
          <a:xfrm>
            <a:off x="6843556" y="1881833"/>
            <a:ext cx="5181601" cy="4968240"/>
          </a:xfrm>
          <a:prstGeom prst="rect">
            <a:avLst/>
          </a:prstGeom>
          <a:ln>
            <a:solidFill>
              <a:schemeClr val="tx1"/>
            </a:solidFill>
            <a:prstDash val="lgDashDot"/>
          </a:ln>
        </p:spPr>
      </p:pic>
      <p:pic>
        <p:nvPicPr>
          <p:cNvPr id="11" name="صورة 10"/>
          <p:cNvPicPr>
            <a:picLocks noChangeAspect="1"/>
          </p:cNvPicPr>
          <p:nvPr/>
        </p:nvPicPr>
        <p:blipFill rotWithShape="1">
          <a:blip r:embed="rId7"/>
          <a:srcRect l="15563" t="34166" r="67218" b="56459"/>
          <a:stretch/>
        </p:blipFill>
        <p:spPr>
          <a:xfrm>
            <a:off x="264428" y="6101812"/>
            <a:ext cx="2240281" cy="685800"/>
          </a:xfrm>
          <a:prstGeom prst="rect">
            <a:avLst/>
          </a:prstGeom>
          <a:ln>
            <a:solidFill>
              <a:schemeClr val="tx1"/>
            </a:solidFill>
            <a:prstDash val="lgDashDot"/>
          </a:ln>
        </p:spPr>
      </p:pic>
    </p:spTree>
    <p:extLst>
      <p:ext uri="{BB962C8B-B14F-4D97-AF65-F5344CB8AC3E}">
        <p14:creationId xmlns:p14="http://schemas.microsoft.com/office/powerpoint/2010/main" val="3544058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3">
            <a:clrChange>
              <a:clrFrom>
                <a:srgbClr val="9BDEFF"/>
              </a:clrFrom>
              <a:clrTo>
                <a:srgbClr val="9BDEFF">
                  <a:alpha val="0"/>
                </a:srgbClr>
              </a:clrTo>
            </a:clrChange>
            <a:extLst>
              <a:ext uri="{BEBA8EAE-BF5A-486C-A8C5-ECC9F3942E4B}">
                <a14:imgProps xmlns:a14="http://schemas.microsoft.com/office/drawing/2010/main">
                  <a14:imgLayer r:embed="rId4">
                    <a14:imgEffect>
                      <a14:artisticCrisscrossEtching/>
                    </a14:imgEffect>
                    <a14:imgEffect>
                      <a14:saturation sat="33000"/>
                    </a14:imgEffect>
                  </a14:imgLayer>
                </a14:imgProps>
              </a:ext>
            </a:extLst>
          </a:blip>
          <a:srcRect t="1341" b="2312"/>
          <a:stretch/>
        </p:blipFill>
        <p:spPr>
          <a:xfrm>
            <a:off x="0" y="-2"/>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Analysis</a:t>
            </a:r>
          </a:p>
        </p:txBody>
      </p:sp>
      <p:pic>
        <p:nvPicPr>
          <p:cNvPr id="4" name="صورة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622" y="1855654"/>
            <a:ext cx="3627875" cy="3249047"/>
          </a:xfrm>
          <a:prstGeom prst="rect">
            <a:avLst/>
          </a:prstGeom>
          <a:ln>
            <a:solidFill>
              <a:schemeClr val="tx1"/>
            </a:solidFill>
            <a:prstDash val="lgDashDot"/>
          </a:ln>
        </p:spPr>
      </p:pic>
      <p:sp>
        <p:nvSpPr>
          <p:cNvPr id="8" name="سهم إلى اليمين 7"/>
          <p:cNvSpPr/>
          <p:nvPr/>
        </p:nvSpPr>
        <p:spPr>
          <a:xfrm rot="21082766">
            <a:off x="4004741" y="2027356"/>
            <a:ext cx="2358633" cy="8968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Positive Correlation</a:t>
            </a:r>
            <a:endParaRPr lang="en-US" u="sng" dirty="0"/>
          </a:p>
        </p:txBody>
      </p:sp>
      <p:pic>
        <p:nvPicPr>
          <p:cNvPr id="9" name="صورة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4174" y="963616"/>
            <a:ext cx="5581382" cy="2102278"/>
          </a:xfrm>
          <a:prstGeom prst="rect">
            <a:avLst/>
          </a:prstGeom>
          <a:ln>
            <a:solidFill>
              <a:schemeClr val="tx1"/>
            </a:solidFill>
            <a:prstDash val="lgDashDot"/>
          </a:ln>
        </p:spPr>
      </p:pic>
      <p:sp>
        <p:nvSpPr>
          <p:cNvPr id="12" name="سهم إلى اليمين 11"/>
          <p:cNvSpPr/>
          <p:nvPr/>
        </p:nvSpPr>
        <p:spPr>
          <a:xfrm rot="1420741">
            <a:off x="3977830" y="3916055"/>
            <a:ext cx="2358633" cy="8968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Negative Correlation</a:t>
            </a:r>
            <a:endParaRPr lang="en-US" u="sng" dirty="0"/>
          </a:p>
        </p:txBody>
      </p:sp>
      <p:pic>
        <p:nvPicPr>
          <p:cNvPr id="13" name="صورة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4174" y="4029512"/>
            <a:ext cx="5581382" cy="1900785"/>
          </a:xfrm>
          <a:prstGeom prst="rect">
            <a:avLst/>
          </a:prstGeom>
          <a:ln>
            <a:solidFill>
              <a:schemeClr val="tx1"/>
            </a:solidFill>
            <a:prstDash val="lgDashDot"/>
          </a:ln>
        </p:spPr>
      </p:pic>
    </p:spTree>
    <p:extLst>
      <p:ext uri="{BB962C8B-B14F-4D97-AF65-F5344CB8AC3E}">
        <p14:creationId xmlns:p14="http://schemas.microsoft.com/office/powerpoint/2010/main" val="1424701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Analysis</a:t>
            </a:r>
          </a:p>
        </p:txBody>
      </p:sp>
      <p:sp>
        <p:nvSpPr>
          <p:cNvPr id="6" name="مستطيل 5"/>
          <p:cNvSpPr/>
          <p:nvPr/>
        </p:nvSpPr>
        <p:spPr>
          <a:xfrm>
            <a:off x="732431" y="1348479"/>
            <a:ext cx="4071581" cy="523220"/>
          </a:xfrm>
          <a:prstGeom prst="rect">
            <a:avLst/>
          </a:prstGeom>
          <a:solidFill>
            <a:schemeClr val="accent3">
              <a:lumMod val="20000"/>
              <a:lumOff val="80000"/>
              <a:alpha val="75000"/>
            </a:schemeClr>
          </a:solidFill>
        </p:spPr>
        <p:txBody>
          <a:bodyPr wrap="square">
            <a:spAutoFit/>
          </a:bodyPr>
          <a:lstStyle/>
          <a:p>
            <a:pPr algn="just"/>
            <a:r>
              <a:rPr lang="en-GB" sz="1400" b="1" dirty="0" smtClean="0"/>
              <a:t>Glucose has a low correlation value, but it has a high correlation value with cholesterol</a:t>
            </a:r>
            <a:endParaRPr lang="en-US" sz="1400" b="1" dirty="0"/>
          </a:p>
        </p:txBody>
      </p:sp>
      <p:sp>
        <p:nvSpPr>
          <p:cNvPr id="8" name="مستطيل 7"/>
          <p:cNvSpPr/>
          <p:nvPr/>
        </p:nvSpPr>
        <p:spPr>
          <a:xfrm>
            <a:off x="7093878" y="1348479"/>
            <a:ext cx="4026089" cy="523220"/>
          </a:xfrm>
          <a:prstGeom prst="rect">
            <a:avLst/>
          </a:prstGeom>
          <a:solidFill>
            <a:schemeClr val="accent3">
              <a:lumMod val="20000"/>
              <a:lumOff val="80000"/>
              <a:alpha val="75000"/>
            </a:schemeClr>
          </a:solidFill>
        </p:spPr>
        <p:txBody>
          <a:bodyPr wrap="square">
            <a:spAutoFit/>
          </a:bodyPr>
          <a:lstStyle/>
          <a:p>
            <a:pPr algn="just"/>
            <a:r>
              <a:rPr lang="en-GB" sz="1400" b="1" dirty="0" smtClean="0"/>
              <a:t>Gender is not an important feature, but we can study the prevalence of cardiovascular disease.</a:t>
            </a:r>
            <a:endParaRPr lang="en-US" sz="1400" b="1" dirty="0"/>
          </a:p>
        </p:txBody>
      </p:sp>
      <p:pic>
        <p:nvPicPr>
          <p:cNvPr id="3" name="صورة 2"/>
          <p:cNvPicPr>
            <a:picLocks noChangeAspect="1"/>
          </p:cNvPicPr>
          <p:nvPr/>
        </p:nvPicPr>
        <p:blipFill rotWithShape="1">
          <a:blip r:embed="rId4"/>
          <a:srcRect l="15095" t="13333" r="10645" b="5000"/>
          <a:stretch/>
        </p:blipFill>
        <p:spPr>
          <a:xfrm>
            <a:off x="245206" y="1946270"/>
            <a:ext cx="5728874" cy="4533577"/>
          </a:xfrm>
          <a:prstGeom prst="rect">
            <a:avLst/>
          </a:prstGeom>
          <a:ln>
            <a:solidFill>
              <a:schemeClr val="tx1"/>
            </a:solidFill>
            <a:prstDash val="lgDashDot"/>
          </a:ln>
        </p:spPr>
      </p:pic>
      <p:pic>
        <p:nvPicPr>
          <p:cNvPr id="7" name="صورة 6"/>
          <p:cNvPicPr>
            <a:picLocks noChangeAspect="1"/>
          </p:cNvPicPr>
          <p:nvPr/>
        </p:nvPicPr>
        <p:blipFill rotWithShape="1">
          <a:blip r:embed="rId5"/>
          <a:srcRect l="14861" t="14792" r="11582" b="7916"/>
          <a:stretch/>
        </p:blipFill>
        <p:spPr>
          <a:xfrm>
            <a:off x="6361450" y="1946270"/>
            <a:ext cx="5728873" cy="4533577"/>
          </a:xfrm>
          <a:prstGeom prst="rect">
            <a:avLst/>
          </a:prstGeom>
        </p:spPr>
      </p:pic>
    </p:spTree>
    <p:extLst>
      <p:ext uri="{BB962C8B-B14F-4D97-AF65-F5344CB8AC3E}">
        <p14:creationId xmlns:p14="http://schemas.microsoft.com/office/powerpoint/2010/main" val="1682004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Conclusion</a:t>
            </a:r>
          </a:p>
        </p:txBody>
      </p:sp>
      <p:sp>
        <p:nvSpPr>
          <p:cNvPr id="6" name="مستطيل 5"/>
          <p:cNvSpPr/>
          <p:nvPr/>
        </p:nvSpPr>
        <p:spPr>
          <a:xfrm>
            <a:off x="200168" y="1391151"/>
            <a:ext cx="5895832" cy="4708981"/>
          </a:xfrm>
          <a:prstGeom prst="rect">
            <a:avLst/>
          </a:prstGeom>
          <a:solidFill>
            <a:schemeClr val="accent3">
              <a:lumMod val="20000"/>
              <a:lumOff val="80000"/>
              <a:alpha val="75000"/>
            </a:schemeClr>
          </a:solidFill>
        </p:spPr>
        <p:txBody>
          <a:bodyPr wrap="square">
            <a:spAutoFit/>
          </a:bodyPr>
          <a:lstStyle/>
          <a:p>
            <a:pPr algn="just"/>
            <a:r>
              <a:rPr lang="en-GB" sz="1600" dirty="0" smtClean="0">
                <a:cs typeface="+mj-cs"/>
              </a:rPr>
              <a:t>-Systolic blood pressure represents the greatest effect on the occurrence of the disease. When it reaches 140 and above, the incidence of the disease increases. As for diastolic blood pressure, when it reaches approximately 90, the incidence of the disease is high.</a:t>
            </a:r>
            <a:endParaRPr lang="ar-SA" sz="1600" dirty="0" smtClean="0">
              <a:cs typeface="+mj-cs"/>
            </a:endParaRPr>
          </a:p>
          <a:p>
            <a:pPr algn="just"/>
            <a:r>
              <a:rPr lang="en-GB" sz="1600" dirty="0" smtClean="0">
                <a:cs typeface="+mj-cs"/>
              </a:rPr>
              <a:t>-The higher the age and </a:t>
            </a:r>
            <a:r>
              <a:rPr lang="en-GB" sz="1600" dirty="0" err="1" smtClean="0">
                <a:cs typeface="+mj-cs"/>
              </a:rPr>
              <a:t>bmi</a:t>
            </a:r>
            <a:r>
              <a:rPr lang="en-GB" sz="1600" dirty="0" smtClean="0">
                <a:cs typeface="+mj-cs"/>
              </a:rPr>
              <a:t>, the greater the risk of disease.</a:t>
            </a:r>
          </a:p>
          <a:p>
            <a:pPr algn="just"/>
            <a:r>
              <a:rPr lang="en-GB" sz="1600" dirty="0" smtClean="0">
                <a:cs typeface="+mj-cs"/>
              </a:rPr>
              <a:t>-The higher the age, BMI, and cholesterol, the higher the risk of disease.</a:t>
            </a:r>
            <a:endParaRPr lang="ar-SA" sz="1600" dirty="0" smtClean="0">
              <a:cs typeface="+mj-cs"/>
            </a:endParaRPr>
          </a:p>
          <a:p>
            <a:pPr algn="just"/>
            <a:r>
              <a:rPr lang="ar-SA" sz="1600" dirty="0" smtClean="0">
                <a:cs typeface="+mj-cs"/>
              </a:rPr>
              <a:t>-</a:t>
            </a:r>
            <a:r>
              <a:rPr lang="en-GB" sz="1600" dirty="0" smtClean="0">
                <a:cs typeface="+mj-cs"/>
              </a:rPr>
              <a:t>Glucose has a high impact on cholesterol.</a:t>
            </a:r>
          </a:p>
          <a:p>
            <a:pPr algn="just"/>
            <a:r>
              <a:rPr lang="en-GB" sz="1600" dirty="0" smtClean="0">
                <a:cs typeface="+mj-cs"/>
              </a:rPr>
              <a:t>-50% of smokers and alcoholics are at risk of developing the disease.</a:t>
            </a:r>
            <a:endParaRPr lang="ar-SA" sz="1600" dirty="0" smtClean="0">
              <a:cs typeface="+mj-cs"/>
            </a:endParaRPr>
          </a:p>
          <a:p>
            <a:pPr algn="just"/>
            <a:r>
              <a:rPr lang="ar-SA" sz="1600" dirty="0" smtClean="0">
                <a:cs typeface="+mj-cs"/>
              </a:rPr>
              <a:t>-</a:t>
            </a:r>
            <a:r>
              <a:rPr lang="en-GB" sz="1600" dirty="0" smtClean="0">
                <a:cs typeface="+mj-cs"/>
              </a:rPr>
              <a:t>active has an inverse relationship with the disease, but the analysis was not accurate about it because it classified people into active and non-active, and this classification is not accurate because active has levels</a:t>
            </a:r>
            <a:r>
              <a:rPr lang="en-US" sz="1600" dirty="0" smtClean="0">
                <a:cs typeface="+mj-cs"/>
              </a:rPr>
              <a:t>.</a:t>
            </a:r>
            <a:endParaRPr lang="ar-SA" sz="1600" dirty="0" smtClean="0">
              <a:cs typeface="+mj-cs"/>
            </a:endParaRPr>
          </a:p>
          <a:p>
            <a:pPr algn="just"/>
            <a:r>
              <a:rPr lang="ar-SA" sz="1600" dirty="0" smtClean="0">
                <a:cs typeface="+mj-cs"/>
              </a:rPr>
              <a:t>-</a:t>
            </a:r>
            <a:r>
              <a:rPr lang="en-GB" sz="1600" dirty="0" smtClean="0">
                <a:cs typeface="+mj-cs"/>
              </a:rPr>
              <a:t>All of these analyses are close to those published on heart disease, which demonstrates the power of data analysis to extract information.</a:t>
            </a:r>
            <a:endParaRPr lang="ar-SA" sz="1600" dirty="0" smtClean="0">
              <a:cs typeface="+mj-cs"/>
            </a:endParaRPr>
          </a:p>
          <a:p>
            <a:pPr algn="just"/>
            <a:endParaRPr lang="en-GB" sz="1600" dirty="0" smtClean="0">
              <a:cs typeface="+mj-cs"/>
            </a:endParaRPr>
          </a:p>
          <a:p>
            <a:endParaRPr lang="en-US" sz="1200" dirty="0"/>
          </a:p>
        </p:txBody>
      </p:sp>
    </p:spTree>
    <p:extLst>
      <p:ext uri="{BB962C8B-B14F-4D97-AF65-F5344CB8AC3E}">
        <p14:creationId xmlns:p14="http://schemas.microsoft.com/office/powerpoint/2010/main" val="2452802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490</Words>
  <Application>Microsoft Office PowerPoint</Application>
  <PresentationFormat>ملء الشاشة</PresentationFormat>
  <Paragraphs>117</Paragraphs>
  <Slides>9</Slides>
  <Notes>2</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9</vt:i4>
      </vt:variant>
    </vt:vector>
  </HeadingPairs>
  <TitlesOfParts>
    <vt:vector size="15" baseType="lpstr">
      <vt:lpstr>Arial Unicode MS</vt:lpstr>
      <vt:lpstr>Arial</vt:lpstr>
      <vt:lpstr>Calibri</vt:lpstr>
      <vt:lpstr>Calibri Light</vt:lpstr>
      <vt:lpstr>Times New Roman</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‏‏مستخدم Windows</dc:creator>
  <cp:lastModifiedBy>حساب Microsoft</cp:lastModifiedBy>
  <cp:revision>30</cp:revision>
  <dcterms:created xsi:type="dcterms:W3CDTF">2021-11-20T14:20:06Z</dcterms:created>
  <dcterms:modified xsi:type="dcterms:W3CDTF">2022-01-06T11:21:17Z</dcterms:modified>
</cp:coreProperties>
</file>