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40252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72659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21195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1456400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81915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18869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7870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991367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86819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25886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52228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AD8C2-6C9E-40F1-B0DC-8FF687F4451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09878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AD8C2-6C9E-40F1-B0DC-8FF687F4451C}"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169760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AD8C2-6C9E-40F1-B0DC-8FF687F4451C}"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41379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AD8C2-6C9E-40F1-B0DC-8FF687F4451C}"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38335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86504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36144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6AD8C2-6C9E-40F1-B0DC-8FF687F4451C}" type="datetimeFigureOut">
              <a:rPr lang="en-US" smtClean="0"/>
              <a:t>4/3/2023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DDF30B-2719-4C0B-B428-BC26A6032A51}" type="slidenum">
              <a:rPr lang="en-US" smtClean="0"/>
              <a:t>‹#›</a:t>
            </a:fld>
            <a:endParaRPr lang="en-US"/>
          </a:p>
        </p:txBody>
      </p:sp>
    </p:spTree>
    <p:extLst>
      <p:ext uri="{BB962C8B-B14F-4D97-AF65-F5344CB8AC3E}">
        <p14:creationId xmlns:p14="http://schemas.microsoft.com/office/powerpoint/2010/main" val="950620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xmlns="" id="{3F1527C3-06F4-4F4D-B364-8E97266450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xmlns="" id="{BF1C23D2-D74F-4456-AD7B-904A6E287C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xmlns="" id="{578577AD-563A-4936-9ACB-FDCF298412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xmlns="" id="{1C9F3743-BFAB-4636-81C7-ACD99C694B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xmlns="" id="{FC58029E-BC15-45E4-AA28-CC80C96A3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xmlns="" id="{41CBB721-7EDD-4FEA-9D6B-A3656D9F45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xmlns="" id="{4C945CDA-4F14-4FA0-B272-B1E25B4FA1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3" name="Rectangle 15">
            <a:extLst>
              <a:ext uri="{FF2B5EF4-FFF2-40B4-BE49-F238E27FC236}">
                <a16:creationId xmlns:a16="http://schemas.microsoft.com/office/drawing/2014/main" xmlns="" id="{24DFAAE7-061D-4086-99EC-872CB3050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50F522-7800-DDE9-E573-53EBF9BE428F}"/>
              </a:ext>
            </a:extLst>
          </p:cNvPr>
          <p:cNvSpPr>
            <a:spLocks noGrp="1"/>
          </p:cNvSpPr>
          <p:nvPr>
            <p:ph type="ctrTitle"/>
          </p:nvPr>
        </p:nvSpPr>
        <p:spPr>
          <a:xfrm>
            <a:off x="3854451" y="685800"/>
            <a:ext cx="7648573" cy="1752599"/>
          </a:xfrm>
        </p:spPr>
        <p:txBody>
          <a:bodyPr vert="horz" lIns="91440" tIns="45720" rIns="91440" bIns="45720" rtlCol="0" anchor="ctr">
            <a:normAutofit/>
          </a:bodyPr>
          <a:lstStyle/>
          <a:p>
            <a:pPr algn="ctr"/>
            <a:r>
              <a:rPr lang="en-US" sz="4000"/>
              <a:t>Autonomous car</a:t>
            </a:r>
            <a:endParaRPr lang="en-US" sz="4000" dirty="0"/>
          </a:p>
        </p:txBody>
      </p:sp>
      <p:sp>
        <p:nvSpPr>
          <p:cNvPr id="25" name="Rectangle 17">
            <a:extLst>
              <a:ext uri="{FF2B5EF4-FFF2-40B4-BE49-F238E27FC236}">
                <a16:creationId xmlns:a16="http://schemas.microsoft.com/office/drawing/2014/main" xmlns="" id="{E7570099-A243-48DD-9EAE-36F4AC095B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Freeform 6">
            <a:extLst>
              <a:ext uri="{FF2B5EF4-FFF2-40B4-BE49-F238E27FC236}">
                <a16:creationId xmlns:a16="http://schemas.microsoft.com/office/drawing/2014/main" xmlns="" id="{45E4A74B-6514-424A-ADFA-C232FA6B90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2" name="Freeform 7">
            <a:extLst>
              <a:ext uri="{FF2B5EF4-FFF2-40B4-BE49-F238E27FC236}">
                <a16:creationId xmlns:a16="http://schemas.microsoft.com/office/drawing/2014/main" xmlns="" id="{F61C5C86-C785-4B92-9F2D-133B8B8C24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4" name="Freeform 12">
            <a:extLst>
              <a:ext uri="{FF2B5EF4-FFF2-40B4-BE49-F238E27FC236}">
                <a16:creationId xmlns:a16="http://schemas.microsoft.com/office/drawing/2014/main" xmlns="" id="{954D0BF9-002C-4D3A-A222-C166094A5D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6" name="Freeform 13">
            <a:extLst>
              <a:ext uri="{FF2B5EF4-FFF2-40B4-BE49-F238E27FC236}">
                <a16:creationId xmlns:a16="http://schemas.microsoft.com/office/drawing/2014/main" xmlns="" id="{6080EB6E-D69F-43B1-91EC-75C303342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Shape 27">
            <a:extLst>
              <a:ext uri="{FF2B5EF4-FFF2-40B4-BE49-F238E27FC236}">
                <a16:creationId xmlns:a16="http://schemas.microsoft.com/office/drawing/2014/main" xmlns="" id="{21BA816A-EE68-4A96-BA05-73303B2F4F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sp>
      <p:sp>
        <p:nvSpPr>
          <p:cNvPr id="30" name="Freeform 15">
            <a:extLst>
              <a:ext uri="{FF2B5EF4-FFF2-40B4-BE49-F238E27FC236}">
                <a16:creationId xmlns:a16="http://schemas.microsoft.com/office/drawing/2014/main" xmlns="" id="{22A94CDB-5D63-4C75-9CB6-6C18CDF37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sp>
        <p:nvSpPr>
          <p:cNvPr id="3" name="Subtitle 2">
            <a:extLst>
              <a:ext uri="{FF2B5EF4-FFF2-40B4-BE49-F238E27FC236}">
                <a16:creationId xmlns:a16="http://schemas.microsoft.com/office/drawing/2014/main" xmlns="" id="{DDC8F0B2-A236-C726-898F-7222418ECE96}"/>
              </a:ext>
            </a:extLst>
          </p:cNvPr>
          <p:cNvSpPr>
            <a:spLocks noGrp="1"/>
          </p:cNvSpPr>
          <p:nvPr>
            <p:ph type="subTitle" idx="1"/>
          </p:nvPr>
        </p:nvSpPr>
        <p:spPr>
          <a:xfrm>
            <a:off x="3854451" y="2666999"/>
            <a:ext cx="7648572" cy="3124201"/>
          </a:xfrm>
        </p:spPr>
        <p:txBody>
          <a:bodyPr vert="horz" lIns="91440" tIns="45720" rIns="91440" bIns="45720" rtlCol="0" anchor="t">
            <a:normAutofit/>
          </a:bodyPr>
          <a:lstStyle/>
          <a:p>
            <a:pPr marL="342900" indent="-342900" algn="l">
              <a:buFont typeface="Arial"/>
              <a:buChar char="•"/>
            </a:pPr>
            <a:r>
              <a:rPr lang="en-US" sz="2000" dirty="0" smtClean="0"/>
              <a:t>Amr Mohamed </a:t>
            </a:r>
            <a:r>
              <a:rPr lang="en-US" sz="2000" dirty="0" err="1" smtClean="0"/>
              <a:t>Mohamed</a:t>
            </a:r>
            <a:r>
              <a:rPr lang="en-US" sz="2000" dirty="0" smtClean="0"/>
              <a:t> </a:t>
            </a:r>
            <a:r>
              <a:rPr lang="en-US" sz="2000" dirty="0" err="1" smtClean="0"/>
              <a:t>Kamel</a:t>
            </a:r>
            <a:endParaRPr lang="en-US" sz="2000" dirty="0"/>
          </a:p>
          <a:p>
            <a:pPr algn="l">
              <a:buFont typeface="Arial"/>
              <a:buChar char="•"/>
            </a:pPr>
            <a:endParaRPr lang="en-US" sz="2000" dirty="0"/>
          </a:p>
          <a:p>
            <a:pPr algn="l"/>
            <a:endParaRPr lang="en-US" sz="2000" dirty="0"/>
          </a:p>
        </p:txBody>
      </p:sp>
    </p:spTree>
    <p:extLst>
      <p:ext uri="{BB962C8B-B14F-4D97-AF65-F5344CB8AC3E}">
        <p14:creationId xmlns:p14="http://schemas.microsoft.com/office/powerpoint/2010/main" val="2795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42A9C-4375-D5AD-ECDC-F081872C7EE4}"/>
              </a:ext>
            </a:extLst>
          </p:cNvPr>
          <p:cNvSpPr>
            <a:spLocks noGrp="1"/>
          </p:cNvSpPr>
          <p:nvPr>
            <p:ph type="title"/>
          </p:nvPr>
        </p:nvSpPr>
        <p:spPr>
          <a:xfrm>
            <a:off x="1484311" y="394447"/>
            <a:ext cx="10107053" cy="5163671"/>
          </a:xfrm>
        </p:spPr>
        <p:txBody>
          <a:bodyPr>
            <a:normAutofit fontScale="90000"/>
          </a:bodyPr>
          <a:lstStyle/>
          <a:p>
            <a:pPr algn="l" defTabSz="914400">
              <a:lnSpc>
                <a:spcPct val="90000"/>
              </a:lnSpc>
              <a:spcAft>
                <a:spcPts val="600"/>
              </a:spcAft>
              <a:buClr>
                <a:schemeClr val="accent1"/>
              </a:buClr>
            </a:pPr>
            <a:r>
              <a:rPr lang="en-US" sz="2200" b="1" dirty="0">
                <a:solidFill>
                  <a:schemeClr val="tx1">
                    <a:lumMod val="65000"/>
                    <a:lumOff val="35000"/>
                  </a:schemeClr>
                </a:solidFill>
              </a:rPr>
              <a:t>       </a:t>
            </a:r>
            <a:r>
              <a:rPr lang="en-US" sz="3100" b="1" dirty="0">
                <a:solidFill>
                  <a:schemeClr val="tx1">
                    <a:lumMod val="65000"/>
                    <a:lumOff val="35000"/>
                  </a:schemeClr>
                </a:solidFill>
              </a:rPr>
              <a:t>Firstly</a:t>
            </a:r>
            <a:r>
              <a:rPr lang="en-US" sz="2200" b="1" dirty="0">
                <a:solidFill>
                  <a:schemeClr val="tx1">
                    <a:lumMod val="65000"/>
                    <a:lumOff val="35000"/>
                  </a:schemeClr>
                </a:solidFill>
              </a:rPr>
              <a:t>…</a:t>
            </a:r>
            <a:br>
              <a:rPr lang="en-US" sz="2200" b="1" dirty="0">
                <a:solidFill>
                  <a:schemeClr val="tx1">
                    <a:lumMod val="65000"/>
                    <a:lumOff val="35000"/>
                  </a:schemeClr>
                </a:solidFill>
              </a:rPr>
            </a:br>
            <a:r>
              <a:rPr lang="en-US" sz="2200" b="1" dirty="0">
                <a:solidFill>
                  <a:schemeClr val="tx1">
                    <a:lumMod val="65000"/>
                    <a:lumOff val="35000"/>
                  </a:schemeClr>
                </a:solidFill>
              </a:rPr>
              <a:t>  </a:t>
            </a:r>
            <a:br>
              <a:rPr lang="en-US" sz="2200" b="1" dirty="0">
                <a:solidFill>
                  <a:schemeClr val="tx1">
                    <a:lumMod val="65000"/>
                    <a:lumOff val="35000"/>
                  </a:schemeClr>
                </a:solidFill>
              </a:rPr>
            </a:br>
            <a:r>
              <a:rPr lang="en-US" sz="2200" b="1" dirty="0">
                <a:solidFill>
                  <a:schemeClr val="tx1">
                    <a:lumMod val="65000"/>
                    <a:lumOff val="35000"/>
                  </a:schemeClr>
                </a:solidFill>
              </a:rPr>
              <a:t>The car initially moves  forward in case the car detect an obstacle by Ultrasonic Sensor:</a:t>
            </a:r>
            <a:br>
              <a:rPr lang="en-US" sz="2200" b="1" dirty="0">
                <a:solidFill>
                  <a:schemeClr val="tx1">
                    <a:lumMod val="65000"/>
                    <a:lumOff val="35000"/>
                  </a:schemeClr>
                </a:solidFill>
              </a:rPr>
            </a:br>
            <a:r>
              <a:rPr lang="en-US" sz="2200" b="1" dirty="0">
                <a:solidFill>
                  <a:schemeClr val="tx1">
                    <a:lumMod val="65000"/>
                    <a:lumOff val="35000"/>
                  </a:schemeClr>
                </a:solidFill>
              </a:rPr>
              <a:t/>
            </a:r>
            <a:br>
              <a:rPr lang="en-US" sz="2200" b="1" dirty="0">
                <a:solidFill>
                  <a:schemeClr val="tx1">
                    <a:lumMod val="65000"/>
                    <a:lumOff val="35000"/>
                  </a:schemeClr>
                </a:solidFill>
              </a:rPr>
            </a:br>
            <a:r>
              <a:rPr lang="en-US" sz="2200" b="1" dirty="0">
                <a:solidFill>
                  <a:schemeClr val="tx1">
                    <a:lumMod val="65000"/>
                    <a:lumOff val="35000"/>
                  </a:schemeClr>
                </a:solidFill>
              </a:rPr>
              <a:t> </a:t>
            </a:r>
            <a:r>
              <a:rPr lang="en-US" sz="2700" b="1" dirty="0">
                <a:solidFill>
                  <a:schemeClr val="tx1">
                    <a:lumMod val="65000"/>
                    <a:lumOff val="35000"/>
                  </a:schemeClr>
                </a:solidFill>
              </a:rPr>
              <a:t>1-</a:t>
            </a:r>
            <a:r>
              <a:rPr lang="en-US" sz="2200" b="1" dirty="0">
                <a:solidFill>
                  <a:schemeClr val="tx1">
                    <a:lumMod val="65000"/>
                    <a:lumOff val="35000"/>
                  </a:schemeClr>
                </a:solidFill>
              </a:rPr>
              <a:t> </a:t>
            </a:r>
            <a:r>
              <a:rPr lang="en-US" sz="2200" dirty="0">
                <a:solidFill>
                  <a:schemeClr val="tx1">
                    <a:lumMod val="65000"/>
                    <a:lumOff val="35000"/>
                  </a:schemeClr>
                </a:solidFill>
              </a:rPr>
              <a:t>T</a:t>
            </a:r>
            <a:r>
              <a:rPr lang="en-US" sz="2400" dirty="0">
                <a:solidFill>
                  <a:schemeClr val="tx1">
                    <a:lumMod val="65000"/>
                    <a:lumOff val="35000"/>
                  </a:schemeClr>
                </a:solidFill>
              </a:rPr>
              <a:t>he servo motor moves left subsequently the ultrasonic measures the distance at the left side of the car.</a:t>
            </a:r>
            <a:br>
              <a:rPr lang="en-US" sz="2400" dirty="0">
                <a:solidFill>
                  <a:schemeClr val="tx1">
                    <a:lumMod val="65000"/>
                    <a:lumOff val="35000"/>
                  </a:schemeClr>
                </a:solidFill>
              </a:rPr>
            </a:br>
            <a:r>
              <a:rPr lang="en-US" sz="2400" dirty="0">
                <a:solidFill>
                  <a:schemeClr val="tx1">
                    <a:lumMod val="65000"/>
                    <a:lumOff val="35000"/>
                  </a:schemeClr>
                </a:solidFill>
              </a:rPr>
              <a:t>the servo motor moves right subsequently the ultrasonic measures the distance at the right of the car.</a:t>
            </a:r>
            <a:br>
              <a:rPr lang="en-US" sz="2400" dirty="0">
                <a:solidFill>
                  <a:schemeClr val="tx1">
                    <a:lumMod val="65000"/>
                    <a:lumOff val="35000"/>
                  </a:schemeClr>
                </a:solidFill>
              </a:rPr>
            </a:br>
            <a:r>
              <a:rPr lang="en-US" sz="2400" dirty="0">
                <a:solidFill>
                  <a:schemeClr val="tx1">
                    <a:lumMod val="65000"/>
                    <a:lumOff val="35000"/>
                  </a:schemeClr>
                </a:solidFill>
              </a:rPr>
              <a:t>The car compares the two measured distances.</a:t>
            </a:r>
            <a:br>
              <a:rPr lang="en-US" sz="2400" dirty="0">
                <a:solidFill>
                  <a:schemeClr val="tx1">
                    <a:lumMod val="65000"/>
                    <a:lumOff val="35000"/>
                  </a:schemeClr>
                </a:solidFill>
              </a:rPr>
            </a:br>
            <a:r>
              <a:rPr lang="en-US" sz="2400" dirty="0">
                <a:solidFill>
                  <a:schemeClr val="tx1">
                    <a:lumMod val="65000"/>
                    <a:lumOff val="35000"/>
                  </a:schemeClr>
                </a:solidFill>
              </a:rPr>
              <a:t/>
            </a:r>
            <a:br>
              <a:rPr lang="en-US" sz="2400" dirty="0">
                <a:solidFill>
                  <a:schemeClr val="tx1">
                    <a:lumMod val="65000"/>
                    <a:lumOff val="35000"/>
                  </a:schemeClr>
                </a:solidFill>
              </a:rPr>
            </a:br>
            <a:r>
              <a:rPr lang="en-US" sz="2700" b="1" dirty="0">
                <a:solidFill>
                  <a:schemeClr val="tx1">
                    <a:lumMod val="65000"/>
                    <a:lumOff val="35000"/>
                  </a:schemeClr>
                </a:solidFill>
              </a:rPr>
              <a:t>2-</a:t>
            </a:r>
            <a:r>
              <a:rPr lang="en-US" sz="2400" dirty="0">
                <a:solidFill>
                  <a:schemeClr val="tx1">
                    <a:lumMod val="65000"/>
                    <a:lumOff val="35000"/>
                  </a:schemeClr>
                </a:solidFill>
              </a:rPr>
              <a:t> in case the left distance is greater than right distance:</a:t>
            </a:r>
            <a:br>
              <a:rPr lang="en-US" sz="2400" dirty="0">
                <a:solidFill>
                  <a:schemeClr val="tx1">
                    <a:lumMod val="65000"/>
                    <a:lumOff val="35000"/>
                  </a:schemeClr>
                </a:solidFill>
              </a:rPr>
            </a:br>
            <a:r>
              <a:rPr lang="en-US" sz="2400" dirty="0">
                <a:solidFill>
                  <a:schemeClr val="tx1">
                    <a:lumMod val="65000"/>
                    <a:lumOff val="35000"/>
                  </a:schemeClr>
                </a:solidFill>
              </a:rPr>
              <a:t> the car moves left and then forward [the direction will be displayed on the LCD].</a:t>
            </a:r>
            <a:br>
              <a:rPr lang="en-US" sz="2400" dirty="0">
                <a:solidFill>
                  <a:schemeClr val="tx1">
                    <a:lumMod val="65000"/>
                    <a:lumOff val="35000"/>
                  </a:schemeClr>
                </a:solidFill>
              </a:rPr>
            </a:br>
            <a:r>
              <a:rPr lang="en-US" sz="2400" dirty="0">
                <a:solidFill>
                  <a:schemeClr val="tx1">
                    <a:lumMod val="65000"/>
                    <a:lumOff val="35000"/>
                  </a:schemeClr>
                </a:solidFill>
              </a:rPr>
              <a:t>in case the right distance is greater than left distance:</a:t>
            </a:r>
            <a:br>
              <a:rPr lang="en-US" sz="2400" dirty="0">
                <a:solidFill>
                  <a:schemeClr val="tx1">
                    <a:lumMod val="65000"/>
                    <a:lumOff val="35000"/>
                  </a:schemeClr>
                </a:solidFill>
              </a:rPr>
            </a:br>
            <a:r>
              <a:rPr lang="en-US" sz="2400" dirty="0">
                <a:solidFill>
                  <a:schemeClr val="tx1">
                    <a:lumMod val="65000"/>
                    <a:lumOff val="35000"/>
                  </a:schemeClr>
                </a:solidFill>
              </a:rPr>
              <a:t> the car moves right and then forward [the direction will be displayed on the LCD].</a:t>
            </a:r>
            <a:br>
              <a:rPr lang="en-US" sz="2400" dirty="0">
                <a:solidFill>
                  <a:schemeClr val="tx1">
                    <a:lumMod val="65000"/>
                    <a:lumOff val="35000"/>
                  </a:schemeClr>
                </a:solidFill>
              </a:rPr>
            </a:br>
            <a:r>
              <a:rPr lang="en-US" sz="2400" dirty="0">
                <a:solidFill>
                  <a:schemeClr val="tx1">
                    <a:lumMod val="65000"/>
                    <a:lumOff val="35000"/>
                  </a:schemeClr>
                </a:solidFill>
              </a:rPr>
              <a:t> in case both direction are less than 20 the car moves back and then measures right and left distances.</a:t>
            </a:r>
            <a:br>
              <a:rPr lang="en-US" sz="2400" dirty="0">
                <a:solidFill>
                  <a:schemeClr val="tx1">
                    <a:lumMod val="65000"/>
                    <a:lumOff val="35000"/>
                  </a:schemeClr>
                </a:solidFill>
              </a:rPr>
            </a:br>
            <a:r>
              <a:rPr lang="en-US" sz="2200" b="1" dirty="0">
                <a:solidFill>
                  <a:schemeClr val="tx1">
                    <a:lumMod val="65000"/>
                    <a:lumOff val="35000"/>
                  </a:schemeClr>
                </a:solidFill>
              </a:rPr>
              <a:t/>
            </a:r>
            <a:br>
              <a:rPr lang="en-US" sz="2200" b="1" dirty="0">
                <a:solidFill>
                  <a:schemeClr val="tx1">
                    <a:lumMod val="65000"/>
                    <a:lumOff val="35000"/>
                  </a:schemeClr>
                </a:solidFill>
              </a:rPr>
            </a:br>
            <a:endParaRPr lang="en-US" sz="2200" dirty="0"/>
          </a:p>
        </p:txBody>
      </p:sp>
    </p:spTree>
    <p:extLst>
      <p:ext uri="{BB962C8B-B14F-4D97-AF65-F5344CB8AC3E}">
        <p14:creationId xmlns:p14="http://schemas.microsoft.com/office/powerpoint/2010/main" val="314387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9FB32-79BF-C92C-4E06-597FA3CD2081}"/>
              </a:ext>
            </a:extLst>
          </p:cNvPr>
          <p:cNvSpPr>
            <a:spLocks noGrp="1"/>
          </p:cNvSpPr>
          <p:nvPr>
            <p:ph type="title"/>
          </p:nvPr>
        </p:nvSpPr>
        <p:spPr>
          <a:xfrm>
            <a:off x="1762217" y="255495"/>
            <a:ext cx="7865877" cy="891988"/>
          </a:xfrm>
        </p:spPr>
        <p:txBody>
          <a:bodyPr/>
          <a:lstStyle/>
          <a:p>
            <a:pPr algn="l"/>
            <a:r>
              <a:rPr lang="en-US" dirty="0">
                <a:latin typeface="Rockwell" panose="02060603020205020403" pitchFamily="18" charset="0"/>
              </a:rPr>
              <a:t>Components:</a:t>
            </a:r>
            <a:endParaRPr lang="en-US" dirty="0"/>
          </a:p>
        </p:txBody>
      </p:sp>
      <p:sp>
        <p:nvSpPr>
          <p:cNvPr id="3" name="Content Placeholder 2">
            <a:extLst>
              <a:ext uri="{FF2B5EF4-FFF2-40B4-BE49-F238E27FC236}">
                <a16:creationId xmlns:a16="http://schemas.microsoft.com/office/drawing/2014/main" xmlns="" id="{2FCA9186-0BB3-7CFD-F440-69684DF05F3E}"/>
              </a:ext>
            </a:extLst>
          </p:cNvPr>
          <p:cNvSpPr>
            <a:spLocks noGrp="1"/>
          </p:cNvSpPr>
          <p:nvPr>
            <p:ph idx="1"/>
          </p:nvPr>
        </p:nvSpPr>
        <p:spPr>
          <a:xfrm>
            <a:off x="1484310" y="1299883"/>
            <a:ext cx="10018713" cy="4491318"/>
          </a:xfrm>
        </p:spPr>
        <p:txBody>
          <a:bodyPr/>
          <a:lstStyle/>
          <a:p>
            <a:pPr marL="0" indent="0">
              <a:buNone/>
            </a:pPr>
            <a:r>
              <a:rPr lang="en-US" dirty="0">
                <a:solidFill>
                  <a:schemeClr val="tx1"/>
                </a:solidFill>
                <a:latin typeface="3ds" panose="02000503020000020004" pitchFamily="2" charset="0"/>
              </a:rPr>
              <a:t>1. Ultrasonic HC- SR04.</a:t>
            </a:r>
          </a:p>
          <a:p>
            <a:pPr marL="0" indent="0">
              <a:buNone/>
            </a:pPr>
            <a:r>
              <a:rPr lang="en-US" dirty="0">
                <a:solidFill>
                  <a:schemeClr val="tx1"/>
                </a:solidFill>
                <a:latin typeface="3ds" panose="02000503020000020004" pitchFamily="2" charset="0"/>
              </a:rPr>
              <a:t>2. Servo motor.</a:t>
            </a:r>
          </a:p>
          <a:p>
            <a:pPr marL="0" indent="0">
              <a:buNone/>
            </a:pPr>
            <a:r>
              <a:rPr lang="en-US" dirty="0">
                <a:solidFill>
                  <a:schemeClr val="tx1"/>
                </a:solidFill>
                <a:latin typeface="3ds" panose="02000503020000020004" pitchFamily="2" charset="0"/>
              </a:rPr>
              <a:t>3. L293D.</a:t>
            </a:r>
          </a:p>
          <a:p>
            <a:pPr marL="0" indent="0">
              <a:buNone/>
            </a:pPr>
            <a:r>
              <a:rPr lang="en-US" dirty="0">
                <a:solidFill>
                  <a:schemeClr val="tx1"/>
                </a:solidFill>
                <a:latin typeface="3ds" panose="02000503020000020004" pitchFamily="2" charset="0"/>
              </a:rPr>
              <a:t>4. 4 Wheeled RC CAR </a:t>
            </a:r>
          </a:p>
          <a:p>
            <a:pPr marL="0" indent="0">
              <a:buNone/>
            </a:pPr>
            <a:r>
              <a:rPr lang="en-US" dirty="0">
                <a:latin typeface="3ds" panose="02000503020000020004" pitchFamily="2" charset="0"/>
              </a:rPr>
              <a:t>5. DC motors</a:t>
            </a:r>
          </a:p>
          <a:p>
            <a:pPr marL="0" indent="0">
              <a:buNone/>
            </a:pPr>
            <a:r>
              <a:rPr lang="en-US" dirty="0">
                <a:latin typeface="3ds" panose="02000503020000020004" pitchFamily="2" charset="0"/>
              </a:rPr>
              <a:t>6. chassis</a:t>
            </a:r>
          </a:p>
        </p:txBody>
      </p:sp>
    </p:spTree>
    <p:extLst>
      <p:ext uri="{BB962C8B-B14F-4D97-AF65-F5344CB8AC3E}">
        <p14:creationId xmlns:p14="http://schemas.microsoft.com/office/powerpoint/2010/main" val="197858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xmlns="" id="{B3C3369E-7DC0-78EA-D62C-C8889580C034}"/>
              </a:ext>
            </a:extLst>
          </p:cNvPr>
          <p:cNvPicPr>
            <a:picLocks noGrp="1" noChangeAspect="1"/>
          </p:cNvPicPr>
          <p:nvPr>
            <p:ph idx="1"/>
          </p:nvPr>
        </p:nvPicPr>
        <p:blipFill>
          <a:blip r:embed="rId2"/>
          <a:stretch>
            <a:fillRect/>
          </a:stretch>
        </p:blipFill>
        <p:spPr>
          <a:xfrm>
            <a:off x="1825386" y="2486084"/>
            <a:ext cx="3505739" cy="3437268"/>
          </a:xfrm>
          <a:prstGeom prst="rect">
            <a:avLst/>
          </a:prstGeom>
        </p:spPr>
      </p:pic>
      <p:pic>
        <p:nvPicPr>
          <p:cNvPr id="5" name="Picture 4">
            <a:extLst>
              <a:ext uri="{FF2B5EF4-FFF2-40B4-BE49-F238E27FC236}">
                <a16:creationId xmlns:a16="http://schemas.microsoft.com/office/drawing/2014/main" xmlns="" id="{9B2E2B49-B5F4-F79B-3203-B7A470271E21}"/>
              </a:ext>
            </a:extLst>
          </p:cNvPr>
          <p:cNvPicPr>
            <a:picLocks noChangeAspect="1"/>
          </p:cNvPicPr>
          <p:nvPr/>
        </p:nvPicPr>
        <p:blipFill>
          <a:blip r:embed="rId3"/>
          <a:stretch>
            <a:fillRect/>
          </a:stretch>
        </p:blipFill>
        <p:spPr>
          <a:xfrm>
            <a:off x="5894480" y="2522458"/>
            <a:ext cx="4789992" cy="3400894"/>
          </a:xfrm>
          <a:prstGeom prst="rect">
            <a:avLst/>
          </a:prstGeom>
        </p:spPr>
      </p:pic>
      <p:sp>
        <p:nvSpPr>
          <p:cNvPr id="3" name="TextBox 2">
            <a:extLst>
              <a:ext uri="{FF2B5EF4-FFF2-40B4-BE49-F238E27FC236}">
                <a16:creationId xmlns:a16="http://schemas.microsoft.com/office/drawing/2014/main" xmlns="" id="{93608FE6-3AE3-8FA1-4185-B4AA63606A65}"/>
              </a:ext>
            </a:extLst>
          </p:cNvPr>
          <p:cNvSpPr txBox="1"/>
          <p:nvPr/>
        </p:nvSpPr>
        <p:spPr>
          <a:xfrm>
            <a:off x="2518913" y="414068"/>
            <a:ext cx="7548113" cy="830997"/>
          </a:xfrm>
          <a:prstGeom prst="rect">
            <a:avLst/>
          </a:prstGeom>
          <a:noFill/>
        </p:spPr>
        <p:txBody>
          <a:bodyPr wrap="square" rtlCol="0">
            <a:spAutoFit/>
          </a:bodyPr>
          <a:lstStyle/>
          <a:p>
            <a:pPr marL="342900" indent="-342900">
              <a:spcBef>
                <a:spcPct val="20000"/>
              </a:spcBef>
              <a:spcAft>
                <a:spcPts val="600"/>
              </a:spcAft>
              <a:buClr>
                <a:schemeClr val="accent1">
                  <a:lumMod val="75000"/>
                </a:schemeClr>
              </a:buClr>
              <a:buSzPct val="145000"/>
              <a:buFont typeface="Wingdings" panose="05000000000000000000" pitchFamily="2" charset="2"/>
              <a:buChar char="§"/>
            </a:pPr>
            <a:r>
              <a:rPr lang="en-US" sz="2400" dirty="0">
                <a:latin typeface="3ds" panose="02000503020000020004" pitchFamily="2" charset="0"/>
              </a:rPr>
              <a:t>Here is the photos of the car after the hardware assembly using ATmega32A kit …</a:t>
            </a:r>
          </a:p>
        </p:txBody>
      </p:sp>
    </p:spTree>
    <p:extLst>
      <p:ext uri="{BB962C8B-B14F-4D97-AF65-F5344CB8AC3E}">
        <p14:creationId xmlns:p14="http://schemas.microsoft.com/office/powerpoint/2010/main" val="179597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66B55-75FC-E0C9-D8D5-01DE57C75BAF}"/>
              </a:ext>
            </a:extLst>
          </p:cNvPr>
          <p:cNvSpPr>
            <a:spLocks noGrp="1"/>
          </p:cNvSpPr>
          <p:nvPr>
            <p:ph type="title"/>
          </p:nvPr>
        </p:nvSpPr>
        <p:spPr>
          <a:xfrm>
            <a:off x="1717393" y="174812"/>
            <a:ext cx="5454371" cy="1205753"/>
          </a:xfrm>
        </p:spPr>
        <p:txBody>
          <a:bodyPr/>
          <a:lstStyle/>
          <a:p>
            <a:pPr algn="l"/>
            <a:r>
              <a:rPr lang="en-US" dirty="0"/>
              <a:t>Flow chart </a:t>
            </a:r>
          </a:p>
        </p:txBody>
      </p:sp>
      <p:pic>
        <p:nvPicPr>
          <p:cNvPr id="5" name="Content Placeholder 4">
            <a:extLst>
              <a:ext uri="{FF2B5EF4-FFF2-40B4-BE49-F238E27FC236}">
                <a16:creationId xmlns:a16="http://schemas.microsoft.com/office/drawing/2014/main" xmlns="" id="{A8172BA0-442C-16F3-08C3-FDCC97FA5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529" y="340659"/>
            <a:ext cx="6592587" cy="6275294"/>
          </a:xfrm>
        </p:spPr>
      </p:pic>
    </p:spTree>
    <p:extLst>
      <p:ext uri="{BB962C8B-B14F-4D97-AF65-F5344CB8AC3E}">
        <p14:creationId xmlns:p14="http://schemas.microsoft.com/office/powerpoint/2010/main" val="123312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9FB32-79BF-C92C-4E06-597FA3CD2081}"/>
              </a:ext>
            </a:extLst>
          </p:cNvPr>
          <p:cNvSpPr>
            <a:spLocks noGrp="1"/>
          </p:cNvSpPr>
          <p:nvPr>
            <p:ph type="title"/>
          </p:nvPr>
        </p:nvSpPr>
        <p:spPr>
          <a:xfrm>
            <a:off x="1762217" y="255495"/>
            <a:ext cx="7865877" cy="891988"/>
          </a:xfrm>
        </p:spPr>
        <p:txBody>
          <a:bodyPr/>
          <a:lstStyle/>
          <a:p>
            <a:pPr algn="l"/>
            <a:r>
              <a:rPr lang="en-US" dirty="0" err="1">
                <a:latin typeface="Rockwell" panose="02060603020205020403" pitchFamily="18" charset="0"/>
              </a:rPr>
              <a:t>Github</a:t>
            </a:r>
            <a:r>
              <a:rPr lang="en-US" dirty="0">
                <a:latin typeface="Rockwell" panose="02060603020205020403" pitchFamily="18" charset="0"/>
              </a:rPr>
              <a:t> Link of the Project : </a:t>
            </a:r>
            <a:endParaRPr lang="en-US" dirty="0"/>
          </a:p>
        </p:txBody>
      </p:sp>
      <p:sp>
        <p:nvSpPr>
          <p:cNvPr id="3" name="Content Placeholder 2">
            <a:extLst>
              <a:ext uri="{FF2B5EF4-FFF2-40B4-BE49-F238E27FC236}">
                <a16:creationId xmlns:a16="http://schemas.microsoft.com/office/drawing/2014/main" xmlns="" id="{2FCA9186-0BB3-7CFD-F440-69684DF05F3E}"/>
              </a:ext>
            </a:extLst>
          </p:cNvPr>
          <p:cNvSpPr>
            <a:spLocks noGrp="1"/>
          </p:cNvSpPr>
          <p:nvPr>
            <p:ph idx="1"/>
          </p:nvPr>
        </p:nvSpPr>
        <p:spPr>
          <a:xfrm>
            <a:off x="1484311" y="1299883"/>
            <a:ext cx="8143784" cy="2349091"/>
          </a:xfrm>
        </p:spPr>
        <p:txBody>
          <a:bodyPr/>
          <a:lstStyle/>
          <a:p>
            <a:pPr marL="0" indent="0">
              <a:buNone/>
            </a:pPr>
            <a:r>
              <a:rPr lang="en-US" smtClean="0">
                <a:latin typeface="3ds" panose="02000503020000020004" pitchFamily="2" charset="0"/>
              </a:rPr>
              <a:t>https</a:t>
            </a:r>
            <a:r>
              <a:rPr lang="en-US">
                <a:latin typeface="3ds" panose="02000503020000020004" pitchFamily="2" charset="0"/>
              </a:rPr>
              <a:t>://github.com/amrelshouky/AutonomousCar</a:t>
            </a:r>
            <a:endParaRPr lang="en-US" dirty="0"/>
          </a:p>
        </p:txBody>
      </p:sp>
      <p:sp>
        <p:nvSpPr>
          <p:cNvPr id="4" name="TextBox 3">
            <a:extLst>
              <a:ext uri="{FF2B5EF4-FFF2-40B4-BE49-F238E27FC236}">
                <a16:creationId xmlns:a16="http://schemas.microsoft.com/office/drawing/2014/main" xmlns="" id="{40D65FF8-8D96-600B-1C66-061BF127DFCB}"/>
              </a:ext>
            </a:extLst>
          </p:cNvPr>
          <p:cNvSpPr txBox="1"/>
          <p:nvPr/>
        </p:nvSpPr>
        <p:spPr>
          <a:xfrm>
            <a:off x="1682150" y="4080464"/>
            <a:ext cx="10023895" cy="369332"/>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r>
              <a:rPr lang="en-US" dirty="0">
                <a:latin typeface="3ds" panose="02000503020000020004" pitchFamily="2" charset="0"/>
              </a:rPr>
              <a:t>NOTE : There is an attached video of the car while moving through different situations </a:t>
            </a:r>
          </a:p>
        </p:txBody>
      </p:sp>
    </p:spTree>
    <p:extLst>
      <p:ext uri="{BB962C8B-B14F-4D97-AF65-F5344CB8AC3E}">
        <p14:creationId xmlns:p14="http://schemas.microsoft.com/office/powerpoint/2010/main" val="4251081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Facet</Template>
  <TotalTime>1741</TotalTime>
  <Words>80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3ds</vt:lpstr>
      <vt:lpstr>Arial</vt:lpstr>
      <vt:lpstr>Century Gothic</vt:lpstr>
      <vt:lpstr>Corbel</vt:lpstr>
      <vt:lpstr>Rockwell</vt:lpstr>
      <vt:lpstr>Wingdings</vt:lpstr>
      <vt:lpstr>Parallax</vt:lpstr>
      <vt:lpstr>Autonomous car</vt:lpstr>
      <vt:lpstr>       Firstly…    The car initially moves  forward in case the car detect an obstacle by Ultrasonic Sensor:   1- The servo motor moves left subsequently the ultrasonic measures the distance at the left side of the car. the servo motor moves right subsequently the ultrasonic measures the distance at the right of the car. The car compares the two measured distances.  2- in case the left distance is greater than right distance:  the car moves left and then forward [the direction will be displayed on the LCD]. in case the right distance is greater than left distance:  the car moves right and then forward [the direction will be displayed on the LCD].  in case both direction are less than 20 the car moves back and then measures right and left distances.  </vt:lpstr>
      <vt:lpstr>Components:</vt:lpstr>
      <vt:lpstr>PowerPoint Presentation</vt:lpstr>
      <vt:lpstr>Flow chart </vt:lpstr>
      <vt:lpstr>Github Link of the Project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Shahnda Ibrahim</dc:creator>
  <cp:lastModifiedBy>Microsoft account</cp:lastModifiedBy>
  <cp:revision>7</cp:revision>
  <dcterms:created xsi:type="dcterms:W3CDTF">2023-03-27T20:36:21Z</dcterms:created>
  <dcterms:modified xsi:type="dcterms:W3CDTF">2023-04-03T02:16:01Z</dcterms:modified>
</cp:coreProperties>
</file>