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9" r:id="rId5"/>
    <p:sldId id="258"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53D996C6-C50E-4BE1-B0E0-9AECE3F648A6}">
          <p14:sldIdLst>
            <p14:sldId id="256"/>
            <p14:sldId id="260"/>
            <p14:sldId id="257"/>
            <p14:sldId id="259"/>
            <p14:sldId id="258"/>
            <p14:sldId id="261"/>
            <p14:sldId id="262"/>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E7F715-23D0-43C9-AD82-1E3E92D0BE64}" type="datetimeFigureOut">
              <a:rPr lang="en-US" smtClean="0"/>
              <a:t>2/24/2025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F18CBEA-6D92-45F5-B68A-844C6AE16117}" type="slidenum">
              <a:rPr lang="en-US" smtClean="0"/>
              <a:t>‹#›</a:t>
            </a:fld>
            <a:endParaRPr lang="en-US"/>
          </a:p>
        </p:txBody>
      </p:sp>
    </p:spTree>
    <p:extLst>
      <p:ext uri="{BB962C8B-B14F-4D97-AF65-F5344CB8AC3E}">
        <p14:creationId xmlns:p14="http://schemas.microsoft.com/office/powerpoint/2010/main" val="1902324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E7F715-23D0-43C9-AD82-1E3E92D0BE64}"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18CBEA-6D92-45F5-B68A-844C6AE16117}" type="slidenum">
              <a:rPr lang="en-US" smtClean="0"/>
              <a:t>‹#›</a:t>
            </a:fld>
            <a:endParaRPr lang="en-US"/>
          </a:p>
        </p:txBody>
      </p:sp>
    </p:spTree>
    <p:extLst>
      <p:ext uri="{BB962C8B-B14F-4D97-AF65-F5344CB8AC3E}">
        <p14:creationId xmlns:p14="http://schemas.microsoft.com/office/powerpoint/2010/main" val="1299160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E7F715-23D0-43C9-AD82-1E3E92D0BE64}"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8CBEA-6D92-45F5-B68A-844C6AE16117}" type="slidenum">
              <a:rPr lang="en-US" smtClean="0"/>
              <a:t>‹#›</a:t>
            </a:fld>
            <a:endParaRPr lang="en-US"/>
          </a:p>
        </p:txBody>
      </p:sp>
    </p:spTree>
    <p:extLst>
      <p:ext uri="{BB962C8B-B14F-4D97-AF65-F5344CB8AC3E}">
        <p14:creationId xmlns:p14="http://schemas.microsoft.com/office/powerpoint/2010/main" val="3325296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E7F715-23D0-43C9-AD82-1E3E92D0BE64}"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8CBEA-6D92-45F5-B68A-844C6AE16117}" type="slidenum">
              <a:rPr lang="en-US" smtClean="0"/>
              <a:t>‹#›</a:t>
            </a:fld>
            <a:endParaRPr lang="en-US"/>
          </a:p>
        </p:txBody>
      </p:sp>
    </p:spTree>
    <p:extLst>
      <p:ext uri="{BB962C8B-B14F-4D97-AF65-F5344CB8AC3E}">
        <p14:creationId xmlns:p14="http://schemas.microsoft.com/office/powerpoint/2010/main" val="39342451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E7F715-23D0-43C9-AD82-1E3E92D0BE64}"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8CBEA-6D92-45F5-B68A-844C6AE16117}" type="slidenum">
              <a:rPr lang="en-US" smtClean="0"/>
              <a:t>‹#›</a:t>
            </a:fld>
            <a:endParaRPr lang="en-US"/>
          </a:p>
        </p:txBody>
      </p:sp>
    </p:spTree>
    <p:extLst>
      <p:ext uri="{BB962C8B-B14F-4D97-AF65-F5344CB8AC3E}">
        <p14:creationId xmlns:p14="http://schemas.microsoft.com/office/powerpoint/2010/main" val="382523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E7F715-23D0-43C9-AD82-1E3E92D0BE64}"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8CBEA-6D92-45F5-B68A-844C6AE16117}" type="slidenum">
              <a:rPr lang="en-US" smtClean="0"/>
              <a:t>‹#›</a:t>
            </a:fld>
            <a:endParaRPr lang="en-US"/>
          </a:p>
        </p:txBody>
      </p:sp>
    </p:spTree>
    <p:extLst>
      <p:ext uri="{BB962C8B-B14F-4D97-AF65-F5344CB8AC3E}">
        <p14:creationId xmlns:p14="http://schemas.microsoft.com/office/powerpoint/2010/main" val="4100603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E7F715-23D0-43C9-AD82-1E3E92D0BE64}"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8CBEA-6D92-45F5-B68A-844C6AE16117}" type="slidenum">
              <a:rPr lang="en-US" smtClean="0"/>
              <a:t>‹#›</a:t>
            </a:fld>
            <a:endParaRPr lang="en-US"/>
          </a:p>
        </p:txBody>
      </p:sp>
    </p:spTree>
    <p:extLst>
      <p:ext uri="{BB962C8B-B14F-4D97-AF65-F5344CB8AC3E}">
        <p14:creationId xmlns:p14="http://schemas.microsoft.com/office/powerpoint/2010/main" val="23648305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E7F715-23D0-43C9-AD82-1E3E92D0BE64}"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8CBEA-6D92-45F5-B68A-844C6AE16117}" type="slidenum">
              <a:rPr lang="en-US" smtClean="0"/>
              <a:t>‹#›</a:t>
            </a:fld>
            <a:endParaRPr lang="en-US"/>
          </a:p>
        </p:txBody>
      </p:sp>
    </p:spTree>
    <p:extLst>
      <p:ext uri="{BB962C8B-B14F-4D97-AF65-F5344CB8AC3E}">
        <p14:creationId xmlns:p14="http://schemas.microsoft.com/office/powerpoint/2010/main" val="441352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E7F715-23D0-43C9-AD82-1E3E92D0BE64}"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8CBEA-6D92-45F5-B68A-844C6AE16117}" type="slidenum">
              <a:rPr lang="en-US" smtClean="0"/>
              <a:t>‹#›</a:t>
            </a:fld>
            <a:endParaRPr lang="en-US"/>
          </a:p>
        </p:txBody>
      </p:sp>
    </p:spTree>
    <p:extLst>
      <p:ext uri="{BB962C8B-B14F-4D97-AF65-F5344CB8AC3E}">
        <p14:creationId xmlns:p14="http://schemas.microsoft.com/office/powerpoint/2010/main" val="3170955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E7F715-23D0-43C9-AD82-1E3E92D0BE64}"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F18CBEA-6D92-45F5-B68A-844C6AE16117}" type="slidenum">
              <a:rPr lang="en-US" smtClean="0"/>
              <a:t>‹#›</a:t>
            </a:fld>
            <a:endParaRPr lang="en-US"/>
          </a:p>
        </p:txBody>
      </p:sp>
    </p:spTree>
    <p:extLst>
      <p:ext uri="{BB962C8B-B14F-4D97-AF65-F5344CB8AC3E}">
        <p14:creationId xmlns:p14="http://schemas.microsoft.com/office/powerpoint/2010/main" val="2930450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E7F715-23D0-43C9-AD82-1E3E92D0BE64}"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8CBEA-6D92-45F5-B68A-844C6AE16117}" type="slidenum">
              <a:rPr lang="en-US" smtClean="0"/>
              <a:t>‹#›</a:t>
            </a:fld>
            <a:endParaRPr lang="en-US"/>
          </a:p>
        </p:txBody>
      </p:sp>
    </p:spTree>
    <p:extLst>
      <p:ext uri="{BB962C8B-B14F-4D97-AF65-F5344CB8AC3E}">
        <p14:creationId xmlns:p14="http://schemas.microsoft.com/office/powerpoint/2010/main" val="2069111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E7F715-23D0-43C9-AD82-1E3E92D0BE64}"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18CBEA-6D92-45F5-B68A-844C6AE16117}" type="slidenum">
              <a:rPr lang="en-US" smtClean="0"/>
              <a:t>‹#›</a:t>
            </a:fld>
            <a:endParaRPr lang="en-US"/>
          </a:p>
        </p:txBody>
      </p:sp>
    </p:spTree>
    <p:extLst>
      <p:ext uri="{BB962C8B-B14F-4D97-AF65-F5344CB8AC3E}">
        <p14:creationId xmlns:p14="http://schemas.microsoft.com/office/powerpoint/2010/main" val="3979912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E7F715-23D0-43C9-AD82-1E3E92D0BE64}" type="datetimeFigureOut">
              <a:rPr lang="en-US" smtClean="0"/>
              <a:t>2/24/2025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18CBEA-6D92-45F5-B68A-844C6AE16117}" type="slidenum">
              <a:rPr lang="en-US" smtClean="0"/>
              <a:t>‹#›</a:t>
            </a:fld>
            <a:endParaRPr lang="en-US"/>
          </a:p>
        </p:txBody>
      </p:sp>
    </p:spTree>
    <p:extLst>
      <p:ext uri="{BB962C8B-B14F-4D97-AF65-F5344CB8AC3E}">
        <p14:creationId xmlns:p14="http://schemas.microsoft.com/office/powerpoint/2010/main" val="1047136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E7F715-23D0-43C9-AD82-1E3E92D0BE64}" type="datetimeFigureOut">
              <a:rPr lang="en-US" smtClean="0"/>
              <a:t>2/24/2025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18CBEA-6D92-45F5-B68A-844C6AE16117}" type="slidenum">
              <a:rPr lang="en-US" smtClean="0"/>
              <a:t>‹#›</a:t>
            </a:fld>
            <a:endParaRPr lang="en-US"/>
          </a:p>
        </p:txBody>
      </p:sp>
    </p:spTree>
    <p:extLst>
      <p:ext uri="{BB962C8B-B14F-4D97-AF65-F5344CB8AC3E}">
        <p14:creationId xmlns:p14="http://schemas.microsoft.com/office/powerpoint/2010/main" val="1058619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E7F715-23D0-43C9-AD82-1E3E92D0BE64}" type="datetimeFigureOut">
              <a:rPr lang="en-US" smtClean="0"/>
              <a:t>2/24/2025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18CBEA-6D92-45F5-B68A-844C6AE16117}" type="slidenum">
              <a:rPr lang="en-US" smtClean="0"/>
              <a:t>‹#›</a:t>
            </a:fld>
            <a:endParaRPr lang="en-US"/>
          </a:p>
        </p:txBody>
      </p:sp>
    </p:spTree>
    <p:extLst>
      <p:ext uri="{BB962C8B-B14F-4D97-AF65-F5344CB8AC3E}">
        <p14:creationId xmlns:p14="http://schemas.microsoft.com/office/powerpoint/2010/main" val="3141084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E7F715-23D0-43C9-AD82-1E3E92D0BE64}"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18CBEA-6D92-45F5-B68A-844C6AE16117}" type="slidenum">
              <a:rPr lang="en-US" smtClean="0"/>
              <a:t>‹#›</a:t>
            </a:fld>
            <a:endParaRPr lang="en-US"/>
          </a:p>
        </p:txBody>
      </p:sp>
    </p:spTree>
    <p:extLst>
      <p:ext uri="{BB962C8B-B14F-4D97-AF65-F5344CB8AC3E}">
        <p14:creationId xmlns:p14="http://schemas.microsoft.com/office/powerpoint/2010/main" val="1209074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E7F715-23D0-43C9-AD82-1E3E92D0BE64}"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18CBEA-6D92-45F5-B68A-844C6AE16117}" type="slidenum">
              <a:rPr lang="en-US" smtClean="0"/>
              <a:t>‹#›</a:t>
            </a:fld>
            <a:endParaRPr lang="en-US"/>
          </a:p>
        </p:txBody>
      </p:sp>
    </p:spTree>
    <p:extLst>
      <p:ext uri="{BB962C8B-B14F-4D97-AF65-F5344CB8AC3E}">
        <p14:creationId xmlns:p14="http://schemas.microsoft.com/office/powerpoint/2010/main" val="4176367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3E7F715-23D0-43C9-AD82-1E3E92D0BE64}" type="datetimeFigureOut">
              <a:rPr lang="en-US" smtClean="0"/>
              <a:t>2/24/2025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F18CBEA-6D92-45F5-B68A-844C6AE16117}" type="slidenum">
              <a:rPr lang="en-US" smtClean="0"/>
              <a:t>‹#›</a:t>
            </a:fld>
            <a:endParaRPr lang="en-US"/>
          </a:p>
        </p:txBody>
      </p:sp>
    </p:spTree>
    <p:extLst>
      <p:ext uri="{BB962C8B-B14F-4D97-AF65-F5344CB8AC3E}">
        <p14:creationId xmlns:p14="http://schemas.microsoft.com/office/powerpoint/2010/main" val="22825332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E23A9-CCDB-4707-AF98-6C74E761E819}"/>
              </a:ext>
            </a:extLst>
          </p:cNvPr>
          <p:cNvSpPr>
            <a:spLocks noGrp="1"/>
          </p:cNvSpPr>
          <p:nvPr>
            <p:ph type="ctrTitle"/>
          </p:nvPr>
        </p:nvSpPr>
        <p:spPr/>
        <p:txBody>
          <a:bodyPr/>
          <a:lstStyle/>
          <a:p>
            <a:r>
              <a:rPr lang="en-US" dirty="0"/>
              <a:t>Supply chain</a:t>
            </a:r>
          </a:p>
        </p:txBody>
      </p:sp>
      <p:sp>
        <p:nvSpPr>
          <p:cNvPr id="3" name="Subtitle 2">
            <a:extLst>
              <a:ext uri="{FF2B5EF4-FFF2-40B4-BE49-F238E27FC236}">
                <a16:creationId xmlns:a16="http://schemas.microsoft.com/office/drawing/2014/main" id="{52B767EE-D720-4183-AECE-CDC8C59AECE9}"/>
              </a:ext>
            </a:extLst>
          </p:cNvPr>
          <p:cNvSpPr>
            <a:spLocks noGrp="1"/>
          </p:cNvSpPr>
          <p:nvPr>
            <p:ph type="subTitle" idx="1"/>
          </p:nvPr>
        </p:nvSpPr>
        <p:spPr/>
        <p:txBody>
          <a:bodyPr/>
          <a:lstStyle/>
          <a:p>
            <a:r>
              <a:rPr lang="en-US"/>
              <a:t>Group -4</a:t>
            </a:r>
            <a:endParaRPr lang="en-US" dirty="0"/>
          </a:p>
        </p:txBody>
      </p:sp>
    </p:spTree>
    <p:extLst>
      <p:ext uri="{BB962C8B-B14F-4D97-AF65-F5344CB8AC3E}">
        <p14:creationId xmlns:p14="http://schemas.microsoft.com/office/powerpoint/2010/main" val="680698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B1778-B791-4C50-8C50-4AD0441910AC}"/>
              </a:ext>
            </a:extLst>
          </p:cNvPr>
          <p:cNvSpPr>
            <a:spLocks noGrp="1"/>
          </p:cNvSpPr>
          <p:nvPr>
            <p:ph type="title"/>
          </p:nvPr>
        </p:nvSpPr>
        <p:spPr/>
        <p:txBody>
          <a:bodyPr/>
          <a:lstStyle/>
          <a:p>
            <a:r>
              <a:rPr lang="en-US" dirty="0"/>
              <a:t>Group 4</a:t>
            </a:r>
          </a:p>
        </p:txBody>
      </p:sp>
      <p:sp>
        <p:nvSpPr>
          <p:cNvPr id="3" name="Content Placeholder 2">
            <a:extLst>
              <a:ext uri="{FF2B5EF4-FFF2-40B4-BE49-F238E27FC236}">
                <a16:creationId xmlns:a16="http://schemas.microsoft.com/office/drawing/2014/main" id="{97170F83-BD6B-4C60-907F-41593AF31D54}"/>
              </a:ext>
            </a:extLst>
          </p:cNvPr>
          <p:cNvSpPr>
            <a:spLocks noGrp="1"/>
          </p:cNvSpPr>
          <p:nvPr>
            <p:ph idx="1"/>
          </p:nvPr>
        </p:nvSpPr>
        <p:spPr/>
        <p:txBody>
          <a:bodyPr/>
          <a:lstStyle/>
          <a:p>
            <a:pPr algn="r" rtl="1"/>
            <a:r>
              <a:rPr lang="ar-EG" dirty="0"/>
              <a:t>عمرو السروجى محمد </a:t>
            </a:r>
          </a:p>
          <a:p>
            <a:pPr algn="r" rtl="1"/>
            <a:r>
              <a:rPr lang="ar-EG" dirty="0"/>
              <a:t>ابراهيم محمد احمد بكر</a:t>
            </a:r>
          </a:p>
          <a:p>
            <a:pPr algn="r" rtl="1"/>
            <a:r>
              <a:rPr lang="ar-EG" dirty="0"/>
              <a:t>أحمد حسن محمد</a:t>
            </a:r>
          </a:p>
          <a:p>
            <a:pPr algn="r" rtl="1"/>
            <a:r>
              <a:rPr lang="ar-EG" dirty="0"/>
              <a:t>محمد أحمد عبد العزيز</a:t>
            </a:r>
          </a:p>
          <a:p>
            <a:pPr algn="r" rtl="1"/>
            <a:r>
              <a:rPr lang="ar-EG" dirty="0"/>
              <a:t>صافيناز شعبان سيد</a:t>
            </a:r>
          </a:p>
          <a:p>
            <a:pPr algn="r" rtl="1"/>
            <a:r>
              <a:rPr lang="ar-EG" dirty="0"/>
              <a:t>احمد مجدى</a:t>
            </a:r>
            <a:endParaRPr lang="en-US" dirty="0"/>
          </a:p>
          <a:p>
            <a:pPr algn="r" rtl="1"/>
            <a:endParaRPr lang="en-US" dirty="0"/>
          </a:p>
          <a:p>
            <a:pPr algn="r" rtl="1"/>
            <a:endParaRPr lang="en-US" dirty="0"/>
          </a:p>
          <a:p>
            <a:endParaRPr lang="en-US" dirty="0"/>
          </a:p>
        </p:txBody>
      </p:sp>
    </p:spTree>
    <p:extLst>
      <p:ext uri="{BB962C8B-B14F-4D97-AF65-F5344CB8AC3E}">
        <p14:creationId xmlns:p14="http://schemas.microsoft.com/office/powerpoint/2010/main" val="2097773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BB8CF-8FFF-427F-B87A-25CFD9C5AF93}"/>
              </a:ext>
            </a:extLst>
          </p:cNvPr>
          <p:cNvSpPr>
            <a:spLocks noGrp="1"/>
          </p:cNvSpPr>
          <p:nvPr>
            <p:ph type="title"/>
          </p:nvPr>
        </p:nvSpPr>
        <p:spPr>
          <a:xfrm>
            <a:off x="1484311" y="685801"/>
            <a:ext cx="10018713" cy="676274"/>
          </a:xfrm>
        </p:spPr>
        <p:txBody>
          <a:bodyPr>
            <a:normAutofit fontScale="90000"/>
          </a:bodyPr>
          <a:lstStyle/>
          <a:p>
            <a:r>
              <a:rPr lang="en-US" b="1" dirty="0"/>
              <a:t>Data Overview:</a:t>
            </a:r>
            <a:br>
              <a:rPr lang="en-US" b="1" dirty="0"/>
            </a:br>
            <a:endParaRPr lang="en-US" dirty="0"/>
          </a:p>
        </p:txBody>
      </p:sp>
      <p:sp>
        <p:nvSpPr>
          <p:cNvPr id="4" name="Rectangle 1">
            <a:extLst>
              <a:ext uri="{FF2B5EF4-FFF2-40B4-BE49-F238E27FC236}">
                <a16:creationId xmlns:a16="http://schemas.microsoft.com/office/drawing/2014/main" id="{5EDBB673-3081-4429-9CA7-FD4F9BFBEEC6}"/>
              </a:ext>
            </a:extLst>
          </p:cNvPr>
          <p:cNvSpPr>
            <a:spLocks noGrp="1" noChangeArrowheads="1"/>
          </p:cNvSpPr>
          <p:nvPr>
            <p:ph idx="1"/>
          </p:nvPr>
        </p:nvSpPr>
        <p:spPr bwMode="auto">
          <a:xfrm>
            <a:off x="1484311" y="3209802"/>
            <a:ext cx="10555289" cy="858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fontAlgn="auto"/>
            <a:r>
              <a:rPr lang="en-US" sz="1400" b="0" i="0" dirty="0">
                <a:effectLst/>
                <a:latin typeface="-apple-system"/>
              </a:rPr>
              <a:t>The dataset contains 100 records with 24 columns, including product details, sales performance, supply chain metrics, and logistics data.</a:t>
            </a:r>
          </a:p>
          <a:p>
            <a:r>
              <a:rPr lang="en-US" sz="1400" b="0" i="0" dirty="0">
                <a:effectLst/>
                <a:latin typeface="-apple-system"/>
              </a:rPr>
              <a:t>Data types: There are numeric fields (e.g., Price, Revenue generated), categorical fields (e.g., Product type, Supplier name), and text-based attributes (e.g., Inspection results).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9797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C2B68-95A3-4E03-84AB-9E8F0BF29E93}"/>
              </a:ext>
            </a:extLst>
          </p:cNvPr>
          <p:cNvSpPr>
            <a:spLocks noGrp="1"/>
          </p:cNvSpPr>
          <p:nvPr>
            <p:ph type="title"/>
          </p:nvPr>
        </p:nvSpPr>
        <p:spPr/>
        <p:txBody>
          <a:bodyPr/>
          <a:lstStyle/>
          <a:p>
            <a:r>
              <a:rPr lang="en-US" dirty="0"/>
              <a:t>Key Analysis Ideas</a:t>
            </a:r>
          </a:p>
        </p:txBody>
      </p:sp>
      <p:sp>
        <p:nvSpPr>
          <p:cNvPr id="4" name="Rectangle 1">
            <a:extLst>
              <a:ext uri="{FF2B5EF4-FFF2-40B4-BE49-F238E27FC236}">
                <a16:creationId xmlns:a16="http://schemas.microsoft.com/office/drawing/2014/main" id="{D6F7FD40-7320-496A-A0A7-262A5B7E66A3}"/>
              </a:ext>
            </a:extLst>
          </p:cNvPr>
          <p:cNvSpPr>
            <a:spLocks noGrp="1" noChangeArrowheads="1"/>
          </p:cNvSpPr>
          <p:nvPr>
            <p:ph idx="1"/>
          </p:nvPr>
        </p:nvSpPr>
        <p:spPr bwMode="auto">
          <a:xfrm>
            <a:off x="1484310" y="2957985"/>
            <a:ext cx="9647193" cy="2542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b="1" dirty="0"/>
              <a:t>1. Sales &amp; Revenue Analysis</a:t>
            </a:r>
          </a:p>
          <a:p>
            <a:pPr>
              <a:buFont typeface="Arial" panose="020B0604020202020204" pitchFamily="34" charset="0"/>
              <a:buChar char="•"/>
            </a:pPr>
            <a:r>
              <a:rPr lang="en-US" dirty="0"/>
              <a:t>Which product type generates the highest revenue?</a:t>
            </a:r>
          </a:p>
          <a:p>
            <a:pPr>
              <a:buFont typeface="Arial" panose="020B0604020202020204" pitchFamily="34" charset="0"/>
              <a:buChar char="•"/>
            </a:pPr>
            <a:r>
              <a:rPr lang="en-US" dirty="0"/>
              <a:t>What is the relationship between price and the number of products sold?</a:t>
            </a:r>
          </a:p>
          <a:p>
            <a:pPr>
              <a:buFont typeface="Arial" panose="020B0604020202020204" pitchFamily="34" charset="0"/>
              <a:buChar char="•"/>
            </a:pPr>
            <a:r>
              <a:rPr lang="en-US" dirty="0"/>
              <a:t>Which SKUs have the best and worst sales performance?</a:t>
            </a:r>
          </a:p>
          <a:p>
            <a:pPr>
              <a:buFont typeface="Arial" panose="020B0604020202020204" pitchFamily="34" charset="0"/>
              <a:buChar char="•"/>
            </a:pPr>
            <a:r>
              <a:rPr lang="en-US" dirty="0"/>
              <a:t>How does stock availability affect sales volume?</a:t>
            </a:r>
          </a:p>
        </p:txBody>
      </p:sp>
    </p:spTree>
    <p:extLst>
      <p:ext uri="{BB962C8B-B14F-4D97-AF65-F5344CB8AC3E}">
        <p14:creationId xmlns:p14="http://schemas.microsoft.com/office/powerpoint/2010/main" val="2306450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22185-041C-4F91-A786-C7D5DC4438B9}"/>
              </a:ext>
            </a:extLst>
          </p:cNvPr>
          <p:cNvSpPr>
            <a:spLocks noGrp="1"/>
          </p:cNvSpPr>
          <p:nvPr>
            <p:ph type="title"/>
          </p:nvPr>
        </p:nvSpPr>
        <p:spPr/>
        <p:txBody>
          <a:bodyPr/>
          <a:lstStyle/>
          <a:p>
            <a:r>
              <a:rPr lang="en-US" dirty="0"/>
              <a:t>Key Analysis Ideas</a:t>
            </a:r>
          </a:p>
        </p:txBody>
      </p:sp>
      <p:sp>
        <p:nvSpPr>
          <p:cNvPr id="4" name="Rectangle 1">
            <a:extLst>
              <a:ext uri="{FF2B5EF4-FFF2-40B4-BE49-F238E27FC236}">
                <a16:creationId xmlns:a16="http://schemas.microsoft.com/office/drawing/2014/main" id="{D02E30B2-BB29-4E24-8653-7D21C297CB90}"/>
              </a:ext>
            </a:extLst>
          </p:cNvPr>
          <p:cNvSpPr>
            <a:spLocks noGrp="1" noChangeArrowheads="1"/>
          </p:cNvSpPr>
          <p:nvPr>
            <p:ph idx="1"/>
          </p:nvPr>
        </p:nvSpPr>
        <p:spPr bwMode="auto">
          <a:xfrm>
            <a:off x="2093910" y="2567460"/>
            <a:ext cx="8877751" cy="2542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b="1" dirty="0"/>
              <a:t>2. Inventory &amp; Supply Chain Efficiency</a:t>
            </a:r>
          </a:p>
          <a:p>
            <a:pPr>
              <a:buFont typeface="Arial" panose="020B0604020202020204" pitchFamily="34" charset="0"/>
              <a:buChar char="•"/>
            </a:pPr>
            <a:r>
              <a:rPr lang="en-US" dirty="0"/>
              <a:t>Which products have the highest and lowest stock levels?</a:t>
            </a:r>
          </a:p>
          <a:p>
            <a:pPr>
              <a:buFont typeface="Arial" panose="020B0604020202020204" pitchFamily="34" charset="0"/>
              <a:buChar char="•"/>
            </a:pPr>
            <a:r>
              <a:rPr lang="en-US" dirty="0"/>
              <a:t>Are there any products frequently running out of stock?</a:t>
            </a:r>
          </a:p>
          <a:p>
            <a:pPr>
              <a:buFont typeface="Arial" panose="020B0604020202020204" pitchFamily="34" charset="0"/>
              <a:buChar char="•"/>
            </a:pPr>
            <a:r>
              <a:rPr lang="en-US" dirty="0"/>
              <a:t>How do lead times impact stock levels and order quantities?</a:t>
            </a:r>
          </a:p>
          <a:p>
            <a:pPr>
              <a:buFont typeface="Arial" panose="020B0604020202020204" pitchFamily="34" charset="0"/>
              <a:buChar char="•"/>
            </a:pPr>
            <a:r>
              <a:rPr lang="en-US" dirty="0"/>
              <a:t>Which suppliers have the best lead times and production volumes?</a:t>
            </a:r>
          </a:p>
        </p:txBody>
      </p:sp>
    </p:spTree>
    <p:extLst>
      <p:ext uri="{BB962C8B-B14F-4D97-AF65-F5344CB8AC3E}">
        <p14:creationId xmlns:p14="http://schemas.microsoft.com/office/powerpoint/2010/main" val="1425386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47B61-4C3A-4461-9E77-792C6381B3B1}"/>
              </a:ext>
            </a:extLst>
          </p:cNvPr>
          <p:cNvSpPr>
            <a:spLocks noGrp="1"/>
          </p:cNvSpPr>
          <p:nvPr>
            <p:ph type="title"/>
          </p:nvPr>
        </p:nvSpPr>
        <p:spPr/>
        <p:txBody>
          <a:bodyPr/>
          <a:lstStyle/>
          <a:p>
            <a:r>
              <a:rPr lang="en-US" dirty="0"/>
              <a:t>Key Analysis Ideas</a:t>
            </a:r>
          </a:p>
        </p:txBody>
      </p:sp>
      <p:sp>
        <p:nvSpPr>
          <p:cNvPr id="3" name="Content Placeholder 2">
            <a:extLst>
              <a:ext uri="{FF2B5EF4-FFF2-40B4-BE49-F238E27FC236}">
                <a16:creationId xmlns:a16="http://schemas.microsoft.com/office/drawing/2014/main" id="{EF32EBFA-7CDA-4B44-87CA-6C64820890D3}"/>
              </a:ext>
            </a:extLst>
          </p:cNvPr>
          <p:cNvSpPr>
            <a:spLocks noGrp="1"/>
          </p:cNvSpPr>
          <p:nvPr>
            <p:ph idx="1"/>
          </p:nvPr>
        </p:nvSpPr>
        <p:spPr/>
        <p:txBody>
          <a:bodyPr/>
          <a:lstStyle/>
          <a:p>
            <a:r>
              <a:rPr lang="en-US" b="1" dirty="0"/>
              <a:t>3. Logistics &amp; Shipping Performance</a:t>
            </a:r>
          </a:p>
          <a:p>
            <a:pPr>
              <a:buFont typeface="Arial" panose="020B0604020202020204" pitchFamily="34" charset="0"/>
              <a:buChar char="•"/>
            </a:pPr>
            <a:r>
              <a:rPr lang="en-US" dirty="0"/>
              <a:t>Which shipping carrier is the most cost-effective?</a:t>
            </a:r>
          </a:p>
          <a:p>
            <a:pPr>
              <a:buFont typeface="Arial" panose="020B0604020202020204" pitchFamily="34" charset="0"/>
              <a:buChar char="•"/>
            </a:pPr>
            <a:r>
              <a:rPr lang="en-US" dirty="0"/>
              <a:t>How do shipping times affect customer order quantities?</a:t>
            </a:r>
          </a:p>
          <a:p>
            <a:pPr>
              <a:buFont typeface="Arial" panose="020B0604020202020204" pitchFamily="34" charset="0"/>
              <a:buChar char="•"/>
            </a:pPr>
            <a:r>
              <a:rPr lang="en-US" dirty="0"/>
              <a:t>Which transportation mode (Air, Road, Rail) is the fastest and most efficient?</a:t>
            </a:r>
          </a:p>
          <a:p>
            <a:pPr>
              <a:buFont typeface="Arial" panose="020B0604020202020204" pitchFamily="34" charset="0"/>
              <a:buChar char="•"/>
            </a:pPr>
            <a:r>
              <a:rPr lang="en-US" dirty="0"/>
              <a:t>What are the most and least cost-effective shipping routes?</a:t>
            </a:r>
          </a:p>
          <a:p>
            <a:endParaRPr lang="en-US" dirty="0"/>
          </a:p>
        </p:txBody>
      </p:sp>
    </p:spTree>
    <p:extLst>
      <p:ext uri="{BB962C8B-B14F-4D97-AF65-F5344CB8AC3E}">
        <p14:creationId xmlns:p14="http://schemas.microsoft.com/office/powerpoint/2010/main" val="3250856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F521E-C4CA-4B02-B5AC-9CEAC240EE17}"/>
              </a:ext>
            </a:extLst>
          </p:cNvPr>
          <p:cNvSpPr>
            <a:spLocks noGrp="1"/>
          </p:cNvSpPr>
          <p:nvPr>
            <p:ph type="title"/>
          </p:nvPr>
        </p:nvSpPr>
        <p:spPr/>
        <p:txBody>
          <a:bodyPr/>
          <a:lstStyle/>
          <a:p>
            <a:r>
              <a:rPr lang="en-US" dirty="0"/>
              <a:t>Key Analysis Ideas</a:t>
            </a:r>
          </a:p>
        </p:txBody>
      </p:sp>
      <p:sp>
        <p:nvSpPr>
          <p:cNvPr id="3" name="Content Placeholder 2">
            <a:extLst>
              <a:ext uri="{FF2B5EF4-FFF2-40B4-BE49-F238E27FC236}">
                <a16:creationId xmlns:a16="http://schemas.microsoft.com/office/drawing/2014/main" id="{34FB5D65-90D7-4503-BC71-42ED329A262A}"/>
              </a:ext>
            </a:extLst>
          </p:cNvPr>
          <p:cNvSpPr>
            <a:spLocks noGrp="1"/>
          </p:cNvSpPr>
          <p:nvPr>
            <p:ph idx="1"/>
          </p:nvPr>
        </p:nvSpPr>
        <p:spPr/>
        <p:txBody>
          <a:bodyPr/>
          <a:lstStyle/>
          <a:p>
            <a:r>
              <a:rPr lang="en-US" b="1" dirty="0"/>
              <a:t>4. Cost &amp; Profitability Analysis</a:t>
            </a:r>
          </a:p>
          <a:p>
            <a:pPr>
              <a:buFont typeface="Arial" panose="020B0604020202020204" pitchFamily="34" charset="0"/>
              <a:buChar char="•"/>
            </a:pPr>
            <a:r>
              <a:rPr lang="en-US" dirty="0"/>
              <a:t>Which products have the highest and lowest profit margins?</a:t>
            </a:r>
          </a:p>
          <a:p>
            <a:pPr>
              <a:buFont typeface="Arial" panose="020B0604020202020204" pitchFamily="34" charset="0"/>
              <a:buChar char="•"/>
            </a:pPr>
            <a:r>
              <a:rPr lang="en-US" dirty="0"/>
              <a:t>How do manufacturing costs correlate with product price and revenue?</a:t>
            </a:r>
          </a:p>
          <a:p>
            <a:pPr>
              <a:buFont typeface="Arial" panose="020B0604020202020204" pitchFamily="34" charset="0"/>
              <a:buChar char="•"/>
            </a:pPr>
            <a:r>
              <a:rPr lang="en-US" dirty="0"/>
              <a:t>Are there any high-defect rate products affecting overall profitability?</a:t>
            </a:r>
          </a:p>
          <a:p>
            <a:endParaRPr lang="en-US" dirty="0"/>
          </a:p>
        </p:txBody>
      </p:sp>
    </p:spTree>
    <p:extLst>
      <p:ext uri="{BB962C8B-B14F-4D97-AF65-F5344CB8AC3E}">
        <p14:creationId xmlns:p14="http://schemas.microsoft.com/office/powerpoint/2010/main" val="1932912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49B27-E221-4A99-9A0B-E9BC16B11AF6}"/>
              </a:ext>
            </a:extLst>
          </p:cNvPr>
          <p:cNvSpPr>
            <a:spLocks noGrp="1"/>
          </p:cNvSpPr>
          <p:nvPr>
            <p:ph type="title"/>
          </p:nvPr>
        </p:nvSpPr>
        <p:spPr/>
        <p:txBody>
          <a:bodyPr/>
          <a:lstStyle/>
          <a:p>
            <a:r>
              <a:rPr lang="en-US" dirty="0"/>
              <a:t>Key Analysis Ideas</a:t>
            </a:r>
          </a:p>
        </p:txBody>
      </p:sp>
      <p:sp>
        <p:nvSpPr>
          <p:cNvPr id="3" name="Content Placeholder 2">
            <a:extLst>
              <a:ext uri="{FF2B5EF4-FFF2-40B4-BE49-F238E27FC236}">
                <a16:creationId xmlns:a16="http://schemas.microsoft.com/office/drawing/2014/main" id="{199611C0-1216-4444-84D8-C5D831B51913}"/>
              </a:ext>
            </a:extLst>
          </p:cNvPr>
          <p:cNvSpPr>
            <a:spLocks noGrp="1"/>
          </p:cNvSpPr>
          <p:nvPr>
            <p:ph idx="1"/>
          </p:nvPr>
        </p:nvSpPr>
        <p:spPr/>
        <p:txBody>
          <a:bodyPr/>
          <a:lstStyle/>
          <a:p>
            <a:r>
              <a:rPr lang="en-US" b="1" dirty="0"/>
              <a:t>5. Quality Control &amp; Defect Rates</a:t>
            </a:r>
          </a:p>
          <a:p>
            <a:pPr>
              <a:buFont typeface="Arial" panose="020B0604020202020204" pitchFamily="34" charset="0"/>
              <a:buChar char="•"/>
            </a:pPr>
            <a:r>
              <a:rPr lang="en-US" dirty="0"/>
              <a:t>Which products have the highest defect rates?</a:t>
            </a:r>
          </a:p>
          <a:p>
            <a:pPr>
              <a:buFont typeface="Arial" panose="020B0604020202020204" pitchFamily="34" charset="0"/>
              <a:buChar char="•"/>
            </a:pPr>
            <a:r>
              <a:rPr lang="en-US" dirty="0"/>
              <a:t>How do inspection results relate to defect rates and supplier performance?</a:t>
            </a:r>
          </a:p>
          <a:p>
            <a:pPr>
              <a:buFont typeface="Arial" panose="020B0604020202020204" pitchFamily="34" charset="0"/>
              <a:buChar char="•"/>
            </a:pPr>
            <a:r>
              <a:rPr lang="en-US" dirty="0"/>
              <a:t>Are there certain suppliers consistently failing quality inspections?</a:t>
            </a:r>
          </a:p>
          <a:p>
            <a:endParaRPr lang="en-US" dirty="0"/>
          </a:p>
        </p:txBody>
      </p:sp>
    </p:spTree>
    <p:extLst>
      <p:ext uri="{BB962C8B-B14F-4D97-AF65-F5344CB8AC3E}">
        <p14:creationId xmlns:p14="http://schemas.microsoft.com/office/powerpoint/2010/main" val="3975827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22901-394A-4CBF-A43B-13E3B1E05E02}"/>
              </a:ext>
            </a:extLst>
          </p:cNvPr>
          <p:cNvSpPr>
            <a:spLocks noGrp="1"/>
          </p:cNvSpPr>
          <p:nvPr>
            <p:ph type="title"/>
          </p:nvPr>
        </p:nvSpPr>
        <p:spPr/>
        <p:txBody>
          <a:bodyPr/>
          <a:lstStyle/>
          <a:p>
            <a:r>
              <a:rPr lang="en-US" dirty="0"/>
              <a:t>Deeper question to be predicated</a:t>
            </a:r>
          </a:p>
        </p:txBody>
      </p:sp>
      <p:sp>
        <p:nvSpPr>
          <p:cNvPr id="6" name="Content Placeholder 5">
            <a:extLst>
              <a:ext uri="{FF2B5EF4-FFF2-40B4-BE49-F238E27FC236}">
                <a16:creationId xmlns:a16="http://schemas.microsoft.com/office/drawing/2014/main" id="{8B09D16E-EE98-4088-9D22-2B1631AF92E7}"/>
              </a:ext>
            </a:extLst>
          </p:cNvPr>
          <p:cNvSpPr>
            <a:spLocks noGrp="1"/>
          </p:cNvSpPr>
          <p:nvPr>
            <p:ph idx="1"/>
          </p:nvPr>
        </p:nvSpPr>
        <p:spPr/>
        <p:txBody>
          <a:bodyPr>
            <a:normAutofit fontScale="92500" lnSpcReduction="20000"/>
          </a:bodyPr>
          <a:lstStyle/>
          <a:p>
            <a:pPr marL="0" indent="0">
              <a:buNone/>
            </a:pPr>
            <a:r>
              <a:rPr lang="en-US" b="1" dirty="0"/>
              <a:t>Can we predict stock shortages before they happen?</a:t>
            </a:r>
            <a:endParaRPr lang="en-US" dirty="0"/>
          </a:p>
          <a:p>
            <a:pPr>
              <a:buFont typeface="Arial" panose="020B0604020202020204" pitchFamily="34" charset="0"/>
              <a:buChar char="•"/>
            </a:pPr>
            <a:r>
              <a:rPr lang="en-US" dirty="0"/>
              <a:t>By analyzing trends in stock levels, sales velocity, and lead times, we can build a predictive model to estimate when a product is likely to go out of stock. This could help optimize inventory management and prevent lost sales.</a:t>
            </a:r>
          </a:p>
          <a:p>
            <a:r>
              <a:rPr lang="en-US" b="1" dirty="0"/>
              <a:t>Are there hidden inefficiencies in the supply chain that increase costs?</a:t>
            </a:r>
            <a:endParaRPr lang="en-US" dirty="0"/>
          </a:p>
          <a:p>
            <a:pPr>
              <a:buFont typeface="Arial" panose="020B0604020202020204" pitchFamily="34" charset="0"/>
              <a:buChar char="•"/>
            </a:pPr>
            <a:r>
              <a:rPr lang="en-US" dirty="0"/>
              <a:t>By analyzing correlations between lead times, shipping costs, and defect rates, we can identify bottlenecks or suppliers that may be inflating costs due to delays, quality issues, or inefficient transportation routes. This could help in renegotiating contracts or optimizing logistics.</a:t>
            </a:r>
          </a:p>
          <a:p>
            <a:pP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8692310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27</TotalTime>
  <Words>444</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-apple-system</vt:lpstr>
      <vt:lpstr>Arial</vt:lpstr>
      <vt:lpstr>Corbel</vt:lpstr>
      <vt:lpstr>Parallax</vt:lpstr>
      <vt:lpstr>Supply chain</vt:lpstr>
      <vt:lpstr>Group 4</vt:lpstr>
      <vt:lpstr>Data Overview: </vt:lpstr>
      <vt:lpstr>Key Analysis Ideas</vt:lpstr>
      <vt:lpstr>Key Analysis Ideas</vt:lpstr>
      <vt:lpstr>Key Analysis Ideas</vt:lpstr>
      <vt:lpstr>Key Analysis Ideas</vt:lpstr>
      <vt:lpstr>Key Analysis Ideas</vt:lpstr>
      <vt:lpstr>Deeper question to be predicated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delays</dc:title>
  <dc:creator>عمرو</dc:creator>
  <cp:lastModifiedBy>عمرو</cp:lastModifiedBy>
  <cp:revision>3</cp:revision>
  <dcterms:created xsi:type="dcterms:W3CDTF">2025-02-22T17:34:25Z</dcterms:created>
  <dcterms:modified xsi:type="dcterms:W3CDTF">2025-02-24T19:36:41Z</dcterms:modified>
</cp:coreProperties>
</file>