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576832" y="10493854"/>
            <a:ext cx="603885" cy="94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9" y="8457987"/>
            <a:ext cx="2246991" cy="142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4565" y="776426"/>
            <a:ext cx="772795" cy="850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5">
                <a:latin typeface="Calibri"/>
                <a:cs typeface="Calibri"/>
              </a:rPr>
              <a:t>Puzzle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-1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850" spc="15">
                <a:latin typeface="Calibri"/>
                <a:cs typeface="Calibri"/>
              </a:rPr>
              <a:t>T20</a:t>
            </a:r>
            <a:r>
              <a:rPr dirty="0" sz="850" spc="-2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Match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50" spc="15">
                <a:latin typeface="Calibri"/>
                <a:cs typeface="Calibri"/>
              </a:rPr>
              <a:t>Puzzle</a:t>
            </a:r>
            <a:r>
              <a:rPr dirty="0" sz="850" spc="-3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-2</a:t>
            </a:r>
            <a:endParaRPr sz="850">
              <a:latin typeface="Calibri"/>
              <a:cs typeface="Calibri"/>
            </a:endParaRPr>
          </a:p>
          <a:p>
            <a:pPr marL="12700" marR="5080">
              <a:lnSpc>
                <a:spcPct val="106400"/>
              </a:lnSpc>
            </a:pPr>
            <a:r>
              <a:rPr dirty="0" sz="850" spc="10">
                <a:latin typeface="Calibri"/>
                <a:cs typeface="Calibri"/>
              </a:rPr>
              <a:t>Cross</a:t>
            </a:r>
            <a:r>
              <a:rPr dirty="0" sz="850" spc="-2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the</a:t>
            </a:r>
            <a:r>
              <a:rPr dirty="0" sz="850" spc="-2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bridge </a:t>
            </a:r>
            <a:r>
              <a:rPr dirty="0" sz="850" spc="-18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(1</a:t>
            </a:r>
            <a:r>
              <a:rPr dirty="0" sz="85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,2 ,5</a:t>
            </a:r>
            <a:r>
              <a:rPr dirty="0" sz="85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,8)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327" y="3963034"/>
            <a:ext cx="2347578" cy="17619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1789" y="1906066"/>
            <a:ext cx="2090420" cy="205867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179830">
              <a:lnSpc>
                <a:spcPct val="107100"/>
              </a:lnSpc>
              <a:spcBef>
                <a:spcPts val="75"/>
              </a:spcBef>
              <a:buSzPct val="86666"/>
              <a:buAutoNum type="arabicPeriod"/>
              <a:tabLst>
                <a:tab pos="89535" algn="l"/>
              </a:tabLst>
            </a:pPr>
            <a:r>
              <a:rPr dirty="0" sz="750" spc="15">
                <a:latin typeface="Calibri"/>
                <a:cs typeface="Calibri"/>
              </a:rPr>
              <a:t>What</a:t>
            </a:r>
            <a:r>
              <a:rPr dirty="0" sz="750" spc="-2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is</a:t>
            </a:r>
            <a:r>
              <a:rPr dirty="0" sz="750" spc="-2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algorithms? </a:t>
            </a:r>
            <a:r>
              <a:rPr dirty="0" sz="750" spc="-15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2.Why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java?</a:t>
            </a:r>
            <a:endParaRPr sz="750">
              <a:latin typeface="Calibri"/>
              <a:cs typeface="Calibri"/>
            </a:endParaRPr>
          </a:p>
          <a:p>
            <a:pPr lvl="1" marL="181610" indent="-99695">
              <a:lnSpc>
                <a:spcPct val="100000"/>
              </a:lnSpc>
              <a:spcBef>
                <a:spcPts val="65"/>
              </a:spcBef>
              <a:buChar char="•"/>
              <a:tabLst>
                <a:tab pos="182245" algn="l"/>
              </a:tabLst>
            </a:pPr>
            <a:r>
              <a:rPr dirty="0" sz="750" spc="15">
                <a:latin typeface="Calibri"/>
                <a:cs typeface="Calibri"/>
              </a:rPr>
              <a:t>Basics</a:t>
            </a:r>
            <a:r>
              <a:rPr dirty="0" sz="750" spc="-2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syntax</a:t>
            </a:r>
            <a:endParaRPr sz="750">
              <a:latin typeface="Calibri"/>
              <a:cs typeface="Calibri"/>
            </a:endParaRPr>
          </a:p>
          <a:p>
            <a:pPr lvl="1" marL="181610" indent="-99695">
              <a:lnSpc>
                <a:spcPct val="100000"/>
              </a:lnSpc>
              <a:spcBef>
                <a:spcPts val="65"/>
              </a:spcBef>
              <a:buChar char="•"/>
              <a:tabLst>
                <a:tab pos="182245" algn="l"/>
              </a:tabLst>
            </a:pPr>
            <a:r>
              <a:rPr dirty="0" sz="750" spc="15">
                <a:latin typeface="Calibri"/>
                <a:cs typeface="Calibri"/>
              </a:rPr>
              <a:t>Comments</a:t>
            </a:r>
            <a:r>
              <a:rPr dirty="0" sz="750" spc="-1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in</a:t>
            </a:r>
            <a:r>
              <a:rPr dirty="0" sz="750" spc="-1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java</a:t>
            </a:r>
            <a:endParaRPr sz="750">
              <a:latin typeface="Calibri"/>
              <a:cs typeface="Calibri"/>
            </a:endParaRPr>
          </a:p>
          <a:p>
            <a:pPr lvl="2" marL="351155" indent="-109855">
              <a:lnSpc>
                <a:spcPct val="100000"/>
              </a:lnSpc>
              <a:spcBef>
                <a:spcPts val="75"/>
              </a:spcBef>
              <a:buFont typeface="Courier New"/>
              <a:buChar char="○"/>
              <a:tabLst>
                <a:tab pos="351790" algn="l"/>
              </a:tabLst>
            </a:pPr>
            <a:r>
              <a:rPr dirty="0" sz="750" spc="10">
                <a:latin typeface="Calibri"/>
                <a:cs typeface="Calibri"/>
              </a:rPr>
              <a:t>S</a:t>
            </a:r>
            <a:r>
              <a:rPr dirty="0" sz="750" spc="5">
                <a:latin typeface="Calibri"/>
                <a:cs typeface="Calibri"/>
              </a:rPr>
              <a:t>i</a:t>
            </a:r>
            <a:r>
              <a:rPr dirty="0" sz="750" spc="10">
                <a:latin typeface="Calibri"/>
                <a:cs typeface="Calibri"/>
              </a:rPr>
              <a:t>n</a:t>
            </a:r>
            <a:r>
              <a:rPr dirty="0" sz="750" spc="10">
                <a:latin typeface="Calibri"/>
                <a:cs typeface="Calibri"/>
              </a:rPr>
              <a:t>gle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5">
                <a:latin typeface="Calibri"/>
                <a:cs typeface="Calibri"/>
              </a:rPr>
              <a:t>li</a:t>
            </a:r>
            <a:r>
              <a:rPr dirty="0" sz="750" spc="10">
                <a:latin typeface="Calibri"/>
                <a:cs typeface="Calibri"/>
              </a:rPr>
              <a:t>ne</a:t>
            </a:r>
            <a:endParaRPr sz="750">
              <a:latin typeface="Calibri"/>
              <a:cs typeface="Calibri"/>
            </a:endParaRPr>
          </a:p>
          <a:p>
            <a:pPr lvl="2" marL="351155" indent="-109855">
              <a:lnSpc>
                <a:spcPct val="100000"/>
              </a:lnSpc>
              <a:spcBef>
                <a:spcPts val="90"/>
              </a:spcBef>
              <a:buFont typeface="Courier New"/>
              <a:buChar char="○"/>
              <a:tabLst>
                <a:tab pos="351790" algn="l"/>
              </a:tabLst>
            </a:pPr>
            <a:r>
              <a:rPr dirty="0" sz="750" spc="15">
                <a:latin typeface="Calibri"/>
                <a:cs typeface="Calibri"/>
              </a:rPr>
              <a:t>Multi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5">
                <a:latin typeface="Calibri"/>
                <a:cs typeface="Calibri"/>
              </a:rPr>
              <a:t>li</a:t>
            </a:r>
            <a:r>
              <a:rPr dirty="0" sz="750" spc="15">
                <a:latin typeface="Calibri"/>
                <a:cs typeface="Calibri"/>
              </a:rPr>
              <a:t>ne</a:t>
            </a:r>
            <a:endParaRPr sz="75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Courier New"/>
              <a:buChar char="○"/>
            </a:pPr>
            <a:endParaRPr sz="850">
              <a:latin typeface="Calibri"/>
              <a:cs typeface="Calibri"/>
            </a:endParaRPr>
          </a:p>
          <a:p>
            <a:pPr lvl="1" marL="181610" indent="-99695">
              <a:lnSpc>
                <a:spcPct val="100000"/>
              </a:lnSpc>
              <a:buChar char="•"/>
              <a:tabLst>
                <a:tab pos="182245" algn="l"/>
              </a:tabLst>
            </a:pPr>
            <a:r>
              <a:rPr dirty="0" sz="750" spc="15">
                <a:latin typeface="Calibri"/>
                <a:cs typeface="Calibri"/>
              </a:rPr>
              <a:t>Variables</a:t>
            </a:r>
            <a:r>
              <a:rPr dirty="0" sz="750" spc="-2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in</a:t>
            </a:r>
            <a:r>
              <a:rPr dirty="0" sz="750" spc="-2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java</a:t>
            </a:r>
            <a:endParaRPr sz="750">
              <a:latin typeface="Calibri"/>
              <a:cs typeface="Calibri"/>
            </a:endParaRPr>
          </a:p>
          <a:p>
            <a:pPr lvl="2" marL="351155" indent="-109855">
              <a:lnSpc>
                <a:spcPct val="100000"/>
              </a:lnSpc>
              <a:spcBef>
                <a:spcPts val="75"/>
              </a:spcBef>
              <a:buFont typeface="Courier New"/>
              <a:buChar char="○"/>
              <a:tabLst>
                <a:tab pos="351790" algn="l"/>
              </a:tabLst>
            </a:pPr>
            <a:r>
              <a:rPr dirty="0" sz="750" spc="20">
                <a:latin typeface="Calibri"/>
                <a:cs typeface="Calibri"/>
              </a:rPr>
              <a:t>How</a:t>
            </a:r>
            <a:r>
              <a:rPr dirty="0" sz="750" spc="-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to</a:t>
            </a:r>
            <a:r>
              <a:rPr dirty="0" sz="750" spc="-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declare</a:t>
            </a:r>
            <a:r>
              <a:rPr dirty="0" sz="75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a</a:t>
            </a:r>
            <a:r>
              <a:rPr dirty="0" sz="750" spc="-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variable</a:t>
            </a:r>
            <a:endParaRPr sz="750">
              <a:latin typeface="Calibri"/>
              <a:cs typeface="Calibri"/>
            </a:endParaRPr>
          </a:p>
          <a:p>
            <a:pPr lvl="2" marL="351155" indent="-109855">
              <a:lnSpc>
                <a:spcPct val="100000"/>
              </a:lnSpc>
              <a:spcBef>
                <a:spcPts val="90"/>
              </a:spcBef>
              <a:buFont typeface="Courier New"/>
              <a:buChar char="○"/>
              <a:tabLst>
                <a:tab pos="351790" algn="l"/>
              </a:tabLst>
            </a:pPr>
            <a:r>
              <a:rPr dirty="0" sz="750" spc="10">
                <a:latin typeface="Calibri"/>
                <a:cs typeface="Calibri"/>
              </a:rPr>
              <a:t>Variable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name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start</a:t>
            </a:r>
            <a:r>
              <a:rPr dirty="0" sz="750" spc="1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with(character</a:t>
            </a:r>
            <a:r>
              <a:rPr dirty="0" sz="750" spc="2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only,_)</a:t>
            </a:r>
            <a:endParaRPr sz="750">
              <a:latin typeface="Calibri"/>
              <a:cs typeface="Calibri"/>
            </a:endParaRPr>
          </a:p>
          <a:p>
            <a:pPr lvl="1" marL="181610" indent="-99695">
              <a:lnSpc>
                <a:spcPct val="100000"/>
              </a:lnSpc>
              <a:spcBef>
                <a:spcPts val="80"/>
              </a:spcBef>
              <a:buChar char="•"/>
              <a:tabLst>
                <a:tab pos="182245" algn="l"/>
              </a:tabLst>
            </a:pPr>
            <a:r>
              <a:rPr dirty="0" sz="750" spc="10">
                <a:latin typeface="Calibri"/>
                <a:cs typeface="Calibri"/>
              </a:rPr>
              <a:t>Operators</a:t>
            </a:r>
            <a:endParaRPr sz="750">
              <a:latin typeface="Calibri"/>
              <a:cs typeface="Calibri"/>
            </a:endParaRPr>
          </a:p>
          <a:p>
            <a:pPr lvl="1" marL="181610" indent="-99695">
              <a:lnSpc>
                <a:spcPct val="100000"/>
              </a:lnSpc>
              <a:spcBef>
                <a:spcPts val="65"/>
              </a:spcBef>
              <a:buChar char="•"/>
              <a:tabLst>
                <a:tab pos="182245" algn="l"/>
              </a:tabLst>
            </a:pPr>
            <a:r>
              <a:rPr dirty="0" sz="750" spc="10">
                <a:latin typeface="Calibri"/>
                <a:cs typeface="Calibri"/>
              </a:rPr>
              <a:t>Decision</a:t>
            </a:r>
            <a:r>
              <a:rPr dirty="0" sz="750" spc="-2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making</a:t>
            </a:r>
            <a:endParaRPr sz="750">
              <a:latin typeface="Calibri"/>
              <a:cs typeface="Calibri"/>
            </a:endParaRPr>
          </a:p>
          <a:p>
            <a:pPr lvl="1" marL="181610" indent="-99695">
              <a:lnSpc>
                <a:spcPct val="100000"/>
              </a:lnSpc>
              <a:spcBef>
                <a:spcPts val="60"/>
              </a:spcBef>
              <a:buChar char="•"/>
              <a:tabLst>
                <a:tab pos="182245" algn="l"/>
              </a:tabLst>
            </a:pPr>
            <a:r>
              <a:rPr dirty="0" sz="750" spc="10">
                <a:latin typeface="Calibri"/>
                <a:cs typeface="Calibri"/>
              </a:rPr>
              <a:t>Loops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750" spc="15">
                <a:latin typeface="Calibri"/>
                <a:cs typeface="Calibri"/>
              </a:rPr>
              <a:t>3.why</a:t>
            </a:r>
            <a:r>
              <a:rPr dirty="0" sz="750" spc="-2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OOPs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700" spc="-5">
                <a:latin typeface="Calibri"/>
                <a:cs typeface="Calibri"/>
              </a:rPr>
              <a:t>How</a:t>
            </a:r>
            <a:r>
              <a:rPr dirty="0" sz="700" spc="-20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JAVA</a:t>
            </a:r>
            <a:r>
              <a:rPr dirty="0" sz="700" spc="-20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code</a:t>
            </a:r>
            <a:r>
              <a:rPr dirty="0" sz="700" spc="-25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executed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5714491"/>
            <a:ext cx="3784980" cy="25681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713" y="457148"/>
            <a:ext cx="1583690" cy="1530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0"/>
              </a:lnSpc>
            </a:pPr>
            <a:r>
              <a:rPr dirty="0" sz="1000" spc="-5">
                <a:latin typeface="Calibri Light"/>
                <a:cs typeface="Calibri Light"/>
              </a:rPr>
              <a:t>Puzzle</a:t>
            </a:r>
            <a:r>
              <a:rPr dirty="0" sz="1000" spc="185">
                <a:latin typeface="Calibri Light"/>
                <a:cs typeface="Calibri Light"/>
              </a:rPr>
              <a:t> </a:t>
            </a:r>
            <a:r>
              <a:rPr dirty="0" sz="1000" spc="-10">
                <a:latin typeface="Calibri Light"/>
                <a:cs typeface="Calibri Light"/>
              </a:rPr>
              <a:t>+Java</a:t>
            </a:r>
            <a:r>
              <a:rPr dirty="0" sz="1000" spc="-20">
                <a:latin typeface="Calibri Light"/>
                <a:cs typeface="Calibri Light"/>
              </a:rPr>
              <a:t> </a:t>
            </a:r>
            <a:r>
              <a:rPr dirty="0" sz="1000" spc="-10">
                <a:latin typeface="Calibri Light"/>
                <a:cs typeface="Calibri Light"/>
              </a:rPr>
              <a:t>Topics</a:t>
            </a:r>
            <a:r>
              <a:rPr dirty="0" sz="1000" spc="-20">
                <a:latin typeface="Calibri Light"/>
                <a:cs typeface="Calibri Light"/>
              </a:rPr>
              <a:t> </a:t>
            </a:r>
            <a:r>
              <a:rPr dirty="0" sz="1000" spc="-5">
                <a:latin typeface="Calibri Light"/>
                <a:cs typeface="Calibri Light"/>
              </a:rPr>
              <a:t>to</a:t>
            </a:r>
            <a:r>
              <a:rPr dirty="0" sz="1000" spc="-25">
                <a:latin typeface="Calibri Light"/>
                <a:cs typeface="Calibri Light"/>
              </a:rPr>
              <a:t> </a:t>
            </a:r>
            <a:r>
              <a:rPr dirty="0" sz="1000" spc="-10">
                <a:latin typeface="Calibri Light"/>
                <a:cs typeface="Calibri Light"/>
              </a:rPr>
              <a:t>Covered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439013" y="617346"/>
            <a:ext cx="688340" cy="100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-10">
                <a:solidFill>
                  <a:srgbClr val="767676"/>
                </a:solidFill>
                <a:latin typeface="Calibri"/>
                <a:cs typeface="Calibri"/>
              </a:rPr>
              <a:t>18</a:t>
            </a:r>
            <a:r>
              <a:rPr dirty="0" sz="500" spc="5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dirty="0" sz="500" spc="-10">
                <a:solidFill>
                  <a:srgbClr val="767676"/>
                </a:solidFill>
                <a:latin typeface="Calibri"/>
                <a:cs typeface="Calibri"/>
              </a:rPr>
              <a:t>August</a:t>
            </a:r>
            <a:r>
              <a:rPr dirty="0" sz="500" spc="20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dirty="0" sz="500" spc="-10">
                <a:solidFill>
                  <a:srgbClr val="767676"/>
                </a:solidFill>
                <a:latin typeface="Calibri"/>
                <a:cs typeface="Calibri"/>
              </a:rPr>
              <a:t>2023</a:t>
            </a:r>
            <a:r>
              <a:rPr dirty="0" sz="500" spc="135">
                <a:solidFill>
                  <a:srgbClr val="767676"/>
                </a:solidFill>
                <a:latin typeface="Calibri"/>
                <a:cs typeface="Calibri"/>
              </a:rPr>
              <a:t>   </a:t>
            </a:r>
            <a:r>
              <a:rPr dirty="0" sz="500" spc="135">
                <a:solidFill>
                  <a:srgbClr val="767676"/>
                </a:solidFill>
                <a:latin typeface="Calibri"/>
                <a:cs typeface="Calibri"/>
              </a:rPr>
              <a:t> </a:t>
            </a:r>
            <a:r>
              <a:rPr dirty="0" sz="500" spc="-10">
                <a:solidFill>
                  <a:srgbClr val="767676"/>
                </a:solidFill>
                <a:latin typeface="Calibri"/>
                <a:cs typeface="Calibri"/>
              </a:rPr>
              <a:t>07:36</a:t>
            </a:r>
            <a:endParaRPr sz="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" y="608075"/>
            <a:ext cx="2832226" cy="16537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" y="3394582"/>
            <a:ext cx="2628011" cy="2464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2198" y="2813151"/>
            <a:ext cx="1342390" cy="5130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135"/>
              </a:spcBef>
              <a:buChar char="•"/>
              <a:tabLst>
                <a:tab pos="111760" algn="l"/>
              </a:tabLst>
            </a:pPr>
            <a:r>
              <a:rPr dirty="0" sz="750" spc="15">
                <a:latin typeface="Calibri"/>
                <a:cs typeface="Calibri"/>
              </a:rPr>
              <a:t>Some</a:t>
            </a:r>
            <a:r>
              <a:rPr dirty="0" sz="75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Basics</a:t>
            </a:r>
            <a:r>
              <a:rPr dirty="0" sz="750" spc="-1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Program</a:t>
            </a:r>
            <a:r>
              <a:rPr dirty="0" sz="75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Practice</a:t>
            </a:r>
            <a:endParaRPr sz="750">
              <a:latin typeface="Calibri"/>
              <a:cs typeface="Calibri"/>
            </a:endParaRPr>
          </a:p>
          <a:p>
            <a:pPr marL="111760" indent="-99060">
              <a:lnSpc>
                <a:spcPct val="100000"/>
              </a:lnSpc>
              <a:spcBef>
                <a:spcPts val="65"/>
              </a:spcBef>
              <a:buChar char="•"/>
              <a:tabLst>
                <a:tab pos="111760" algn="l"/>
              </a:tabLst>
            </a:pPr>
            <a:r>
              <a:rPr dirty="0" sz="750" spc="10">
                <a:latin typeface="Calibri"/>
                <a:cs typeface="Calibri"/>
              </a:rPr>
              <a:t>Print</a:t>
            </a:r>
            <a:r>
              <a:rPr dirty="0" sz="750" spc="-2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number</a:t>
            </a:r>
            <a:endParaRPr sz="750">
              <a:latin typeface="Calibri"/>
              <a:cs typeface="Calibri"/>
            </a:endParaRPr>
          </a:p>
          <a:p>
            <a:pPr marL="111760" indent="-99060">
              <a:lnSpc>
                <a:spcPct val="100000"/>
              </a:lnSpc>
              <a:spcBef>
                <a:spcPts val="65"/>
              </a:spcBef>
              <a:buChar char="•"/>
              <a:tabLst>
                <a:tab pos="111760" algn="l"/>
              </a:tabLst>
            </a:pPr>
            <a:r>
              <a:rPr dirty="0" sz="750" spc="10">
                <a:latin typeface="Calibri"/>
                <a:cs typeface="Calibri"/>
              </a:rPr>
              <a:t>Print</a:t>
            </a:r>
            <a:r>
              <a:rPr dirty="0" sz="750" spc="-2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String</a:t>
            </a:r>
            <a:endParaRPr sz="750">
              <a:latin typeface="Calibri"/>
              <a:cs typeface="Calibri"/>
            </a:endParaRPr>
          </a:p>
          <a:p>
            <a:pPr marL="111760" indent="-99060">
              <a:lnSpc>
                <a:spcPct val="100000"/>
              </a:lnSpc>
              <a:spcBef>
                <a:spcPts val="65"/>
              </a:spcBef>
              <a:buChar char="•"/>
              <a:tabLst>
                <a:tab pos="111760" algn="l"/>
              </a:tabLst>
            </a:pPr>
            <a:r>
              <a:rPr dirty="0" sz="750" spc="20">
                <a:latin typeface="Calibri"/>
                <a:cs typeface="Calibri"/>
              </a:rPr>
              <a:t>And</a:t>
            </a:r>
            <a:r>
              <a:rPr dirty="0" sz="750" spc="-1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many</a:t>
            </a:r>
            <a:r>
              <a:rPr dirty="0" sz="750" spc="-1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more</a:t>
            </a:r>
            <a:endParaRPr sz="7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880" y="6287515"/>
            <a:ext cx="1953905" cy="16294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4928" y="8565311"/>
            <a:ext cx="2310765" cy="5892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71450" indent="-99060">
              <a:lnSpc>
                <a:spcPct val="100000"/>
              </a:lnSpc>
              <a:spcBef>
                <a:spcPts val="140"/>
              </a:spcBef>
              <a:buChar char="•"/>
              <a:tabLst>
                <a:tab pos="172085" algn="l"/>
              </a:tabLst>
            </a:pPr>
            <a:r>
              <a:rPr dirty="0" sz="750" spc="25">
                <a:latin typeface="Calibri"/>
                <a:cs typeface="Calibri"/>
              </a:rPr>
              <a:t>We</a:t>
            </a:r>
            <a:r>
              <a:rPr dirty="0" sz="750" spc="1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cannot </a:t>
            </a:r>
            <a:r>
              <a:rPr dirty="0" sz="750" spc="10">
                <a:latin typeface="Calibri"/>
                <a:cs typeface="Calibri"/>
              </a:rPr>
              <a:t>re-initialize</a:t>
            </a:r>
            <a:r>
              <a:rPr dirty="0" sz="750" spc="-1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variable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with</a:t>
            </a:r>
            <a:r>
              <a:rPr dirty="0" sz="750" spc="1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the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same</a:t>
            </a:r>
            <a:r>
              <a:rPr dirty="0" sz="750" spc="1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name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171450" marR="178435" indent="-159385">
              <a:lnSpc>
                <a:spcPct val="106400"/>
              </a:lnSpc>
            </a:pPr>
            <a:r>
              <a:rPr dirty="0" sz="850" spc="15">
                <a:latin typeface="Calibri"/>
                <a:cs typeface="Calibri"/>
              </a:rPr>
              <a:t>Q)</a:t>
            </a:r>
            <a:r>
              <a:rPr dirty="0" sz="850" spc="16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Simple</a:t>
            </a:r>
            <a:r>
              <a:rPr dirty="0" sz="850" spc="-1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Interest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Program.(p=1000,R=5,T=2) </a:t>
            </a:r>
            <a:r>
              <a:rPr dirty="0" sz="850" spc="-17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Ans:-(1000*5*2)/100=100;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704" y="9436303"/>
            <a:ext cx="4638335" cy="80192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18145" y="807808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19303" y="0"/>
                </a:moveTo>
                <a:lnTo>
                  <a:pt x="5587" y="0"/>
                </a:lnTo>
                <a:lnTo>
                  <a:pt x="0" y="5207"/>
                </a:lnTo>
                <a:lnTo>
                  <a:pt x="0" y="18669"/>
                </a:lnTo>
                <a:lnTo>
                  <a:pt x="5587" y="24384"/>
                </a:lnTo>
                <a:lnTo>
                  <a:pt x="19303" y="24384"/>
                </a:lnTo>
                <a:lnTo>
                  <a:pt x="24383" y="18669"/>
                </a:lnTo>
                <a:lnTo>
                  <a:pt x="24383" y="12192"/>
                </a:lnTo>
                <a:lnTo>
                  <a:pt x="24383" y="5207"/>
                </a:lnTo>
                <a:lnTo>
                  <a:pt x="19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" y="3710050"/>
            <a:ext cx="2861183" cy="16446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5522340"/>
            <a:ext cx="3018155" cy="15300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655" y="7322311"/>
            <a:ext cx="2900807" cy="133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2211" y="8890177"/>
            <a:ext cx="993775" cy="1460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15" b="1">
                <a:solidFill>
                  <a:srgbClr val="E84B21"/>
                </a:solidFill>
                <a:latin typeface="Calibri"/>
                <a:cs typeface="Calibri"/>
              </a:rPr>
              <a:t>Q)</a:t>
            </a:r>
            <a:r>
              <a:rPr dirty="0" sz="750" spc="190" b="1">
                <a:solidFill>
                  <a:srgbClr val="E84B21"/>
                </a:solidFill>
                <a:latin typeface="Calibri"/>
                <a:cs typeface="Calibri"/>
              </a:rPr>
              <a:t> </a:t>
            </a:r>
            <a:r>
              <a:rPr dirty="0" sz="750" spc="20" b="1">
                <a:solidFill>
                  <a:srgbClr val="E84B21"/>
                </a:solidFill>
                <a:latin typeface="Calibri"/>
                <a:cs typeface="Calibri"/>
              </a:rPr>
              <a:t>EVEN</a:t>
            </a:r>
            <a:r>
              <a:rPr dirty="0" sz="750" spc="-10" b="1">
                <a:solidFill>
                  <a:srgbClr val="E84B21"/>
                </a:solidFill>
                <a:latin typeface="Calibri"/>
                <a:cs typeface="Calibri"/>
              </a:rPr>
              <a:t> </a:t>
            </a:r>
            <a:r>
              <a:rPr dirty="0" sz="750" spc="20" b="1">
                <a:solidFill>
                  <a:srgbClr val="E84B21"/>
                </a:solidFill>
                <a:latin typeface="Calibri"/>
                <a:cs typeface="Calibri"/>
              </a:rPr>
              <a:t>ODD</a:t>
            </a:r>
            <a:r>
              <a:rPr dirty="0" sz="750" spc="-10" b="1">
                <a:solidFill>
                  <a:srgbClr val="E84B21"/>
                </a:solidFill>
                <a:latin typeface="Calibri"/>
                <a:cs typeface="Calibri"/>
              </a:rPr>
              <a:t> </a:t>
            </a:r>
            <a:r>
              <a:rPr dirty="0" sz="750" spc="15" b="1">
                <a:solidFill>
                  <a:srgbClr val="E84B21"/>
                </a:solidFill>
                <a:latin typeface="Calibri"/>
                <a:cs typeface="Calibri"/>
              </a:rPr>
              <a:t>Program</a:t>
            </a:r>
            <a:endParaRPr sz="7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704" y="457199"/>
            <a:ext cx="1470840" cy="31219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" y="506032"/>
            <a:ext cx="3021202" cy="2398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7265" y="3618305"/>
            <a:ext cx="349250" cy="1333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950" spc="10">
                <a:solidFill>
                  <a:srgbClr val="B43512"/>
                </a:solidFill>
                <a:latin typeface="Calibri"/>
                <a:cs typeface="Calibri"/>
              </a:rPr>
              <a:t>To</a:t>
            </a:r>
            <a:r>
              <a:rPr dirty="0" sz="950" spc="15">
                <a:solidFill>
                  <a:srgbClr val="B43512"/>
                </a:solidFill>
                <a:latin typeface="Calibri"/>
                <a:cs typeface="Calibri"/>
              </a:rPr>
              <a:t>pic</a:t>
            </a:r>
            <a:r>
              <a:rPr dirty="0" sz="950" spc="5">
                <a:solidFill>
                  <a:srgbClr val="B43512"/>
                </a:solidFill>
                <a:latin typeface="Calibri"/>
                <a:cs typeface="Calibri"/>
              </a:rPr>
              <a:t>:</a:t>
            </a:r>
            <a:r>
              <a:rPr dirty="0" sz="950" spc="10">
                <a:solidFill>
                  <a:srgbClr val="B43512"/>
                </a:solidFill>
                <a:latin typeface="Calibri"/>
                <a:cs typeface="Calibri"/>
              </a:rPr>
              <a:t>-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342" y="3598316"/>
            <a:ext cx="1799589" cy="176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solidFill>
                  <a:srgbClr val="B43512"/>
                </a:solidFill>
                <a:latin typeface="Calibri"/>
                <a:cs typeface="Calibri"/>
              </a:rPr>
              <a:t>take</a:t>
            </a:r>
            <a:r>
              <a:rPr dirty="0" sz="950" spc="-5">
                <a:solidFill>
                  <a:srgbClr val="B43512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B43512"/>
                </a:solidFill>
                <a:latin typeface="Calibri"/>
                <a:cs typeface="Calibri"/>
              </a:rPr>
              <a:t>input</a:t>
            </a:r>
            <a:r>
              <a:rPr dirty="0" sz="950" spc="-5">
                <a:solidFill>
                  <a:srgbClr val="B43512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B43512"/>
                </a:solidFill>
                <a:latin typeface="Calibri"/>
                <a:cs typeface="Calibri"/>
              </a:rPr>
              <a:t>from</a:t>
            </a:r>
            <a:r>
              <a:rPr dirty="0" sz="950">
                <a:solidFill>
                  <a:srgbClr val="B43512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B43512"/>
                </a:solidFill>
                <a:latin typeface="Calibri"/>
                <a:cs typeface="Calibri"/>
              </a:rPr>
              <a:t>user</a:t>
            </a:r>
            <a:r>
              <a:rPr dirty="0" sz="950" spc="5">
                <a:solidFill>
                  <a:srgbClr val="B43512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B43512"/>
                </a:solidFill>
                <a:latin typeface="Calibri"/>
                <a:cs typeface="Calibri"/>
              </a:rPr>
              <a:t>using</a:t>
            </a:r>
            <a:r>
              <a:rPr dirty="0" sz="950" spc="-5">
                <a:solidFill>
                  <a:srgbClr val="B43512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B43512"/>
                </a:solidFill>
                <a:latin typeface="Calibri"/>
                <a:cs typeface="Calibri"/>
              </a:rPr>
              <a:t>scanner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265" y="3751477"/>
            <a:ext cx="2118360" cy="8255"/>
          </a:xfrm>
          <a:custGeom>
            <a:avLst/>
            <a:gdLst/>
            <a:ahLst/>
            <a:cxnLst/>
            <a:rect l="l" t="t" r="r" b="b"/>
            <a:pathLst>
              <a:path w="2118360" h="8254">
                <a:moveTo>
                  <a:pt x="2118106" y="0"/>
                </a:moveTo>
                <a:lnTo>
                  <a:pt x="0" y="0"/>
                </a:lnTo>
                <a:lnTo>
                  <a:pt x="0" y="8229"/>
                </a:lnTo>
                <a:lnTo>
                  <a:pt x="2118106" y="8229"/>
                </a:lnTo>
                <a:lnTo>
                  <a:pt x="2118106" y="0"/>
                </a:lnTo>
                <a:close/>
              </a:path>
            </a:pathLst>
          </a:custGeom>
          <a:solidFill>
            <a:srgbClr val="B43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4565" y="3751605"/>
            <a:ext cx="1028700" cy="8020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950" spc="10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class</a:t>
            </a:r>
            <a:endParaRPr sz="950">
              <a:latin typeface="Calibri"/>
              <a:cs typeface="Calibri"/>
            </a:endParaRPr>
          </a:p>
          <a:p>
            <a:pPr marL="351155" indent="-125095">
              <a:lnSpc>
                <a:spcPct val="100000"/>
              </a:lnSpc>
              <a:spcBef>
                <a:spcPts val="75"/>
              </a:spcBef>
              <a:buFont typeface="Courier New"/>
              <a:buChar char="○"/>
              <a:tabLst>
                <a:tab pos="351790" algn="l"/>
              </a:tabLst>
            </a:pPr>
            <a:r>
              <a:rPr dirty="0" u="sng" sz="950" spc="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Integer</a:t>
            </a:r>
            <a:r>
              <a:rPr dirty="0" u="sng" sz="950" spc="-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50" spc="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input</a:t>
            </a:r>
            <a:endParaRPr sz="950">
              <a:latin typeface="Calibri"/>
              <a:cs typeface="Calibri"/>
            </a:endParaRPr>
          </a:p>
          <a:p>
            <a:pPr marL="351155" indent="-125095">
              <a:lnSpc>
                <a:spcPct val="100000"/>
              </a:lnSpc>
              <a:spcBef>
                <a:spcPts val="50"/>
              </a:spcBef>
              <a:buFont typeface="Courier New"/>
              <a:buChar char="○"/>
              <a:tabLst>
                <a:tab pos="351790" algn="l"/>
              </a:tabLst>
            </a:pPr>
            <a:r>
              <a:rPr dirty="0" u="sng" sz="1000" spc="-10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Str</a:t>
            </a:r>
            <a:r>
              <a:rPr dirty="0" u="sng" sz="1000" spc="-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i</a:t>
            </a:r>
            <a:r>
              <a:rPr dirty="0" u="sng" sz="1000" spc="-10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n</a:t>
            </a:r>
            <a:r>
              <a:rPr dirty="0" u="sng" sz="1000" spc="-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g</a:t>
            </a:r>
            <a:r>
              <a:rPr dirty="0" u="sng" sz="1000" spc="-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000" spc="-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input</a:t>
            </a:r>
            <a:endParaRPr sz="1000">
              <a:latin typeface="Calibri"/>
              <a:cs typeface="Calibri"/>
            </a:endParaRPr>
          </a:p>
          <a:p>
            <a:pPr marL="351155" indent="-125095">
              <a:lnSpc>
                <a:spcPct val="100000"/>
              </a:lnSpc>
              <a:spcBef>
                <a:spcPts val="85"/>
              </a:spcBef>
              <a:buFont typeface="Courier New"/>
              <a:buChar char="○"/>
              <a:tabLst>
                <a:tab pos="351790" algn="l"/>
              </a:tabLst>
            </a:pPr>
            <a:r>
              <a:rPr dirty="0" u="sng" sz="950" spc="10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Floa</a:t>
            </a:r>
            <a:r>
              <a:rPr dirty="0" u="sng" sz="950" spc="10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t</a:t>
            </a:r>
            <a:r>
              <a:rPr dirty="0" u="sng" sz="950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50" spc="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input</a:t>
            </a:r>
            <a:endParaRPr sz="950">
              <a:latin typeface="Calibri"/>
              <a:cs typeface="Calibri"/>
            </a:endParaRPr>
          </a:p>
          <a:p>
            <a:pPr marL="351155" indent="-125095">
              <a:lnSpc>
                <a:spcPct val="100000"/>
              </a:lnSpc>
              <a:spcBef>
                <a:spcPts val="100"/>
              </a:spcBef>
              <a:buSzPct val="105263"/>
              <a:buFont typeface="Courier New"/>
              <a:buChar char="○"/>
              <a:tabLst>
                <a:tab pos="351790" algn="l"/>
              </a:tabLst>
            </a:pPr>
            <a:r>
              <a:rPr dirty="0" u="sng" sz="950" spc="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Dou</a:t>
            </a:r>
            <a:r>
              <a:rPr dirty="0" u="sng" sz="950" spc="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ble</a:t>
            </a:r>
            <a:r>
              <a:rPr dirty="0" u="sng" sz="950" spc="-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50" spc="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input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265" y="5012384"/>
            <a:ext cx="706120" cy="1530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20"/>
              </a:lnSpc>
            </a:pPr>
            <a:r>
              <a:rPr dirty="0" u="sng" sz="950" spc="1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LOOP(4</a:t>
            </a:r>
            <a:r>
              <a:rPr dirty="0" u="sng" sz="950" spc="-35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50" spc="10">
                <a:solidFill>
                  <a:srgbClr val="B43512"/>
                </a:solidFill>
                <a:uFill>
                  <a:solidFill>
                    <a:srgbClr val="B43512"/>
                  </a:solidFill>
                </a:uFill>
                <a:latin typeface="Calibri"/>
                <a:cs typeface="Calibri"/>
              </a:rPr>
              <a:t>class)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65" y="5145430"/>
            <a:ext cx="1850389" cy="36055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1610" indent="-111760">
              <a:lnSpc>
                <a:spcPct val="100000"/>
              </a:lnSpc>
              <a:spcBef>
                <a:spcPts val="135"/>
              </a:spcBef>
              <a:buChar char="•"/>
              <a:tabLst>
                <a:tab pos="182245" algn="l"/>
              </a:tabLst>
            </a:pPr>
            <a:r>
              <a:rPr dirty="0" sz="950" spc="10">
                <a:solidFill>
                  <a:srgbClr val="212A35"/>
                </a:solidFill>
                <a:latin typeface="Calibri"/>
                <a:cs typeface="Calibri"/>
              </a:rPr>
              <a:t>For</a:t>
            </a:r>
            <a:r>
              <a:rPr dirty="0" sz="950" spc="-3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loop</a:t>
            </a:r>
            <a:endParaRPr sz="95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15"/>
              </a:spcBef>
              <a:buChar char="•"/>
              <a:tabLst>
                <a:tab pos="182245" algn="l"/>
              </a:tabLst>
            </a:pP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While</a:t>
            </a:r>
            <a:r>
              <a:rPr dirty="0" sz="1000" spc="-4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loop</a:t>
            </a:r>
            <a:endParaRPr sz="100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55"/>
              </a:spcBef>
              <a:buChar char="•"/>
              <a:tabLst>
                <a:tab pos="182245" algn="l"/>
              </a:tabLst>
            </a:pP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Do</a:t>
            </a:r>
            <a:r>
              <a:rPr dirty="0" sz="950" spc="-2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while</a:t>
            </a:r>
            <a:r>
              <a:rPr dirty="0" sz="950" spc="-1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loop</a:t>
            </a:r>
            <a:endParaRPr sz="95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70"/>
              </a:spcBef>
              <a:buChar char="•"/>
              <a:tabLst>
                <a:tab pos="182245" algn="l"/>
              </a:tabLst>
            </a:pPr>
            <a:r>
              <a:rPr dirty="0" sz="950" spc="10">
                <a:solidFill>
                  <a:srgbClr val="212A35"/>
                </a:solidFill>
                <a:latin typeface="Calibri"/>
                <a:cs typeface="Calibri"/>
              </a:rPr>
              <a:t>Diff</a:t>
            </a:r>
            <a:r>
              <a:rPr dirty="0" sz="950" spc="-3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12A35"/>
                </a:solidFill>
                <a:latin typeface="Calibri"/>
                <a:cs typeface="Calibri"/>
              </a:rPr>
              <a:t>between</a:t>
            </a:r>
            <a:endParaRPr sz="950">
              <a:latin typeface="Calibri"/>
              <a:cs typeface="Calibri"/>
            </a:endParaRPr>
          </a:p>
          <a:p>
            <a:pPr lvl="1" marL="351155" indent="-125095">
              <a:lnSpc>
                <a:spcPct val="100000"/>
              </a:lnSpc>
              <a:spcBef>
                <a:spcPts val="25"/>
              </a:spcBef>
              <a:buSzPct val="95000"/>
              <a:buFont typeface="Courier New"/>
              <a:buChar char="○"/>
              <a:tabLst>
                <a:tab pos="351790" algn="l"/>
              </a:tabLst>
            </a:pP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break</a:t>
            </a:r>
            <a:endParaRPr sz="1000">
              <a:latin typeface="Calibri"/>
              <a:cs typeface="Calibri"/>
            </a:endParaRPr>
          </a:p>
          <a:p>
            <a:pPr lvl="1" marL="351155" indent="-125095">
              <a:lnSpc>
                <a:spcPct val="100000"/>
              </a:lnSpc>
              <a:spcBef>
                <a:spcPts val="85"/>
              </a:spcBef>
              <a:buSzPct val="105263"/>
              <a:buFont typeface="Courier New"/>
              <a:buChar char="○"/>
              <a:tabLst>
                <a:tab pos="351790" algn="l"/>
              </a:tabLst>
            </a:pP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continue</a:t>
            </a:r>
            <a:endParaRPr sz="950">
              <a:latin typeface="Calibri"/>
              <a:cs typeface="Calibri"/>
            </a:endParaRPr>
          </a:p>
          <a:p>
            <a:pPr lvl="1" marL="351155" indent="-125095">
              <a:lnSpc>
                <a:spcPct val="100000"/>
              </a:lnSpc>
              <a:spcBef>
                <a:spcPts val="50"/>
              </a:spcBef>
              <a:buSzPct val="95000"/>
              <a:buFont typeface="Courier New"/>
              <a:buChar char="○"/>
              <a:tabLst>
                <a:tab pos="351790" algn="l"/>
              </a:tabLst>
            </a:pP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return</a:t>
            </a:r>
            <a:endParaRPr sz="100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75"/>
              </a:spcBef>
              <a:buChar char="•"/>
              <a:tabLst>
                <a:tab pos="182245" algn="l"/>
              </a:tabLst>
            </a:pP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Modulo</a:t>
            </a:r>
            <a:r>
              <a:rPr dirty="0" sz="950" spc="-3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12A35"/>
                </a:solidFill>
                <a:latin typeface="Calibri"/>
                <a:cs typeface="Calibri"/>
              </a:rPr>
              <a:t>operator(%)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50" spc="20">
                <a:solidFill>
                  <a:srgbClr val="212A35"/>
                </a:solidFill>
                <a:latin typeface="Calibri"/>
                <a:cs typeface="Calibri"/>
              </a:rPr>
              <a:t>Q)Sum</a:t>
            </a:r>
            <a:r>
              <a:rPr dirty="0" sz="950" spc="-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dirty="0" sz="950" spc="-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212A35"/>
                </a:solidFill>
                <a:latin typeface="Calibri"/>
                <a:cs typeface="Calibri"/>
              </a:rPr>
              <a:t>n</a:t>
            </a:r>
            <a:r>
              <a:rPr dirty="0" sz="950" spc="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natural</a:t>
            </a:r>
            <a:r>
              <a:rPr dirty="0" sz="950" spc="-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numbers</a:t>
            </a:r>
            <a:endParaRPr sz="95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70"/>
              </a:spcBef>
              <a:buChar char="•"/>
              <a:tabLst>
                <a:tab pos="182245" algn="l"/>
              </a:tabLst>
            </a:pP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Prime</a:t>
            </a:r>
            <a:r>
              <a:rPr dirty="0" sz="950" spc="19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number</a:t>
            </a:r>
            <a:r>
              <a:rPr dirty="0" sz="950" spc="-2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Code</a:t>
            </a:r>
            <a:endParaRPr sz="95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15"/>
              </a:spcBef>
              <a:buChar char="•"/>
              <a:tabLst>
                <a:tab pos="182245" algn="l"/>
              </a:tabLst>
            </a:pP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Print</a:t>
            </a:r>
            <a:r>
              <a:rPr dirty="0" sz="1000" spc="-2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digits</a:t>
            </a:r>
            <a:r>
              <a:rPr dirty="0" sz="1000" spc="-2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dirty="0" sz="1000" spc="-2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dirty="0" sz="1000" spc="-1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number</a:t>
            </a:r>
            <a:endParaRPr sz="100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55"/>
              </a:spcBef>
              <a:buChar char="•"/>
              <a:tabLst>
                <a:tab pos="182245" algn="l"/>
              </a:tabLst>
            </a:pPr>
            <a:r>
              <a:rPr dirty="0" sz="950" spc="20">
                <a:solidFill>
                  <a:srgbClr val="212A35"/>
                </a:solidFill>
                <a:latin typeface="Calibri"/>
                <a:cs typeface="Calibri"/>
              </a:rPr>
              <a:t>Sum</a:t>
            </a:r>
            <a:r>
              <a:rPr dirty="0" sz="950" spc="-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dirty="0" sz="950" spc="-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12A35"/>
                </a:solidFill>
                <a:latin typeface="Calibri"/>
                <a:cs typeface="Calibri"/>
              </a:rPr>
              <a:t>all</a:t>
            </a:r>
            <a:r>
              <a:rPr dirty="0" sz="95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5">
                <a:solidFill>
                  <a:srgbClr val="212A35"/>
                </a:solidFill>
                <a:latin typeface="Calibri"/>
                <a:cs typeface="Calibri"/>
              </a:rPr>
              <a:t>digits</a:t>
            </a:r>
            <a:r>
              <a:rPr dirty="0" sz="95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dirty="0" sz="95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dirty="0" sz="95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number</a:t>
            </a:r>
            <a:endParaRPr sz="95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65"/>
              </a:spcBef>
              <a:buChar char="•"/>
              <a:tabLst>
                <a:tab pos="182245" algn="l"/>
              </a:tabLst>
            </a:pP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Armstrong</a:t>
            </a:r>
            <a:r>
              <a:rPr dirty="0" sz="950" spc="-3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212A35"/>
                </a:solidFill>
                <a:latin typeface="Calibri"/>
                <a:cs typeface="Calibri"/>
              </a:rPr>
              <a:t>Number</a:t>
            </a:r>
            <a:endParaRPr sz="95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15"/>
              </a:spcBef>
              <a:buChar char="•"/>
              <a:tabLst>
                <a:tab pos="182245" algn="l"/>
              </a:tabLst>
            </a:pP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Max</a:t>
            </a:r>
            <a:r>
              <a:rPr dirty="0" sz="1000" spc="-1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of 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all</a:t>
            </a:r>
            <a:r>
              <a:rPr dirty="0" sz="1000" spc="-1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the</a:t>
            </a:r>
            <a:r>
              <a:rPr dirty="0" sz="1000" spc="-1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digits</a:t>
            </a:r>
            <a:r>
              <a:rPr dirty="0" sz="1000" spc="-1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of</a:t>
            </a:r>
            <a:r>
              <a:rPr dirty="0" sz="1000" spc="-1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a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 number</a:t>
            </a:r>
            <a:endParaRPr sz="100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55"/>
              </a:spcBef>
              <a:buChar char="•"/>
              <a:tabLst>
                <a:tab pos="182245" algn="l"/>
              </a:tabLst>
            </a:pP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Reverse</a:t>
            </a:r>
            <a:r>
              <a:rPr dirty="0" sz="950" spc="-2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212A35"/>
                </a:solidFill>
                <a:latin typeface="Calibri"/>
                <a:cs typeface="Calibri"/>
              </a:rPr>
              <a:t>the</a:t>
            </a:r>
            <a:r>
              <a:rPr dirty="0" sz="950" spc="-2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212A35"/>
                </a:solidFill>
                <a:latin typeface="Calibri"/>
                <a:cs typeface="Calibri"/>
              </a:rPr>
              <a:t>number</a:t>
            </a:r>
            <a:endParaRPr sz="95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15"/>
              </a:spcBef>
              <a:buChar char="•"/>
              <a:tabLst>
                <a:tab pos="182245" algn="l"/>
              </a:tabLst>
            </a:pPr>
            <a:r>
              <a:rPr dirty="0" sz="1000" spc="-15">
                <a:solidFill>
                  <a:srgbClr val="212A35"/>
                </a:solidFill>
                <a:latin typeface="Calibri"/>
                <a:cs typeface="Calibri"/>
              </a:rPr>
              <a:t>GC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D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o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f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number</a:t>
            </a:r>
            <a:endParaRPr sz="1000">
              <a:latin typeface="Calibri"/>
              <a:cs typeface="Calibri"/>
            </a:endParaRPr>
          </a:p>
          <a:p>
            <a:pPr marL="181610" indent="-111760">
              <a:lnSpc>
                <a:spcPct val="100000"/>
              </a:lnSpc>
              <a:spcBef>
                <a:spcPts val="5"/>
              </a:spcBef>
              <a:buChar char="•"/>
              <a:tabLst>
                <a:tab pos="182245" algn="l"/>
              </a:tabLst>
            </a:pP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Fibonacc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i</a:t>
            </a:r>
            <a:r>
              <a:rPr dirty="0" sz="1000" spc="-20">
                <a:solidFill>
                  <a:srgbClr val="212A35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se</a:t>
            </a:r>
            <a:r>
              <a:rPr dirty="0" sz="1000" spc="-15">
                <a:solidFill>
                  <a:srgbClr val="212A35"/>
                </a:solidFill>
                <a:latin typeface="Calibri"/>
                <a:cs typeface="Calibri"/>
              </a:rPr>
              <a:t>r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i</a:t>
            </a:r>
            <a:r>
              <a:rPr dirty="0" sz="1000" spc="-10">
                <a:solidFill>
                  <a:srgbClr val="212A35"/>
                </a:solidFill>
                <a:latin typeface="Calibri"/>
                <a:cs typeface="Calibri"/>
              </a:rPr>
              <a:t>e</a:t>
            </a:r>
            <a:r>
              <a:rPr dirty="0" sz="1000" spc="-5">
                <a:solidFill>
                  <a:srgbClr val="212A35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750" spc="15">
                <a:latin typeface="Calibri"/>
                <a:cs typeface="Calibri"/>
              </a:rPr>
              <a:t>Pattern</a:t>
            </a:r>
            <a:r>
              <a:rPr dirty="0" sz="750" spc="-1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Practice</a:t>
            </a:r>
            <a:r>
              <a:rPr dirty="0" sz="75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Question(</a:t>
            </a:r>
            <a:r>
              <a:rPr dirty="0" sz="75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one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week)</a:t>
            </a:r>
            <a:endParaRPr sz="750">
              <a:latin typeface="Calibri"/>
              <a:cs typeface="Calibri"/>
            </a:endParaRPr>
          </a:p>
          <a:p>
            <a:pPr marL="181610" indent="-99060">
              <a:lnSpc>
                <a:spcPct val="100000"/>
              </a:lnSpc>
              <a:spcBef>
                <a:spcPts val="65"/>
              </a:spcBef>
              <a:buChar char="•"/>
              <a:tabLst>
                <a:tab pos="182245" algn="l"/>
              </a:tabLst>
            </a:pPr>
            <a:r>
              <a:rPr dirty="0" sz="750" spc="20">
                <a:latin typeface="Calibri"/>
                <a:cs typeface="Calibri"/>
              </a:rPr>
              <a:t>P1</a:t>
            </a:r>
            <a:endParaRPr sz="750">
              <a:latin typeface="Calibri"/>
              <a:cs typeface="Calibri"/>
            </a:endParaRPr>
          </a:p>
          <a:p>
            <a:pPr marL="181610" indent="-99060">
              <a:lnSpc>
                <a:spcPct val="100000"/>
              </a:lnSpc>
              <a:spcBef>
                <a:spcPts val="65"/>
              </a:spcBef>
              <a:buChar char="•"/>
              <a:tabLst>
                <a:tab pos="182245" algn="l"/>
              </a:tabLst>
            </a:pPr>
            <a:r>
              <a:rPr dirty="0" sz="750" spc="20">
                <a:latin typeface="Calibri"/>
                <a:cs typeface="Calibri"/>
              </a:rPr>
              <a:t>P2</a:t>
            </a:r>
            <a:endParaRPr sz="750">
              <a:latin typeface="Calibri"/>
              <a:cs typeface="Calibri"/>
            </a:endParaRPr>
          </a:p>
          <a:p>
            <a:pPr marL="181610" indent="-99060">
              <a:lnSpc>
                <a:spcPct val="100000"/>
              </a:lnSpc>
              <a:spcBef>
                <a:spcPts val="65"/>
              </a:spcBef>
              <a:buChar char="•"/>
              <a:tabLst>
                <a:tab pos="182245" algn="l"/>
              </a:tabLst>
            </a:pPr>
            <a:r>
              <a:rPr dirty="0" sz="750" spc="20">
                <a:latin typeface="Calibri"/>
                <a:cs typeface="Calibri"/>
              </a:rPr>
              <a:t>P3</a:t>
            </a:r>
            <a:endParaRPr sz="750">
              <a:latin typeface="Calibri"/>
              <a:cs typeface="Calibri"/>
            </a:endParaRPr>
          </a:p>
          <a:p>
            <a:pPr marL="181610" indent="-99060">
              <a:lnSpc>
                <a:spcPct val="100000"/>
              </a:lnSpc>
              <a:spcBef>
                <a:spcPts val="65"/>
              </a:spcBef>
              <a:buChar char="•"/>
              <a:tabLst>
                <a:tab pos="182245" algn="l"/>
              </a:tabLst>
            </a:pPr>
            <a:r>
              <a:rPr dirty="0" sz="750" spc="15">
                <a:latin typeface="Calibri"/>
                <a:cs typeface="Calibri"/>
              </a:rPr>
              <a:t>……p33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787" y="463727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8897" y="0"/>
                </a:moveTo>
                <a:lnTo>
                  <a:pt x="5486" y="0"/>
                </a:lnTo>
                <a:lnTo>
                  <a:pt x="0" y="5460"/>
                </a:lnTo>
                <a:lnTo>
                  <a:pt x="0" y="19176"/>
                </a:lnTo>
                <a:lnTo>
                  <a:pt x="5486" y="24383"/>
                </a:lnTo>
                <a:lnTo>
                  <a:pt x="18897" y="24383"/>
                </a:lnTo>
                <a:lnTo>
                  <a:pt x="24384" y="19176"/>
                </a:lnTo>
                <a:lnTo>
                  <a:pt x="24384" y="12191"/>
                </a:lnTo>
                <a:lnTo>
                  <a:pt x="24384" y="5460"/>
                </a:lnTo>
                <a:lnTo>
                  <a:pt x="18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7265" y="3053816"/>
            <a:ext cx="412750" cy="123189"/>
          </a:xfrm>
          <a:custGeom>
            <a:avLst/>
            <a:gdLst/>
            <a:ahLst/>
            <a:cxnLst/>
            <a:rect l="l" t="t" r="r" b="b"/>
            <a:pathLst>
              <a:path w="412750" h="123189">
                <a:moveTo>
                  <a:pt x="412699" y="0"/>
                </a:moveTo>
                <a:lnTo>
                  <a:pt x="0" y="0"/>
                </a:lnTo>
                <a:lnTo>
                  <a:pt x="0" y="122834"/>
                </a:lnTo>
                <a:lnTo>
                  <a:pt x="412699" y="122834"/>
                </a:lnTo>
                <a:lnTo>
                  <a:pt x="4126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4565" y="3034969"/>
            <a:ext cx="1193165" cy="5130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50" spc="10">
                <a:latin typeface="Calibri"/>
                <a:cs typeface="Calibri"/>
              </a:rPr>
              <a:t>Operators (&amp;&amp;,|| </a:t>
            </a:r>
            <a:r>
              <a:rPr dirty="0" sz="750" spc="15">
                <a:latin typeface="Calibri"/>
                <a:cs typeface="Calibri"/>
              </a:rPr>
              <a:t>and</a:t>
            </a:r>
            <a:r>
              <a:rPr dirty="0" sz="750" spc="10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more)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750" spc="10">
                <a:latin typeface="Calibri"/>
                <a:cs typeface="Calibri"/>
              </a:rPr>
              <a:t>Q)fizz,</a:t>
            </a:r>
            <a:r>
              <a:rPr dirty="0" sz="750" spc="-15">
                <a:latin typeface="Calibri"/>
                <a:cs typeface="Calibri"/>
              </a:rPr>
              <a:t> </a:t>
            </a:r>
            <a:r>
              <a:rPr dirty="0" sz="750" spc="15">
                <a:latin typeface="Calibri"/>
                <a:cs typeface="Calibri"/>
              </a:rPr>
              <a:t>buzz</a:t>
            </a:r>
            <a:r>
              <a:rPr dirty="0" sz="750" spc="-1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pint</a:t>
            </a:r>
            <a:endParaRPr sz="750">
              <a:latin typeface="Calibri"/>
              <a:cs typeface="Calibri"/>
            </a:endParaRPr>
          </a:p>
          <a:p>
            <a:pPr marL="12700" marR="798195">
              <a:lnSpc>
                <a:spcPct val="106900"/>
              </a:lnSpc>
            </a:pPr>
            <a:r>
              <a:rPr dirty="0" sz="750" spc="10">
                <a:latin typeface="Calibri"/>
                <a:cs typeface="Calibri"/>
              </a:rPr>
              <a:t>-&gt;if</a:t>
            </a:r>
            <a:r>
              <a:rPr dirty="0" sz="750" spc="1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el</a:t>
            </a:r>
            <a:r>
              <a:rPr dirty="0" sz="750" spc="10">
                <a:latin typeface="Calibri"/>
                <a:cs typeface="Calibri"/>
              </a:rPr>
              <a:t>se</a:t>
            </a:r>
            <a:r>
              <a:rPr dirty="0" sz="750" spc="5">
                <a:latin typeface="Calibri"/>
                <a:cs typeface="Calibri"/>
              </a:rPr>
              <a:t>if  </a:t>
            </a:r>
            <a:r>
              <a:rPr dirty="0" sz="750" spc="10">
                <a:latin typeface="Calibri"/>
                <a:cs typeface="Calibri"/>
              </a:rPr>
              <a:t>else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265" y="8933967"/>
            <a:ext cx="775970" cy="1377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850" spc="15">
                <a:latin typeface="Calibri"/>
                <a:cs typeface="Calibri"/>
              </a:rPr>
              <a:t>Type</a:t>
            </a:r>
            <a:r>
              <a:rPr dirty="0" sz="850" spc="-3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conversion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5949" y="9209557"/>
            <a:ext cx="537845" cy="137795"/>
          </a:xfrm>
          <a:custGeom>
            <a:avLst/>
            <a:gdLst/>
            <a:ahLst/>
            <a:cxnLst/>
            <a:rect l="l" t="t" r="r" b="b"/>
            <a:pathLst>
              <a:path w="537844" h="137795">
                <a:moveTo>
                  <a:pt x="537362" y="0"/>
                </a:moveTo>
                <a:lnTo>
                  <a:pt x="0" y="0"/>
                </a:lnTo>
                <a:lnTo>
                  <a:pt x="0" y="137769"/>
                </a:lnTo>
                <a:lnTo>
                  <a:pt x="537362" y="137769"/>
                </a:lnTo>
                <a:lnTo>
                  <a:pt x="53736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8500" y="9209557"/>
            <a:ext cx="122555" cy="137795"/>
          </a:xfrm>
          <a:custGeom>
            <a:avLst/>
            <a:gdLst/>
            <a:ahLst/>
            <a:cxnLst/>
            <a:rect l="l" t="t" r="r" b="b"/>
            <a:pathLst>
              <a:path w="122555" h="137795">
                <a:moveTo>
                  <a:pt x="122529" y="0"/>
                </a:moveTo>
                <a:lnTo>
                  <a:pt x="0" y="0"/>
                </a:lnTo>
                <a:lnTo>
                  <a:pt x="0" y="137769"/>
                </a:lnTo>
                <a:lnTo>
                  <a:pt x="122529" y="137769"/>
                </a:lnTo>
                <a:lnTo>
                  <a:pt x="12252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7298" y="10050779"/>
            <a:ext cx="2200275" cy="137795"/>
          </a:xfrm>
          <a:custGeom>
            <a:avLst/>
            <a:gdLst/>
            <a:ahLst/>
            <a:cxnLst/>
            <a:rect l="l" t="t" r="r" b="b"/>
            <a:pathLst>
              <a:path w="2200275" h="137795">
                <a:moveTo>
                  <a:pt x="2200021" y="0"/>
                </a:moveTo>
                <a:lnTo>
                  <a:pt x="0" y="0"/>
                </a:lnTo>
                <a:lnTo>
                  <a:pt x="0" y="137769"/>
                </a:lnTo>
                <a:lnTo>
                  <a:pt x="2200021" y="137769"/>
                </a:lnTo>
                <a:lnTo>
                  <a:pt x="220002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4565" y="9052305"/>
            <a:ext cx="2341245" cy="11398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1350645" indent="34290">
              <a:lnSpc>
                <a:spcPct val="106400"/>
              </a:lnSpc>
              <a:spcBef>
                <a:spcPts val="70"/>
              </a:spcBef>
              <a:buAutoNum type="arabicPeriod"/>
              <a:tabLst>
                <a:tab pos="182245" algn="l"/>
              </a:tabLst>
            </a:pPr>
            <a:r>
              <a:rPr dirty="0" sz="850" spc="15">
                <a:latin typeface="Calibri"/>
                <a:cs typeface="Calibri"/>
              </a:rPr>
              <a:t>Binary</a:t>
            </a:r>
            <a:r>
              <a:rPr dirty="0" sz="850" spc="-3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to</a:t>
            </a:r>
            <a:r>
              <a:rPr dirty="0" sz="850" spc="-2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decimal </a:t>
            </a:r>
            <a:r>
              <a:rPr dirty="0" sz="850" spc="-17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Q.)Assignment</a:t>
            </a:r>
            <a:r>
              <a:rPr dirty="0" sz="850" spc="-4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1(CB)</a:t>
            </a:r>
            <a:endParaRPr sz="850">
              <a:latin typeface="Calibri"/>
              <a:cs typeface="Calibri"/>
            </a:endParaRPr>
          </a:p>
          <a:p>
            <a:pPr lvl="1" marL="351155" indent="-117475">
              <a:lnSpc>
                <a:spcPct val="100000"/>
              </a:lnSpc>
              <a:spcBef>
                <a:spcPts val="15"/>
              </a:spcBef>
              <a:buFont typeface="Courier New"/>
              <a:buChar char="○"/>
              <a:tabLst>
                <a:tab pos="351790" algn="l"/>
              </a:tabLst>
            </a:pPr>
            <a:r>
              <a:rPr dirty="0" sz="900" spc="-10">
                <a:latin typeface="Calibri"/>
                <a:cs typeface="Calibri"/>
              </a:rPr>
              <a:t>GCD</a:t>
            </a:r>
            <a:endParaRPr sz="900">
              <a:latin typeface="Calibri"/>
              <a:cs typeface="Calibri"/>
            </a:endParaRPr>
          </a:p>
          <a:p>
            <a:pPr lvl="1" marL="351155" indent="-117475">
              <a:lnSpc>
                <a:spcPct val="100000"/>
              </a:lnSpc>
              <a:spcBef>
                <a:spcPts val="85"/>
              </a:spcBef>
              <a:buSzPct val="105882"/>
              <a:buFont typeface="Courier New"/>
              <a:buChar char="○"/>
              <a:tabLst>
                <a:tab pos="351790" algn="l"/>
              </a:tabLst>
            </a:pPr>
            <a:r>
              <a:rPr dirty="0" sz="850" spc="10">
                <a:latin typeface="Calibri"/>
                <a:cs typeface="Calibri"/>
              </a:rPr>
              <a:t>Pr</a:t>
            </a:r>
            <a:r>
              <a:rPr dirty="0" sz="850" spc="15">
                <a:latin typeface="Calibri"/>
                <a:cs typeface="Calibri"/>
              </a:rPr>
              <a:t>ime</a:t>
            </a:r>
            <a:r>
              <a:rPr dirty="0" sz="850" spc="10">
                <a:latin typeface="Calibri"/>
                <a:cs typeface="Calibri"/>
              </a:rPr>
              <a:t> </a:t>
            </a:r>
            <a:r>
              <a:rPr dirty="0" sz="850" spc="20">
                <a:latin typeface="Calibri"/>
                <a:cs typeface="Calibri"/>
              </a:rPr>
              <a:t>Number</a:t>
            </a:r>
            <a:endParaRPr sz="850">
              <a:latin typeface="Calibri"/>
              <a:cs typeface="Calibri"/>
            </a:endParaRPr>
          </a:p>
          <a:p>
            <a:pPr lvl="1" marL="351155" indent="-117475">
              <a:lnSpc>
                <a:spcPct val="100000"/>
              </a:lnSpc>
              <a:spcBef>
                <a:spcPts val="95"/>
              </a:spcBef>
              <a:buSzPct val="105882"/>
              <a:buFont typeface="Courier New"/>
              <a:buChar char="○"/>
              <a:tabLst>
                <a:tab pos="351790" algn="l"/>
              </a:tabLst>
            </a:pPr>
            <a:r>
              <a:rPr dirty="0" sz="850" spc="15">
                <a:latin typeface="Calibri"/>
                <a:cs typeface="Calibri"/>
              </a:rPr>
              <a:t>Nth</a:t>
            </a:r>
            <a:r>
              <a:rPr dirty="0" sz="850" spc="5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Fibbo</a:t>
            </a:r>
            <a:r>
              <a:rPr dirty="0" sz="850" spc="15">
                <a:latin typeface="Calibri"/>
                <a:cs typeface="Calibri"/>
              </a:rPr>
              <a:t>nac</a:t>
            </a:r>
            <a:r>
              <a:rPr dirty="0" sz="850" spc="5">
                <a:latin typeface="Calibri"/>
                <a:cs typeface="Calibri"/>
              </a:rPr>
              <a:t>c</a:t>
            </a:r>
            <a:r>
              <a:rPr dirty="0" sz="850" spc="5">
                <a:latin typeface="Calibri"/>
                <a:cs typeface="Calibri"/>
              </a:rPr>
              <a:t>i</a:t>
            </a:r>
            <a:endParaRPr sz="850">
              <a:latin typeface="Calibri"/>
              <a:cs typeface="Calibri"/>
            </a:endParaRPr>
          </a:p>
          <a:p>
            <a:pPr lvl="1" marL="351155" indent="-117475">
              <a:lnSpc>
                <a:spcPct val="100000"/>
              </a:lnSpc>
              <a:spcBef>
                <a:spcPts val="90"/>
              </a:spcBef>
              <a:buSzPct val="105882"/>
              <a:buFont typeface="Courier New"/>
              <a:buChar char="○"/>
              <a:tabLst>
                <a:tab pos="351790" algn="l"/>
              </a:tabLst>
            </a:pPr>
            <a:r>
              <a:rPr dirty="0" sz="850" spc="15">
                <a:latin typeface="Calibri"/>
                <a:cs typeface="Calibri"/>
              </a:rPr>
              <a:t>Sum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of</a:t>
            </a:r>
            <a:r>
              <a:rPr dirty="0" sz="85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Digits</a:t>
            </a:r>
            <a:r>
              <a:rPr dirty="0" sz="85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of</a:t>
            </a:r>
            <a:r>
              <a:rPr dirty="0" sz="85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number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50" spc="15">
                <a:latin typeface="Calibri"/>
                <a:cs typeface="Calibri"/>
              </a:rPr>
              <a:t>Q)Assignment</a:t>
            </a:r>
            <a:r>
              <a:rPr dirty="0" sz="850" spc="5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2(All </a:t>
            </a:r>
            <a:r>
              <a:rPr dirty="0" sz="850" spc="15">
                <a:latin typeface="Calibri"/>
                <a:cs typeface="Calibri"/>
              </a:rPr>
              <a:t>must</a:t>
            </a:r>
            <a:r>
              <a:rPr dirty="0" sz="850" spc="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be</a:t>
            </a:r>
            <a:r>
              <a:rPr dirty="0" sz="850" spc="10">
                <a:latin typeface="Calibri"/>
                <a:cs typeface="Calibri"/>
              </a:rPr>
              <a:t> solved </a:t>
            </a:r>
            <a:r>
              <a:rPr dirty="0" sz="850" spc="15">
                <a:latin typeface="Calibri"/>
                <a:cs typeface="Calibri"/>
              </a:rPr>
              <a:t>using</a:t>
            </a:r>
            <a:r>
              <a:rPr dirty="0" sz="850" spc="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function)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23082" y="4860670"/>
            <a:ext cx="2754630" cy="2138680"/>
            <a:chOff x="2823082" y="4860670"/>
            <a:chExt cx="2754630" cy="2138680"/>
          </a:xfrm>
        </p:grpSpPr>
        <p:sp>
          <p:nvSpPr>
            <p:cNvPr id="18" name="object 18"/>
            <p:cNvSpPr/>
            <p:nvPr/>
          </p:nvSpPr>
          <p:spPr>
            <a:xfrm>
              <a:off x="3081273" y="589457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18795" y="0"/>
                  </a:moveTo>
                  <a:lnTo>
                    <a:pt x="5080" y="0"/>
                  </a:lnTo>
                  <a:lnTo>
                    <a:pt x="0" y="5460"/>
                  </a:lnTo>
                  <a:lnTo>
                    <a:pt x="0" y="19176"/>
                  </a:lnTo>
                  <a:lnTo>
                    <a:pt x="5080" y="24383"/>
                  </a:lnTo>
                  <a:lnTo>
                    <a:pt x="18795" y="24383"/>
                  </a:lnTo>
                  <a:lnTo>
                    <a:pt x="24383" y="19176"/>
                  </a:lnTo>
                  <a:lnTo>
                    <a:pt x="24383" y="12191"/>
                  </a:lnTo>
                  <a:lnTo>
                    <a:pt x="24383" y="5460"/>
                  </a:lnTo>
                  <a:lnTo>
                    <a:pt x="18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3082" y="4860670"/>
              <a:ext cx="2754502" cy="213842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878" y="433196"/>
            <a:ext cx="1939925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135"/>
              </a:spcBef>
              <a:buChar char="•"/>
              <a:tabLst>
                <a:tab pos="118110" algn="l"/>
              </a:tabLst>
            </a:pPr>
            <a:r>
              <a:rPr dirty="0" sz="850" spc="15">
                <a:latin typeface="Calibri"/>
                <a:cs typeface="Calibri"/>
              </a:rPr>
              <a:t>Pattern</a:t>
            </a:r>
            <a:r>
              <a:rPr dirty="0" sz="850" spc="-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Question</a:t>
            </a:r>
            <a:r>
              <a:rPr dirty="0" sz="850" spc="-5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(Practice </a:t>
            </a:r>
            <a:r>
              <a:rPr dirty="0" sz="850" spc="15">
                <a:latin typeface="Calibri"/>
                <a:cs typeface="Calibri"/>
              </a:rPr>
              <a:t>by</a:t>
            </a:r>
            <a:r>
              <a:rPr dirty="0" sz="850" spc="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students)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265" y="728116"/>
            <a:ext cx="401955" cy="1377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850" spc="15">
                <a:latin typeface="Calibri"/>
                <a:cs typeface="Calibri"/>
              </a:rPr>
              <a:t>Funct</a:t>
            </a:r>
            <a:r>
              <a:rPr dirty="0" sz="850" spc="10">
                <a:latin typeface="Calibri"/>
                <a:cs typeface="Calibri"/>
              </a:rPr>
              <a:t>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846276"/>
            <a:ext cx="1279525" cy="302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8905" indent="-116839">
              <a:lnSpc>
                <a:spcPct val="100000"/>
              </a:lnSpc>
              <a:spcBef>
                <a:spcPts val="90"/>
              </a:spcBef>
              <a:buSzPct val="94444"/>
              <a:buFont typeface="Courier New"/>
              <a:buChar char="○"/>
              <a:tabLst>
                <a:tab pos="129539" algn="l"/>
              </a:tabLst>
            </a:pPr>
            <a:r>
              <a:rPr dirty="0" sz="900" spc="-15">
                <a:latin typeface="Calibri"/>
                <a:cs typeface="Calibri"/>
              </a:rPr>
              <a:t>How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to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define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function</a:t>
            </a:r>
            <a:endParaRPr sz="900">
              <a:latin typeface="Calibri"/>
              <a:cs typeface="Calibri"/>
            </a:endParaRPr>
          </a:p>
          <a:p>
            <a:pPr marL="128905" indent="-116839">
              <a:lnSpc>
                <a:spcPct val="100000"/>
              </a:lnSpc>
              <a:spcBef>
                <a:spcPts val="80"/>
              </a:spcBef>
              <a:buSzPct val="105882"/>
              <a:buFont typeface="Courier New"/>
              <a:buChar char="○"/>
              <a:tabLst>
                <a:tab pos="129539" algn="l"/>
              </a:tabLst>
            </a:pPr>
            <a:r>
              <a:rPr dirty="0" sz="850" spc="10">
                <a:latin typeface="Calibri"/>
                <a:cs typeface="Calibri"/>
              </a:rPr>
              <a:t>Inbuilt</a:t>
            </a:r>
            <a:r>
              <a:rPr dirty="0" sz="850" spc="-2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function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265" y="1148740"/>
            <a:ext cx="294640" cy="1377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850" spc="15">
                <a:latin typeface="Calibri"/>
                <a:cs typeface="Calibri"/>
              </a:rPr>
              <a:t>Arrays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764" y="1260296"/>
            <a:ext cx="1595755" cy="861694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8905" indent="-116839">
              <a:lnSpc>
                <a:spcPct val="100000"/>
              </a:lnSpc>
              <a:spcBef>
                <a:spcPts val="190"/>
              </a:spcBef>
              <a:buSzPct val="105882"/>
              <a:buFont typeface="Courier New"/>
              <a:buChar char="○"/>
              <a:tabLst>
                <a:tab pos="129539" algn="l"/>
              </a:tabLst>
            </a:pPr>
            <a:r>
              <a:rPr dirty="0" sz="850" spc="15">
                <a:latin typeface="Calibri"/>
                <a:cs typeface="Calibri"/>
              </a:rPr>
              <a:t>1-D</a:t>
            </a:r>
            <a:r>
              <a:rPr dirty="0" sz="850" spc="-3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arrays</a:t>
            </a:r>
            <a:endParaRPr sz="850">
              <a:latin typeface="Calibri"/>
              <a:cs typeface="Calibri"/>
            </a:endParaRPr>
          </a:p>
          <a:p>
            <a:pPr lvl="1" marL="298450" indent="-101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850" spc="15">
                <a:latin typeface="Calibri"/>
                <a:cs typeface="Calibri"/>
              </a:rPr>
              <a:t>Array</a:t>
            </a:r>
            <a:r>
              <a:rPr dirty="0" sz="850" spc="-3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declaration</a:t>
            </a:r>
            <a:endParaRPr sz="850">
              <a:latin typeface="Calibri"/>
              <a:cs typeface="Calibri"/>
            </a:endParaRPr>
          </a:p>
          <a:p>
            <a:pPr lvl="1" marL="298450" indent="-101600">
              <a:lnSpc>
                <a:spcPct val="100000"/>
              </a:lnSpc>
              <a:spcBef>
                <a:spcPts val="15"/>
              </a:spcBef>
              <a:buSzPct val="94444"/>
              <a:buFont typeface="Wingdings"/>
              <a:buChar char=""/>
              <a:tabLst>
                <a:tab pos="299085" algn="l"/>
              </a:tabLst>
            </a:pPr>
            <a:r>
              <a:rPr dirty="0" sz="900" spc="-10">
                <a:latin typeface="Calibri"/>
                <a:cs typeface="Calibri"/>
              </a:rPr>
              <a:t>Taking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user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input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in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array</a:t>
            </a:r>
            <a:endParaRPr sz="900">
              <a:latin typeface="Calibri"/>
              <a:cs typeface="Calibri"/>
            </a:endParaRPr>
          </a:p>
          <a:p>
            <a:pPr lvl="1" marL="298450" indent="-101600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"/>
              <a:tabLst>
                <a:tab pos="299085" algn="l"/>
              </a:tabLst>
            </a:pPr>
            <a:r>
              <a:rPr dirty="0" sz="900" spc="-5">
                <a:latin typeface="Calibri"/>
                <a:cs typeface="Calibri"/>
              </a:rPr>
              <a:t>Array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printing</a:t>
            </a:r>
            <a:endParaRPr sz="900">
              <a:latin typeface="Calibri"/>
              <a:cs typeface="Calibri"/>
            </a:endParaRPr>
          </a:p>
          <a:p>
            <a:pPr lvl="1" marL="298450" indent="-101600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"/>
              <a:tabLst>
                <a:tab pos="299085" algn="l"/>
              </a:tabLst>
            </a:pPr>
            <a:r>
              <a:rPr dirty="0" sz="900" spc="-10">
                <a:latin typeface="Calibri"/>
                <a:cs typeface="Calibri"/>
              </a:rPr>
              <a:t>Find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odd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even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an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array</a:t>
            </a:r>
            <a:endParaRPr sz="900">
              <a:latin typeface="Calibri"/>
              <a:cs typeface="Calibri"/>
            </a:endParaRPr>
          </a:p>
          <a:p>
            <a:pPr lvl="1" marL="298450" indent="-101600">
              <a:lnSpc>
                <a:spcPct val="100000"/>
              </a:lnSpc>
              <a:spcBef>
                <a:spcPts val="55"/>
              </a:spcBef>
              <a:buSzPct val="105882"/>
              <a:buFont typeface="Wingdings"/>
              <a:buChar char=""/>
              <a:tabLst>
                <a:tab pos="299085" algn="l"/>
              </a:tabLst>
            </a:pPr>
            <a:r>
              <a:rPr dirty="0" sz="850" spc="15">
                <a:latin typeface="Calibri"/>
                <a:cs typeface="Calibri"/>
              </a:rPr>
              <a:t>Reverse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printing</a:t>
            </a:r>
            <a:r>
              <a:rPr dirty="0" sz="85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of</a:t>
            </a:r>
            <a:r>
              <a:rPr dirty="0" sz="85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an</a:t>
            </a:r>
            <a:r>
              <a:rPr dirty="0" sz="850" spc="-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Array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265" y="2254910"/>
            <a:ext cx="1969770" cy="1377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850" spc="10">
                <a:latin typeface="Calibri"/>
                <a:cs typeface="Calibri"/>
              </a:rPr>
              <a:t>All </a:t>
            </a:r>
            <a:r>
              <a:rPr dirty="0" sz="850" spc="15">
                <a:latin typeface="Calibri"/>
                <a:cs typeface="Calibri"/>
              </a:rPr>
              <a:t>Question</a:t>
            </a:r>
            <a:r>
              <a:rPr dirty="0" sz="850" spc="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must</a:t>
            </a:r>
            <a:r>
              <a:rPr dirty="0" sz="850" spc="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be</a:t>
            </a:r>
            <a:r>
              <a:rPr dirty="0" sz="850" spc="10">
                <a:latin typeface="Calibri"/>
                <a:cs typeface="Calibri"/>
              </a:rPr>
              <a:t> solved </a:t>
            </a:r>
            <a:r>
              <a:rPr dirty="0" sz="850" spc="15">
                <a:latin typeface="Calibri"/>
                <a:cs typeface="Calibri"/>
              </a:rPr>
              <a:t>using</a:t>
            </a:r>
            <a:r>
              <a:rPr dirty="0" sz="850" spc="10">
                <a:latin typeface="Calibri"/>
                <a:cs typeface="Calibri"/>
              </a:rPr>
              <a:t> function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312" y="2511043"/>
            <a:ext cx="2077085" cy="9880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147955" algn="l"/>
              </a:tabLst>
            </a:pPr>
            <a:r>
              <a:rPr dirty="0" sz="850" spc="20">
                <a:latin typeface="Calibri"/>
                <a:cs typeface="Calibri"/>
              </a:rPr>
              <a:t>Max</a:t>
            </a:r>
            <a:r>
              <a:rPr dirty="0" sz="850" spc="10">
                <a:latin typeface="Calibri"/>
                <a:cs typeface="Calibri"/>
              </a:rPr>
              <a:t> in array(inbuilt</a:t>
            </a:r>
            <a:r>
              <a:rPr dirty="0" sz="850" spc="20">
                <a:latin typeface="Calibri"/>
                <a:cs typeface="Calibri"/>
              </a:rPr>
              <a:t> </a:t>
            </a:r>
            <a:r>
              <a:rPr dirty="0" sz="850" spc="5">
                <a:latin typeface="Calibri"/>
                <a:cs typeface="Calibri"/>
              </a:rPr>
              <a:t>(inbuilt</a:t>
            </a:r>
            <a:r>
              <a:rPr dirty="0" sz="850" spc="20">
                <a:latin typeface="Calibri"/>
                <a:cs typeface="Calibri"/>
              </a:rPr>
              <a:t> max</a:t>
            </a:r>
            <a:r>
              <a:rPr dirty="0" sz="850" spc="10">
                <a:latin typeface="Calibri"/>
                <a:cs typeface="Calibri"/>
              </a:rPr>
              <a:t> function)</a:t>
            </a:r>
            <a:endParaRPr sz="85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47955" algn="l"/>
              </a:tabLst>
            </a:pPr>
            <a:r>
              <a:rPr dirty="0" sz="900" spc="-10">
                <a:latin typeface="Calibri"/>
                <a:cs typeface="Calibri"/>
              </a:rPr>
              <a:t>Min </a:t>
            </a:r>
            <a:r>
              <a:rPr dirty="0" sz="900" spc="-5">
                <a:latin typeface="Calibri"/>
                <a:cs typeface="Calibri"/>
              </a:rPr>
              <a:t>in </a:t>
            </a:r>
            <a:r>
              <a:rPr dirty="0" sz="900" spc="-10">
                <a:latin typeface="Calibri"/>
                <a:cs typeface="Calibri"/>
              </a:rPr>
              <a:t>array(inbuilt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min function)</a:t>
            </a:r>
            <a:endParaRPr sz="90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47955" algn="l"/>
              </a:tabLst>
            </a:pPr>
            <a:r>
              <a:rPr dirty="0" sz="900" spc="-10">
                <a:latin typeface="Calibri"/>
                <a:cs typeface="Calibri"/>
              </a:rPr>
              <a:t>Check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Palindrome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Array</a:t>
            </a:r>
            <a:endParaRPr sz="90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7955" algn="l"/>
              </a:tabLst>
            </a:pPr>
            <a:r>
              <a:rPr dirty="0" sz="900" spc="-10">
                <a:latin typeface="Calibri"/>
                <a:cs typeface="Calibri"/>
              </a:rPr>
              <a:t>Reverse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Array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(3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Approach)</a:t>
            </a:r>
            <a:endParaRPr sz="90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147955" algn="l"/>
              </a:tabLst>
            </a:pPr>
            <a:r>
              <a:rPr dirty="0" sz="850" spc="15">
                <a:latin typeface="Calibri"/>
                <a:cs typeface="Calibri"/>
              </a:rPr>
              <a:t>Rotate</a:t>
            </a:r>
            <a:r>
              <a:rPr dirty="0" sz="850" spc="-1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array(2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Approach)</a:t>
            </a:r>
            <a:endParaRPr sz="85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147955" algn="l"/>
              </a:tabLst>
            </a:pPr>
            <a:r>
              <a:rPr dirty="0" sz="850" spc="15">
                <a:latin typeface="Calibri"/>
                <a:cs typeface="Calibri"/>
              </a:rPr>
              <a:t>Inverse</a:t>
            </a:r>
            <a:r>
              <a:rPr dirty="0" sz="850" spc="-2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of</a:t>
            </a:r>
            <a:r>
              <a:rPr dirty="0" sz="850" spc="-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an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array</a:t>
            </a:r>
            <a:endParaRPr sz="850">
              <a:latin typeface="Calibri"/>
              <a:cs typeface="Calibri"/>
            </a:endParaRPr>
          </a:p>
          <a:p>
            <a:pPr marL="147320" indent="-13525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147955" algn="l"/>
              </a:tabLst>
            </a:pPr>
            <a:r>
              <a:rPr dirty="0" sz="850" spc="15">
                <a:latin typeface="Calibri"/>
                <a:cs typeface="Calibri"/>
              </a:rPr>
              <a:t>Odd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even</a:t>
            </a:r>
            <a:r>
              <a:rPr dirty="0" sz="850" spc="-5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count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734" y="3495192"/>
            <a:ext cx="448309" cy="1377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850" spc="10">
                <a:latin typeface="Calibri"/>
                <a:cs typeface="Calibri"/>
              </a:rPr>
              <a:t>Se</a:t>
            </a:r>
            <a:r>
              <a:rPr dirty="0" sz="850" spc="15">
                <a:latin typeface="Calibri"/>
                <a:cs typeface="Calibri"/>
              </a:rPr>
              <a:t>arching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647" y="3613225"/>
            <a:ext cx="779145" cy="299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9225" indent="-132080">
              <a:lnSpc>
                <a:spcPct val="100000"/>
              </a:lnSpc>
              <a:spcBef>
                <a:spcPts val="90"/>
              </a:spcBef>
              <a:buAutoNum type="alphaLcPeriod"/>
              <a:tabLst>
                <a:tab pos="149860" algn="l"/>
              </a:tabLst>
            </a:pPr>
            <a:r>
              <a:rPr dirty="0" sz="900" spc="-10">
                <a:latin typeface="Calibri"/>
                <a:cs typeface="Calibri"/>
              </a:rPr>
              <a:t>L</a:t>
            </a:r>
            <a:r>
              <a:rPr dirty="0" sz="900" spc="-15">
                <a:latin typeface="Calibri"/>
                <a:cs typeface="Calibri"/>
              </a:rPr>
              <a:t>i</a:t>
            </a:r>
            <a:r>
              <a:rPr dirty="0" sz="900" spc="-10">
                <a:latin typeface="Calibri"/>
                <a:cs typeface="Calibri"/>
              </a:rPr>
              <a:t>nea</a:t>
            </a:r>
            <a:r>
              <a:rPr dirty="0" sz="900" spc="-5">
                <a:latin typeface="Calibri"/>
                <a:cs typeface="Calibri"/>
              </a:rPr>
              <a:t>r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searc</a:t>
            </a:r>
            <a:r>
              <a:rPr dirty="0" sz="900" spc="-5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49860" algn="l"/>
              </a:tabLst>
            </a:pPr>
            <a:r>
              <a:rPr dirty="0" sz="900" spc="-10">
                <a:latin typeface="Calibri"/>
                <a:cs typeface="Calibri"/>
              </a:rPr>
              <a:t>B</a:t>
            </a:r>
            <a:r>
              <a:rPr dirty="0" sz="900" spc="-10">
                <a:latin typeface="Calibri"/>
                <a:cs typeface="Calibri"/>
              </a:rPr>
              <a:t>inar</a:t>
            </a:r>
            <a:r>
              <a:rPr dirty="0" sz="900" spc="-5">
                <a:latin typeface="Calibri"/>
                <a:cs typeface="Calibri"/>
              </a:rPr>
              <a:t>y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searc</a:t>
            </a:r>
            <a:r>
              <a:rPr dirty="0" sz="900" spc="-5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312" y="3475735"/>
            <a:ext cx="111760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latin typeface="Calibri"/>
                <a:cs typeface="Calibri"/>
              </a:rPr>
              <a:t>8.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734" y="3908450"/>
            <a:ext cx="1304925" cy="1377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19"/>
              </a:lnSpc>
            </a:pPr>
            <a:r>
              <a:rPr dirty="0" sz="900" spc="-10">
                <a:latin typeface="Calibri"/>
                <a:cs typeface="Calibri"/>
              </a:rPr>
              <a:t>Sorting(inbuilt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sort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function)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647" y="4027169"/>
            <a:ext cx="581660" cy="4362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9225" indent="-132080">
              <a:lnSpc>
                <a:spcPct val="100000"/>
              </a:lnSpc>
              <a:spcBef>
                <a:spcPts val="135"/>
              </a:spcBef>
              <a:buAutoNum type="alphaLcPeriod"/>
              <a:tabLst>
                <a:tab pos="149860" algn="l"/>
              </a:tabLst>
            </a:pPr>
            <a:r>
              <a:rPr dirty="0" sz="850" spc="10">
                <a:latin typeface="Calibri"/>
                <a:cs typeface="Calibri"/>
              </a:rPr>
              <a:t>Insertion</a:t>
            </a:r>
            <a:endParaRPr sz="85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65"/>
              </a:spcBef>
              <a:buAutoNum type="alphaLcPeriod"/>
              <a:tabLst>
                <a:tab pos="149860" algn="l"/>
              </a:tabLst>
            </a:pPr>
            <a:r>
              <a:rPr dirty="0" sz="850" spc="15">
                <a:latin typeface="Calibri"/>
                <a:cs typeface="Calibri"/>
              </a:rPr>
              <a:t>Bubble</a:t>
            </a:r>
            <a:endParaRPr sz="850">
              <a:latin typeface="Calibri"/>
              <a:cs typeface="Calibri"/>
            </a:endParaRPr>
          </a:p>
          <a:p>
            <a:pPr marL="149225" indent="-125730">
              <a:lnSpc>
                <a:spcPct val="100000"/>
              </a:lnSpc>
              <a:spcBef>
                <a:spcPts val="65"/>
              </a:spcBef>
              <a:buAutoNum type="alphaLcPeriod"/>
              <a:tabLst>
                <a:tab pos="149860" algn="l"/>
              </a:tabLst>
            </a:pPr>
            <a:r>
              <a:rPr dirty="0" sz="850" spc="10">
                <a:latin typeface="Calibri"/>
                <a:cs typeface="Calibri"/>
              </a:rPr>
              <a:t>Selection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312" y="3889070"/>
            <a:ext cx="111760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>
                <a:latin typeface="Calibri"/>
                <a:cs typeface="Calibri"/>
              </a:rPr>
              <a:t>9.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6734" y="4459883"/>
            <a:ext cx="1045844" cy="1377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850" spc="15">
                <a:latin typeface="Calibri"/>
                <a:cs typeface="Calibri"/>
              </a:rPr>
              <a:t>SubArray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20">
                <a:latin typeface="Calibri"/>
                <a:cs typeface="Calibri"/>
              </a:rPr>
              <a:t>sum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Concept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1829" y="4578222"/>
            <a:ext cx="1000760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latin typeface="Calibri"/>
                <a:cs typeface="Calibri"/>
              </a:rPr>
              <a:t>a.</a:t>
            </a:r>
            <a:r>
              <a:rPr dirty="0" sz="850" spc="170">
                <a:latin typeface="Calibri"/>
                <a:cs typeface="Calibri"/>
              </a:rPr>
              <a:t> </a:t>
            </a:r>
            <a:r>
              <a:rPr dirty="0" sz="850" spc="20">
                <a:latin typeface="Calibri"/>
                <a:cs typeface="Calibri"/>
              </a:rPr>
              <a:t>Max</a:t>
            </a:r>
            <a:r>
              <a:rPr dirty="0" sz="850" spc="-5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subarray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sum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315" y="4440427"/>
            <a:ext cx="168275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latin typeface="Calibri"/>
                <a:cs typeface="Calibri"/>
              </a:rPr>
              <a:t>10.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734" y="4735347"/>
            <a:ext cx="469900" cy="1377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15"/>
              </a:lnSpc>
            </a:pPr>
            <a:r>
              <a:rPr dirty="0" sz="900" spc="-10">
                <a:latin typeface="Calibri"/>
                <a:cs typeface="Calibri"/>
              </a:rPr>
              <a:t>Swapping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647" y="4853761"/>
            <a:ext cx="969010" cy="436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9225" indent="-132080">
              <a:lnSpc>
                <a:spcPct val="100000"/>
              </a:lnSpc>
              <a:spcBef>
                <a:spcPts val="90"/>
              </a:spcBef>
              <a:buAutoNum type="alphaLcPeriod"/>
              <a:tabLst>
                <a:tab pos="149860" algn="l"/>
              </a:tabLst>
            </a:pPr>
            <a:r>
              <a:rPr dirty="0" sz="900" spc="-10">
                <a:latin typeface="Calibri"/>
                <a:cs typeface="Calibri"/>
              </a:rPr>
              <a:t>Pass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by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value</a:t>
            </a:r>
            <a:endParaRPr sz="900">
              <a:latin typeface="Calibri"/>
              <a:cs typeface="Calibri"/>
            </a:endParaRPr>
          </a:p>
          <a:p>
            <a:pPr marL="149225" indent="-13716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49860" algn="l"/>
              </a:tabLst>
            </a:pPr>
            <a:r>
              <a:rPr dirty="0" sz="900" spc="-10">
                <a:latin typeface="Calibri"/>
                <a:cs typeface="Calibri"/>
              </a:rPr>
              <a:t>Pass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by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reference</a:t>
            </a:r>
            <a:endParaRPr sz="900">
              <a:latin typeface="Calibri"/>
              <a:cs typeface="Calibri"/>
            </a:endParaRPr>
          </a:p>
          <a:p>
            <a:pPr marL="149225" indent="-125730">
              <a:lnSpc>
                <a:spcPct val="100000"/>
              </a:lnSpc>
              <a:spcBef>
                <a:spcPts val="55"/>
              </a:spcBef>
              <a:buAutoNum type="alphaLcPeriod"/>
              <a:tabLst>
                <a:tab pos="149860" algn="l"/>
              </a:tabLst>
            </a:pPr>
            <a:r>
              <a:rPr dirty="0" sz="850" spc="15">
                <a:latin typeface="Calibri"/>
                <a:cs typeface="Calibri"/>
              </a:rPr>
              <a:t>Pass</a:t>
            </a:r>
            <a:r>
              <a:rPr dirty="0" sz="850" spc="-1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by</a:t>
            </a:r>
            <a:r>
              <a:rPr dirty="0" sz="850" spc="-2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index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315" y="4715712"/>
            <a:ext cx="167640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>
                <a:latin typeface="Calibri"/>
                <a:cs typeface="Calibri"/>
              </a:rPr>
              <a:t>11.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6203" y="5837833"/>
            <a:ext cx="469900" cy="1377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15"/>
              </a:lnSpc>
            </a:pPr>
            <a:r>
              <a:rPr dirty="0" sz="900" spc="-10">
                <a:latin typeface="Calibri"/>
                <a:cs typeface="Calibri"/>
              </a:rPr>
              <a:t>2</a:t>
            </a:r>
            <a:r>
              <a:rPr dirty="0" sz="900" spc="-5">
                <a:latin typeface="Calibri"/>
                <a:cs typeface="Calibri"/>
              </a:rPr>
              <a:t>-D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ar</a:t>
            </a:r>
            <a:r>
              <a:rPr dirty="0" sz="900" spc="-15">
                <a:latin typeface="Calibri"/>
                <a:cs typeface="Calibri"/>
              </a:rPr>
              <a:t>r</a:t>
            </a:r>
            <a:r>
              <a:rPr dirty="0" sz="900" spc="-5">
                <a:latin typeface="Calibri"/>
                <a:cs typeface="Calibri"/>
              </a:rPr>
              <a:t>ays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2083" y="5960440"/>
            <a:ext cx="1141095" cy="850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3030" indent="-100965">
              <a:lnSpc>
                <a:spcPct val="100000"/>
              </a:lnSpc>
              <a:spcBef>
                <a:spcPts val="90"/>
              </a:spcBef>
              <a:buSzPct val="94444"/>
              <a:buFont typeface="Wingdings"/>
              <a:buChar char=""/>
              <a:tabLst>
                <a:tab pos="113664" algn="l"/>
              </a:tabLst>
            </a:pPr>
            <a:r>
              <a:rPr dirty="0" sz="900" spc="-10">
                <a:latin typeface="Calibri"/>
                <a:cs typeface="Calibri"/>
              </a:rPr>
              <a:t>Matrix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representation</a:t>
            </a:r>
            <a:endParaRPr sz="900">
              <a:latin typeface="Calibri"/>
              <a:cs typeface="Calibri"/>
            </a:endParaRPr>
          </a:p>
          <a:p>
            <a:pPr marL="113030" indent="-10096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"/>
              <a:tabLst>
                <a:tab pos="113664" algn="l"/>
              </a:tabLst>
            </a:pPr>
            <a:r>
              <a:rPr dirty="0" sz="900" spc="-10">
                <a:latin typeface="Calibri"/>
                <a:cs typeface="Calibri"/>
              </a:rPr>
              <a:t>Take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input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in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matrix</a:t>
            </a:r>
            <a:endParaRPr sz="900">
              <a:latin typeface="Calibri"/>
              <a:cs typeface="Calibri"/>
            </a:endParaRPr>
          </a:p>
          <a:p>
            <a:pPr marL="113030" indent="-10096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"/>
              <a:tabLst>
                <a:tab pos="113664" algn="l"/>
              </a:tabLst>
            </a:pPr>
            <a:r>
              <a:rPr dirty="0" sz="900" spc="-10">
                <a:latin typeface="Calibri"/>
                <a:cs typeface="Calibri"/>
              </a:rPr>
              <a:t>Matrix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print</a:t>
            </a:r>
            <a:endParaRPr sz="900">
              <a:latin typeface="Calibri"/>
              <a:cs typeface="Calibri"/>
            </a:endParaRPr>
          </a:p>
          <a:p>
            <a:pPr marL="113030" indent="-100965">
              <a:lnSpc>
                <a:spcPct val="100000"/>
              </a:lnSpc>
              <a:spcBef>
                <a:spcPts val="55"/>
              </a:spcBef>
              <a:buSzPct val="105882"/>
              <a:buFont typeface="Wingdings"/>
              <a:buChar char=""/>
              <a:tabLst>
                <a:tab pos="113664" algn="l"/>
              </a:tabLst>
            </a:pPr>
            <a:r>
              <a:rPr dirty="0" sz="850" spc="20">
                <a:latin typeface="Calibri"/>
                <a:cs typeface="Calibri"/>
              </a:rPr>
              <a:t>Wave</a:t>
            </a:r>
            <a:r>
              <a:rPr dirty="0" sz="850" spc="10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pr</a:t>
            </a:r>
            <a:r>
              <a:rPr dirty="0" sz="850" spc="5">
                <a:latin typeface="Calibri"/>
                <a:cs typeface="Calibri"/>
              </a:rPr>
              <a:t>int</a:t>
            </a:r>
            <a:endParaRPr sz="850">
              <a:latin typeface="Calibri"/>
              <a:cs typeface="Calibri"/>
            </a:endParaRPr>
          </a:p>
          <a:p>
            <a:pPr marL="113030" indent="-100965">
              <a:lnSpc>
                <a:spcPct val="100000"/>
              </a:lnSpc>
              <a:spcBef>
                <a:spcPts val="65"/>
              </a:spcBef>
              <a:buSzPct val="105882"/>
              <a:buFont typeface="Wingdings"/>
              <a:buChar char=""/>
              <a:tabLst>
                <a:tab pos="113664" algn="l"/>
              </a:tabLst>
            </a:pPr>
            <a:r>
              <a:rPr dirty="0" sz="850" spc="15">
                <a:latin typeface="Calibri"/>
                <a:cs typeface="Calibri"/>
              </a:rPr>
              <a:t>S</a:t>
            </a:r>
            <a:r>
              <a:rPr dirty="0" sz="850" spc="10">
                <a:latin typeface="Calibri"/>
                <a:cs typeface="Calibri"/>
              </a:rPr>
              <a:t>pira</a:t>
            </a:r>
            <a:r>
              <a:rPr dirty="0" sz="850" spc="5">
                <a:latin typeface="Calibri"/>
                <a:cs typeface="Calibri"/>
              </a:rPr>
              <a:t>l</a:t>
            </a:r>
            <a:r>
              <a:rPr dirty="0" sz="850" spc="10">
                <a:latin typeface="Calibri"/>
                <a:cs typeface="Calibri"/>
              </a:rPr>
              <a:t> </a:t>
            </a:r>
            <a:r>
              <a:rPr dirty="0" sz="850" spc="5">
                <a:latin typeface="Calibri"/>
                <a:cs typeface="Calibri"/>
              </a:rPr>
              <a:t>print</a:t>
            </a:r>
            <a:endParaRPr sz="850">
              <a:latin typeface="Calibri"/>
              <a:cs typeface="Calibri"/>
            </a:endParaRPr>
          </a:p>
          <a:p>
            <a:pPr marL="113030" indent="-100965">
              <a:lnSpc>
                <a:spcPct val="100000"/>
              </a:lnSpc>
              <a:spcBef>
                <a:spcPts val="65"/>
              </a:spcBef>
              <a:buFont typeface="Wingdings"/>
              <a:buChar char=""/>
              <a:tabLst>
                <a:tab pos="113664" algn="l"/>
              </a:tabLst>
            </a:pPr>
            <a:r>
              <a:rPr dirty="0" sz="850" spc="15">
                <a:latin typeface="Calibri"/>
                <a:cs typeface="Calibri"/>
              </a:rPr>
              <a:t>Search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10">
                <a:latin typeface="Calibri"/>
                <a:cs typeface="Calibri"/>
              </a:rPr>
              <a:t>in</a:t>
            </a:r>
            <a:r>
              <a:rPr dirty="0" sz="850" spc="-10">
                <a:latin typeface="Calibri"/>
                <a:cs typeface="Calibri"/>
              </a:rPr>
              <a:t> </a:t>
            </a:r>
            <a:r>
              <a:rPr dirty="0" sz="850" spc="20">
                <a:latin typeface="Calibri"/>
                <a:cs typeface="Calibri"/>
              </a:rPr>
              <a:t>2D</a:t>
            </a:r>
            <a:r>
              <a:rPr dirty="0" sz="850" spc="-5">
                <a:latin typeface="Calibri"/>
                <a:cs typeface="Calibri"/>
              </a:rPr>
              <a:t> </a:t>
            </a:r>
            <a:r>
              <a:rPr dirty="0" sz="850" spc="15">
                <a:latin typeface="Calibri"/>
                <a:cs typeface="Calibri"/>
              </a:rPr>
              <a:t>array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6764" y="5818377"/>
            <a:ext cx="93345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20">
                <a:latin typeface="Courier New"/>
                <a:cs typeface="Courier New"/>
              </a:rPr>
              <a:t>○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7265" y="7081672"/>
            <a:ext cx="1125220" cy="1377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15"/>
              </a:lnSpc>
            </a:pPr>
            <a:r>
              <a:rPr dirty="0" sz="900" spc="-10">
                <a:latin typeface="Calibri"/>
                <a:cs typeface="Calibri"/>
              </a:rPr>
              <a:t>String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and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String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Builder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265" y="7993989"/>
            <a:ext cx="1607185" cy="1123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44"/>
              </a:lnSpc>
            </a:pPr>
            <a:r>
              <a:rPr dirty="0" sz="750" spc="20" b="1">
                <a:solidFill>
                  <a:srgbClr val="273139"/>
                </a:solidFill>
                <a:latin typeface="Arial"/>
                <a:cs typeface="Arial"/>
              </a:rPr>
              <a:t>Understanding </a:t>
            </a:r>
            <a:r>
              <a:rPr dirty="0" sz="750" spc="15" b="1">
                <a:solidFill>
                  <a:srgbClr val="273139"/>
                </a:solidFill>
                <a:latin typeface="Arial"/>
                <a:cs typeface="Arial"/>
              </a:rPr>
              <a:t>Access</a:t>
            </a:r>
            <a:r>
              <a:rPr dirty="0" sz="750" spc="30" b="1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dirty="0" sz="750" spc="15" b="1">
                <a:solidFill>
                  <a:srgbClr val="273139"/>
                </a:solidFill>
                <a:latin typeface="Arial"/>
                <a:cs typeface="Arial"/>
              </a:rPr>
              <a:t>Modifiers:</a:t>
            </a:r>
            <a:endParaRPr sz="75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142" y="8168453"/>
            <a:ext cx="2902306" cy="1495182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New</a:t>
            </a:r>
            <a:r>
              <a:rPr dirty="0" spc="-15"/>
              <a:t> </a:t>
            </a:r>
            <a:r>
              <a:rPr dirty="0" spc="-5"/>
              <a:t>Section</a:t>
            </a:r>
            <a:r>
              <a:rPr dirty="0" spc="-10"/>
              <a:t> </a:t>
            </a:r>
            <a:r>
              <a:rPr dirty="0" spc="-5"/>
              <a:t>1</a:t>
            </a:r>
            <a:r>
              <a:rPr dirty="0" spc="-15"/>
              <a:t> </a:t>
            </a:r>
            <a:r>
              <a:rPr dirty="0" spc="-10"/>
              <a:t>Page</a:t>
            </a:r>
            <a:r>
              <a:rPr dirty="0" spc="-15"/>
              <a:t> </a:t>
            </a: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2023-09-16T04:56:28Z</dcterms:created>
  <dcterms:modified xsi:type="dcterms:W3CDTF">2023-09-16T04:56:28Z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2023-09-16T00:00:00Z</vt:filetime>
  </property>
  <property fmtid="{D5CDD505-2E9C-101B-9397-08002B2CF9AE}" pid="3" name="Creator">
    <vt:lpwstr>Microsoft® OneNote® LTSC</vt:lpwstr>
  </property>
  <property fmtid="{D5CDD505-2E9C-101B-9397-08002B2CF9AE}" pid="4" name="LastSaved">
    <vt:filetime>2023-09-16T00:00:00Z</vt:filetime>
  </property>
</Properties>
</file>