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May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7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May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May 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6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May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4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DC8F7D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DC8F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C8F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2F7437A-5723-5AD0-70BB-9A73A40E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438" y="1463557"/>
            <a:ext cx="490056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Presentation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By: Amr Elbana</a:t>
            </a:r>
          </a:p>
        </p:txBody>
      </p:sp>
    </p:spTree>
    <p:extLst>
      <p:ext uri="{BB962C8B-B14F-4D97-AF65-F5344CB8AC3E}">
        <p14:creationId xmlns:p14="http://schemas.microsoft.com/office/powerpoint/2010/main" val="25832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96000" y="304800"/>
            <a:ext cx="4819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1: </a:t>
            </a:r>
          </a:p>
          <a:p>
            <a:pPr algn="l"/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Which countries have the most Invoices?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  <a:p>
            <a:r>
              <a:rPr lang="en-US" dirty="0"/>
              <a:t>Query 1:</a:t>
            </a:r>
          </a:p>
          <a:p>
            <a:r>
              <a:rPr lang="en-US" dirty="0"/>
              <a:t>“Select </a:t>
            </a:r>
            <a:r>
              <a:rPr lang="en-US" dirty="0" err="1"/>
              <a:t>BillingCountry</a:t>
            </a:r>
            <a:r>
              <a:rPr lang="en-US" dirty="0"/>
              <a:t>, count(</a:t>
            </a:r>
            <a:r>
              <a:rPr lang="en-US" dirty="0" err="1"/>
              <a:t>invoiceid</a:t>
            </a:r>
            <a:r>
              <a:rPr lang="en-US" dirty="0"/>
              <a:t>)</a:t>
            </a:r>
          </a:p>
          <a:p>
            <a:r>
              <a:rPr lang="en-US" dirty="0"/>
              <a:t>from invoice</a:t>
            </a:r>
          </a:p>
          <a:p>
            <a:r>
              <a:rPr lang="en-US" dirty="0"/>
              <a:t>group by </a:t>
            </a:r>
            <a:r>
              <a:rPr lang="en-US" dirty="0" err="1"/>
              <a:t>BillingCountry</a:t>
            </a:r>
            <a:endParaRPr lang="en-US" dirty="0"/>
          </a:p>
          <a:p>
            <a:r>
              <a:rPr lang="en-US" dirty="0"/>
              <a:t>order by 2 Desc”</a:t>
            </a:r>
          </a:p>
        </p:txBody>
      </p:sp>
      <p:pic>
        <p:nvPicPr>
          <p:cNvPr id="8" name="Picture 7" descr="Chart, bar chart">
            <a:extLst>
              <a:ext uri="{FF2B5EF4-FFF2-40B4-BE49-F238E27FC236}">
                <a16:creationId xmlns:a16="http://schemas.microsoft.com/office/drawing/2014/main" id="{F2EDBF40-C9E6-A4D0-422E-DBD0DEB92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848"/>
            <a:ext cx="5379050" cy="3738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6231118" y="3268336"/>
            <a:ext cx="53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describes the number of purchases done by customers in each Country.</a:t>
            </a:r>
          </a:p>
        </p:txBody>
      </p:sp>
    </p:spTree>
    <p:extLst>
      <p:ext uri="{BB962C8B-B14F-4D97-AF65-F5344CB8AC3E}">
        <p14:creationId xmlns:p14="http://schemas.microsoft.com/office/powerpoint/2010/main" val="171976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96000" y="304800"/>
            <a:ext cx="4819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2: </a:t>
            </a:r>
          </a:p>
          <a:p>
            <a:pPr algn="l"/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Which city has the best customers?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  <a:p>
            <a:r>
              <a:rPr lang="en-US" dirty="0"/>
              <a:t>Query 2:</a:t>
            </a:r>
          </a:p>
          <a:p>
            <a:r>
              <a:rPr lang="en-US" dirty="0"/>
              <a:t>“Select </a:t>
            </a:r>
            <a:r>
              <a:rPr lang="en-US" dirty="0" err="1"/>
              <a:t>BillingCity</a:t>
            </a:r>
            <a:r>
              <a:rPr lang="en-US" dirty="0"/>
              <a:t>, sum(total)</a:t>
            </a:r>
          </a:p>
          <a:p>
            <a:r>
              <a:rPr lang="en-US" dirty="0"/>
              <a:t>from invoice</a:t>
            </a:r>
          </a:p>
          <a:p>
            <a:r>
              <a:rPr lang="en-US" dirty="0"/>
              <a:t>group by </a:t>
            </a:r>
            <a:r>
              <a:rPr lang="en-US" dirty="0" err="1"/>
              <a:t>BillingCity</a:t>
            </a:r>
            <a:endParaRPr lang="en-US" dirty="0"/>
          </a:p>
          <a:p>
            <a:r>
              <a:rPr lang="en-US" dirty="0"/>
              <a:t>order by 2 Desc”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6231118" y="3268336"/>
            <a:ext cx="53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describes the amount earned from each city and it could be used for marketing purposes to determine the best city to host a festival.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A3D9BCB-8A9D-BE31-7375-35C85E624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44"/>
            <a:ext cx="5488259" cy="35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96000" y="304800"/>
            <a:ext cx="4819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3: </a:t>
            </a:r>
          </a:p>
          <a:p>
            <a:pPr algn="l"/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Who is the best customer?</a:t>
            </a:r>
            <a:endParaRPr lang="en-US" dirty="0">
              <a:solidFill>
                <a:srgbClr val="0B0B0B"/>
              </a:solidFill>
              <a:latin typeface="Open Sans" panose="020B0606030504020204" pitchFamily="34" charset="0"/>
            </a:endParaRPr>
          </a:p>
          <a:p>
            <a:pPr algn="l"/>
            <a:endParaRPr lang="en-US" dirty="0"/>
          </a:p>
          <a:p>
            <a:r>
              <a:rPr lang="en-US" dirty="0"/>
              <a:t>Query 3:</a:t>
            </a:r>
          </a:p>
          <a:p>
            <a:r>
              <a:rPr lang="en-US" dirty="0"/>
              <a:t>“Select </a:t>
            </a:r>
            <a:r>
              <a:rPr lang="en-US" dirty="0" err="1"/>
              <a:t>ie.customerid</a:t>
            </a:r>
            <a:r>
              <a:rPr lang="en-US" dirty="0"/>
              <a:t>, sum(</a:t>
            </a:r>
            <a:r>
              <a:rPr lang="en-US" dirty="0" err="1"/>
              <a:t>unitprice</a:t>
            </a:r>
            <a:r>
              <a:rPr lang="en-US" dirty="0"/>
              <a:t>)</a:t>
            </a:r>
          </a:p>
          <a:p>
            <a:r>
              <a:rPr lang="en-US" dirty="0"/>
              <a:t>from invoice as 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as il</a:t>
            </a:r>
          </a:p>
          <a:p>
            <a:r>
              <a:rPr lang="en-US" dirty="0"/>
              <a:t>on </a:t>
            </a:r>
            <a:r>
              <a:rPr lang="en-US" dirty="0" err="1"/>
              <a:t>ie.invoiceid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endParaRPr lang="en-US" dirty="0"/>
          </a:p>
          <a:p>
            <a:r>
              <a:rPr lang="en-US" dirty="0"/>
              <a:t>join Customer as </a:t>
            </a:r>
            <a:r>
              <a:rPr lang="en-US" dirty="0" err="1"/>
              <a:t>cr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ie.customerid</a:t>
            </a:r>
            <a:r>
              <a:rPr lang="en-US" dirty="0"/>
              <a:t> = </a:t>
            </a:r>
            <a:r>
              <a:rPr lang="en-US" dirty="0" err="1"/>
              <a:t>cr.customerid</a:t>
            </a:r>
            <a:endParaRPr lang="en-US" dirty="0"/>
          </a:p>
          <a:p>
            <a:r>
              <a:rPr lang="en-US" dirty="0"/>
              <a:t>group by 1</a:t>
            </a:r>
          </a:p>
          <a:p>
            <a:r>
              <a:rPr lang="en-US" dirty="0"/>
              <a:t>order by 2 desc</a:t>
            </a:r>
          </a:p>
          <a:p>
            <a:r>
              <a:rPr lang="en-US" dirty="0"/>
              <a:t>limit 1”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6096000" y="3998119"/>
            <a:ext cx="53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describes the amount spent by each Customer by their numeric ID.</a:t>
            </a:r>
          </a:p>
          <a:p>
            <a:r>
              <a:rPr lang="en-US" dirty="0"/>
              <a:t>This may be used for marketing purposes by giving a gift to the best customers.</a:t>
            </a:r>
          </a:p>
        </p:txBody>
      </p:sp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11BF4F43-8754-B0A4-6BDA-FA1386D2D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337"/>
            <a:ext cx="5486394" cy="41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96000" y="304800"/>
            <a:ext cx="4819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4: </a:t>
            </a:r>
          </a:p>
          <a:p>
            <a:pPr algn="l"/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What is the email, first name, last name, and Genre of all 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Rock</a:t>
            </a:r>
            <a:r>
              <a:rPr lang="en-US" b="0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 Music listeners 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Query 4:</a:t>
            </a:r>
          </a:p>
          <a:p>
            <a:r>
              <a:rPr lang="en-US" dirty="0"/>
              <a:t>“Select distinct(</a:t>
            </a:r>
            <a:r>
              <a:rPr lang="en-US" dirty="0" err="1"/>
              <a:t>cr.email</a:t>
            </a:r>
            <a:r>
              <a:rPr lang="en-US" dirty="0"/>
              <a:t>), </a:t>
            </a:r>
            <a:r>
              <a:rPr lang="en-US" dirty="0" err="1"/>
              <a:t>cr.firstname</a:t>
            </a:r>
            <a:r>
              <a:rPr lang="en-US" dirty="0"/>
              <a:t>, </a:t>
            </a:r>
            <a:r>
              <a:rPr lang="en-US" dirty="0" err="1"/>
              <a:t>cr.lastname</a:t>
            </a:r>
            <a:r>
              <a:rPr lang="en-US" dirty="0"/>
              <a:t>, g.name</a:t>
            </a:r>
          </a:p>
          <a:p>
            <a:r>
              <a:rPr lang="en-US" dirty="0"/>
              <a:t>from invoice as </a:t>
            </a:r>
            <a:r>
              <a:rPr lang="en-US" dirty="0" err="1"/>
              <a:t>ie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as il</a:t>
            </a:r>
          </a:p>
          <a:p>
            <a:r>
              <a:rPr lang="en-US" dirty="0"/>
              <a:t>on </a:t>
            </a:r>
            <a:r>
              <a:rPr lang="en-US" dirty="0" err="1"/>
              <a:t>ie.invoiceid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endParaRPr lang="en-US" dirty="0"/>
          </a:p>
          <a:p>
            <a:r>
              <a:rPr lang="en-US" dirty="0"/>
              <a:t>join Customer as </a:t>
            </a:r>
            <a:r>
              <a:rPr lang="en-US" dirty="0" err="1"/>
              <a:t>cr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ie.customerid</a:t>
            </a:r>
            <a:r>
              <a:rPr lang="en-US" dirty="0"/>
              <a:t> = </a:t>
            </a:r>
            <a:r>
              <a:rPr lang="en-US" dirty="0" err="1"/>
              <a:t>cr.customerid</a:t>
            </a:r>
            <a:endParaRPr lang="en-US" dirty="0"/>
          </a:p>
          <a:p>
            <a:r>
              <a:rPr lang="en-US" dirty="0"/>
              <a:t>join track as t</a:t>
            </a:r>
          </a:p>
          <a:p>
            <a:r>
              <a:rPr lang="en-US" dirty="0"/>
              <a:t>on </a:t>
            </a:r>
            <a:r>
              <a:rPr lang="en-US" dirty="0" err="1"/>
              <a:t>t.trackid</a:t>
            </a:r>
            <a:r>
              <a:rPr lang="en-US" dirty="0"/>
              <a:t> = </a:t>
            </a:r>
            <a:r>
              <a:rPr lang="en-US" dirty="0" err="1"/>
              <a:t>il.trackid</a:t>
            </a:r>
            <a:endParaRPr lang="en-US" dirty="0"/>
          </a:p>
          <a:p>
            <a:r>
              <a:rPr lang="en-US" dirty="0"/>
              <a:t>join genre as g</a:t>
            </a:r>
          </a:p>
          <a:p>
            <a:r>
              <a:rPr lang="en-US" dirty="0"/>
              <a:t>on </a:t>
            </a:r>
            <a:r>
              <a:rPr lang="en-US" dirty="0" err="1"/>
              <a:t>g.genreid</a:t>
            </a:r>
            <a:r>
              <a:rPr lang="en-US" dirty="0"/>
              <a:t> = </a:t>
            </a:r>
            <a:r>
              <a:rPr lang="en-US" dirty="0" err="1"/>
              <a:t>t.genreid</a:t>
            </a:r>
            <a:endParaRPr lang="en-US" dirty="0"/>
          </a:p>
          <a:p>
            <a:r>
              <a:rPr lang="en-US" dirty="0"/>
              <a:t>where g.name = 'Rock'</a:t>
            </a:r>
          </a:p>
          <a:p>
            <a:r>
              <a:rPr lang="en-US" dirty="0"/>
              <a:t>order by 2”</a:t>
            </a:r>
          </a:p>
        </p:txBody>
      </p:sp>
    </p:spTree>
    <p:extLst>
      <p:ext uri="{BB962C8B-B14F-4D97-AF65-F5344CB8AC3E}">
        <p14:creationId xmlns:p14="http://schemas.microsoft.com/office/powerpoint/2010/main" val="19397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96000" y="304800"/>
            <a:ext cx="48196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5: </a:t>
            </a:r>
          </a:p>
          <a:p>
            <a:pPr algn="l"/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Who is writing the rock music?</a:t>
            </a:r>
            <a:endParaRPr lang="en-US" b="0" i="0" dirty="0">
              <a:solidFill>
                <a:srgbClr val="0B0B0B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  <a:p>
            <a:r>
              <a:rPr lang="en-US" dirty="0"/>
              <a:t>Query 5:</a:t>
            </a:r>
          </a:p>
          <a:p>
            <a:r>
              <a:rPr lang="en-US" dirty="0"/>
              <a:t>“select ROW_NUMBER() OVER (order by count(g.name) desc) as " ", </a:t>
            </a:r>
            <a:r>
              <a:rPr lang="en-US" dirty="0" err="1"/>
              <a:t>a.artistid</a:t>
            </a:r>
            <a:r>
              <a:rPr lang="en-US" dirty="0"/>
              <a:t>, at.name, count(g.name) as Songs</a:t>
            </a:r>
          </a:p>
          <a:p>
            <a:r>
              <a:rPr lang="en-US" dirty="0"/>
              <a:t>from Genre as g</a:t>
            </a:r>
          </a:p>
          <a:p>
            <a:r>
              <a:rPr lang="en-US" dirty="0"/>
              <a:t>join track as t</a:t>
            </a:r>
          </a:p>
          <a:p>
            <a:r>
              <a:rPr lang="en-US" dirty="0"/>
              <a:t>on </a:t>
            </a:r>
            <a:r>
              <a:rPr lang="en-US" dirty="0" err="1"/>
              <a:t>g.genreid</a:t>
            </a:r>
            <a:r>
              <a:rPr lang="en-US" dirty="0"/>
              <a:t> = </a:t>
            </a:r>
            <a:r>
              <a:rPr lang="en-US" dirty="0" err="1"/>
              <a:t>t.genreid</a:t>
            </a:r>
            <a:endParaRPr lang="en-US" dirty="0"/>
          </a:p>
          <a:p>
            <a:r>
              <a:rPr lang="en-US" dirty="0"/>
              <a:t>join album as a</a:t>
            </a:r>
          </a:p>
          <a:p>
            <a:r>
              <a:rPr lang="en-US" dirty="0"/>
              <a:t>on </a:t>
            </a:r>
            <a:r>
              <a:rPr lang="en-US" dirty="0" err="1"/>
              <a:t>t.albumid</a:t>
            </a:r>
            <a:r>
              <a:rPr lang="en-US" dirty="0"/>
              <a:t> = </a:t>
            </a:r>
            <a:r>
              <a:rPr lang="en-US" dirty="0" err="1"/>
              <a:t>a.albumid</a:t>
            </a:r>
            <a:endParaRPr lang="en-US" dirty="0"/>
          </a:p>
          <a:p>
            <a:r>
              <a:rPr lang="en-US" dirty="0"/>
              <a:t>join artist as at</a:t>
            </a:r>
          </a:p>
          <a:p>
            <a:r>
              <a:rPr lang="en-US" dirty="0"/>
              <a:t>on </a:t>
            </a:r>
            <a:r>
              <a:rPr lang="en-US" dirty="0" err="1"/>
              <a:t>a.artistid</a:t>
            </a:r>
            <a:r>
              <a:rPr lang="en-US" dirty="0"/>
              <a:t> = </a:t>
            </a:r>
            <a:r>
              <a:rPr lang="en-US" dirty="0" err="1"/>
              <a:t>at.artistid</a:t>
            </a:r>
            <a:endParaRPr lang="en-US" dirty="0"/>
          </a:p>
          <a:p>
            <a:r>
              <a:rPr lang="en-US" dirty="0"/>
              <a:t>where g.name = 'Rock'</a:t>
            </a:r>
          </a:p>
          <a:p>
            <a:r>
              <a:rPr lang="en-US" dirty="0"/>
              <a:t>group by at.name, </a:t>
            </a:r>
            <a:r>
              <a:rPr lang="en-US" dirty="0" err="1"/>
              <a:t>a.artistid</a:t>
            </a:r>
            <a:endParaRPr lang="en-US" dirty="0"/>
          </a:p>
          <a:p>
            <a:r>
              <a:rPr lang="en-US" dirty="0"/>
              <a:t>order by count(g.name) desc</a:t>
            </a:r>
          </a:p>
          <a:p>
            <a:r>
              <a:rPr lang="en-US" dirty="0"/>
              <a:t>limit 10”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6096000" y="5502489"/>
            <a:ext cx="5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shows the number of songs produced by each author by which it could be used for marketing purposes.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2420D-C96D-CE5C-2568-487B7DA7E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2525"/>
            <a:ext cx="5479651" cy="32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6061443" y="106837"/>
            <a:ext cx="48196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6: </a:t>
            </a:r>
          </a:p>
          <a:p>
            <a:pPr algn="l"/>
            <a:r>
              <a:rPr lang="en-US" b="1" dirty="0">
                <a:solidFill>
                  <a:srgbClr val="0B0B0B"/>
                </a:solidFill>
                <a:latin typeface="Open Sans" panose="020B0606030504020204" pitchFamily="34" charset="0"/>
              </a:rPr>
              <a:t>Which artist has earned the most ?</a:t>
            </a:r>
          </a:p>
          <a:p>
            <a:pPr algn="l"/>
            <a:endParaRPr lang="en-US" dirty="0"/>
          </a:p>
          <a:p>
            <a:r>
              <a:rPr lang="en-US" dirty="0"/>
              <a:t>Query 6:</a:t>
            </a:r>
          </a:p>
          <a:p>
            <a:r>
              <a:rPr lang="en-US" dirty="0"/>
              <a:t>“select ROW_NUMBER() OVER (order by sum(</a:t>
            </a:r>
            <a:r>
              <a:rPr lang="en-US" dirty="0" err="1"/>
              <a:t>il.unitprice</a:t>
            </a:r>
            <a:r>
              <a:rPr lang="en-US" dirty="0"/>
              <a:t>) desc) as " ", at.name, sum(</a:t>
            </a:r>
            <a:r>
              <a:rPr lang="en-US" dirty="0" err="1"/>
              <a:t>il.unitprice</a:t>
            </a:r>
            <a:r>
              <a:rPr lang="en-US" dirty="0"/>
              <a:t>) as "amount spent" </a:t>
            </a:r>
          </a:p>
          <a:p>
            <a:r>
              <a:rPr lang="en-US" dirty="0"/>
              <a:t>from customer as </a:t>
            </a:r>
            <a:r>
              <a:rPr lang="en-US" dirty="0" err="1"/>
              <a:t>cr</a:t>
            </a:r>
            <a:endParaRPr lang="en-US" dirty="0"/>
          </a:p>
          <a:p>
            <a:r>
              <a:rPr lang="en-US" dirty="0"/>
              <a:t>join invoice as iv</a:t>
            </a:r>
          </a:p>
          <a:p>
            <a:r>
              <a:rPr lang="en-US" dirty="0"/>
              <a:t>on </a:t>
            </a:r>
            <a:r>
              <a:rPr lang="en-US" dirty="0" err="1"/>
              <a:t>cr.customerid</a:t>
            </a:r>
            <a:r>
              <a:rPr lang="en-US" dirty="0"/>
              <a:t> = </a:t>
            </a:r>
            <a:r>
              <a:rPr lang="en-US" dirty="0" err="1"/>
              <a:t>iv.customerid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invoiceline</a:t>
            </a:r>
            <a:r>
              <a:rPr lang="en-US" dirty="0"/>
              <a:t> as il</a:t>
            </a:r>
          </a:p>
          <a:p>
            <a:r>
              <a:rPr lang="en-US" dirty="0"/>
              <a:t>on </a:t>
            </a:r>
            <a:r>
              <a:rPr lang="en-US" dirty="0" err="1"/>
              <a:t>iv.invoiceid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endParaRPr lang="en-US" dirty="0"/>
          </a:p>
          <a:p>
            <a:r>
              <a:rPr lang="en-US" dirty="0"/>
              <a:t>join track as tr</a:t>
            </a:r>
          </a:p>
          <a:p>
            <a:r>
              <a:rPr lang="en-US" dirty="0"/>
              <a:t>on </a:t>
            </a:r>
            <a:r>
              <a:rPr lang="en-US" dirty="0" err="1"/>
              <a:t>il.trackid</a:t>
            </a:r>
            <a:r>
              <a:rPr lang="en-US" dirty="0"/>
              <a:t> = </a:t>
            </a:r>
            <a:r>
              <a:rPr lang="en-US" dirty="0" err="1"/>
              <a:t>tr.trackid</a:t>
            </a:r>
            <a:endParaRPr lang="en-US" dirty="0"/>
          </a:p>
          <a:p>
            <a:r>
              <a:rPr lang="en-US" dirty="0"/>
              <a:t>join album as a</a:t>
            </a:r>
          </a:p>
          <a:p>
            <a:r>
              <a:rPr lang="en-US" dirty="0"/>
              <a:t>on </a:t>
            </a:r>
            <a:r>
              <a:rPr lang="en-US" dirty="0" err="1"/>
              <a:t>tr.albumid</a:t>
            </a:r>
            <a:r>
              <a:rPr lang="en-US" dirty="0"/>
              <a:t> = </a:t>
            </a:r>
            <a:r>
              <a:rPr lang="en-US" dirty="0" err="1"/>
              <a:t>a.albumid</a:t>
            </a:r>
            <a:endParaRPr lang="en-US" dirty="0"/>
          </a:p>
          <a:p>
            <a:r>
              <a:rPr lang="en-US" dirty="0"/>
              <a:t>join artist as at</a:t>
            </a:r>
          </a:p>
          <a:p>
            <a:r>
              <a:rPr lang="en-US" dirty="0"/>
              <a:t>on </a:t>
            </a:r>
            <a:r>
              <a:rPr lang="en-US" dirty="0" err="1"/>
              <a:t>a.artistid</a:t>
            </a:r>
            <a:r>
              <a:rPr lang="en-US" dirty="0"/>
              <a:t> = </a:t>
            </a:r>
            <a:r>
              <a:rPr lang="en-US" dirty="0" err="1"/>
              <a:t>at.artistid</a:t>
            </a:r>
            <a:endParaRPr lang="en-US" dirty="0"/>
          </a:p>
          <a:p>
            <a:r>
              <a:rPr lang="en-US" dirty="0"/>
              <a:t>group by at.name</a:t>
            </a:r>
          </a:p>
          <a:p>
            <a:r>
              <a:rPr lang="en-US" dirty="0"/>
              <a:t>order by 3 desc</a:t>
            </a:r>
          </a:p>
          <a:p>
            <a:r>
              <a:rPr lang="en-US" dirty="0"/>
              <a:t>limit 5”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169677" y="5644825"/>
            <a:ext cx="531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describes the amount earned by each artist in their concerts which maybe used to determine which artist has the most fans.</a:t>
            </a:r>
          </a:p>
        </p:txBody>
      </p:sp>
      <p:pic>
        <p:nvPicPr>
          <p:cNvPr id="3" name="Picture 2" descr="Chart, bar chart">
            <a:extLst>
              <a:ext uri="{FF2B5EF4-FFF2-40B4-BE49-F238E27FC236}">
                <a16:creationId xmlns:a16="http://schemas.microsoft.com/office/drawing/2014/main" id="{960917F3-2F33-1033-7507-8F0E5B23B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111"/>
            <a:ext cx="5511034" cy="33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82AF9992-2B46-4A30-8F8A-31B8585B7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4" r="13277" b="2"/>
          <a:stretch/>
        </p:blipFill>
        <p:spPr>
          <a:xfrm>
            <a:off x="0" y="18"/>
            <a:ext cx="5486394" cy="6857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A28D6-2066-78DE-F3A1-A3C0B60B1C83}"/>
              </a:ext>
            </a:extLst>
          </p:cNvPr>
          <p:cNvSpPr txBox="1"/>
          <p:nvPr/>
        </p:nvSpPr>
        <p:spPr>
          <a:xfrm>
            <a:off x="5564376" y="-52487"/>
            <a:ext cx="48196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7: </a:t>
            </a:r>
          </a:p>
          <a:p>
            <a:pPr algn="l"/>
            <a:r>
              <a:rPr lang="en-US" b="1" dirty="0">
                <a:solidFill>
                  <a:srgbClr val="0B0B0B"/>
                </a:solidFill>
                <a:latin typeface="Open Sans" panose="020B0606030504020204" pitchFamily="34" charset="0"/>
              </a:rPr>
              <a:t>Who are the top purchasers of </a:t>
            </a:r>
            <a:r>
              <a:rPr lang="en-US" b="1" i="0" dirty="0">
                <a:solidFill>
                  <a:srgbClr val="0B0B0B"/>
                </a:solidFill>
                <a:effectLst/>
                <a:latin typeface="Open Sans" panose="020B0606030504020204" pitchFamily="34" charset="0"/>
              </a:rPr>
              <a:t>Iron Maiden concert tickets</a:t>
            </a:r>
            <a:r>
              <a:rPr lang="en-US" b="1" dirty="0">
                <a:solidFill>
                  <a:srgbClr val="0B0B0B"/>
                </a:solidFill>
                <a:latin typeface="Open Sans" panose="020B0606030504020204" pitchFamily="34" charset="0"/>
              </a:rPr>
              <a:t>?</a:t>
            </a:r>
          </a:p>
          <a:p>
            <a:pPr algn="l"/>
            <a:endParaRPr lang="en-US" dirty="0"/>
          </a:p>
          <a:p>
            <a:r>
              <a:rPr lang="en-US" dirty="0"/>
              <a:t>Query 7:</a:t>
            </a:r>
          </a:p>
          <a:p>
            <a:r>
              <a:rPr lang="en-US" dirty="0"/>
              <a:t>“select sub.*</a:t>
            </a:r>
          </a:p>
          <a:p>
            <a:r>
              <a:rPr lang="en-US" dirty="0"/>
              <a:t>From (</a:t>
            </a:r>
          </a:p>
          <a:p>
            <a:r>
              <a:rPr lang="en-US" dirty="0"/>
              <a:t>    select at.name, sum(</a:t>
            </a:r>
            <a:r>
              <a:rPr lang="en-US" dirty="0" err="1"/>
              <a:t>il.unitprice</a:t>
            </a:r>
            <a:r>
              <a:rPr lang="en-US" dirty="0"/>
              <a:t>), </a:t>
            </a:r>
            <a:r>
              <a:rPr lang="en-US" dirty="0" err="1"/>
              <a:t>iv.customerid</a:t>
            </a:r>
            <a:r>
              <a:rPr lang="en-US" dirty="0"/>
              <a:t>, </a:t>
            </a:r>
            <a:r>
              <a:rPr lang="en-US" dirty="0" err="1"/>
              <a:t>cr.firstname</a:t>
            </a:r>
            <a:r>
              <a:rPr lang="en-US" dirty="0"/>
              <a:t>, </a:t>
            </a:r>
            <a:r>
              <a:rPr lang="en-US" dirty="0" err="1"/>
              <a:t>cr.lastname</a:t>
            </a:r>
            <a:endParaRPr lang="en-US" dirty="0"/>
          </a:p>
          <a:p>
            <a:r>
              <a:rPr lang="en-US" dirty="0"/>
              <a:t>  from customer as </a:t>
            </a:r>
            <a:r>
              <a:rPr lang="en-US" dirty="0" err="1"/>
              <a:t>cr</a:t>
            </a:r>
            <a:endParaRPr lang="en-US" dirty="0"/>
          </a:p>
          <a:p>
            <a:r>
              <a:rPr lang="en-US" dirty="0"/>
              <a:t>  join invoice as iv</a:t>
            </a:r>
          </a:p>
          <a:p>
            <a:r>
              <a:rPr lang="en-US" dirty="0"/>
              <a:t>  on </a:t>
            </a:r>
            <a:r>
              <a:rPr lang="en-US" dirty="0" err="1"/>
              <a:t>cr.customerid</a:t>
            </a:r>
            <a:r>
              <a:rPr lang="en-US" dirty="0"/>
              <a:t> = </a:t>
            </a:r>
            <a:r>
              <a:rPr lang="en-US" dirty="0" err="1"/>
              <a:t>iv.customerid</a:t>
            </a:r>
            <a:endParaRPr lang="en-US" dirty="0"/>
          </a:p>
          <a:p>
            <a:r>
              <a:rPr lang="en-US" dirty="0"/>
              <a:t>  join </a:t>
            </a:r>
            <a:r>
              <a:rPr lang="en-US" dirty="0" err="1"/>
              <a:t>invoiceline</a:t>
            </a:r>
            <a:r>
              <a:rPr lang="en-US" dirty="0"/>
              <a:t> as il</a:t>
            </a:r>
          </a:p>
          <a:p>
            <a:r>
              <a:rPr lang="en-US" dirty="0"/>
              <a:t>  on </a:t>
            </a:r>
            <a:r>
              <a:rPr lang="en-US" dirty="0" err="1"/>
              <a:t>iv.invoiceid</a:t>
            </a:r>
            <a:r>
              <a:rPr lang="en-US" dirty="0"/>
              <a:t> = </a:t>
            </a:r>
            <a:r>
              <a:rPr lang="en-US" dirty="0" err="1"/>
              <a:t>il.invoiceid</a:t>
            </a:r>
            <a:endParaRPr lang="en-US" dirty="0"/>
          </a:p>
          <a:p>
            <a:r>
              <a:rPr lang="en-US" dirty="0"/>
              <a:t>  join track as tr</a:t>
            </a:r>
          </a:p>
          <a:p>
            <a:r>
              <a:rPr lang="en-US" dirty="0"/>
              <a:t>  on </a:t>
            </a:r>
            <a:r>
              <a:rPr lang="en-US" dirty="0" err="1"/>
              <a:t>il.trackid</a:t>
            </a:r>
            <a:r>
              <a:rPr lang="en-US" dirty="0"/>
              <a:t> = </a:t>
            </a:r>
            <a:r>
              <a:rPr lang="en-US" dirty="0" err="1"/>
              <a:t>tr.trackid</a:t>
            </a:r>
            <a:endParaRPr lang="en-US" dirty="0"/>
          </a:p>
          <a:p>
            <a:r>
              <a:rPr lang="en-US" dirty="0"/>
              <a:t>  join album as a</a:t>
            </a:r>
          </a:p>
          <a:p>
            <a:r>
              <a:rPr lang="en-US" dirty="0"/>
              <a:t>  on </a:t>
            </a:r>
            <a:r>
              <a:rPr lang="en-US" dirty="0" err="1"/>
              <a:t>tr.albumid</a:t>
            </a:r>
            <a:r>
              <a:rPr lang="en-US" dirty="0"/>
              <a:t> = </a:t>
            </a:r>
            <a:r>
              <a:rPr lang="en-US" dirty="0" err="1"/>
              <a:t>a.albumid</a:t>
            </a:r>
            <a:endParaRPr lang="en-US" dirty="0"/>
          </a:p>
          <a:p>
            <a:r>
              <a:rPr lang="en-US" dirty="0"/>
              <a:t>  join artist as at</a:t>
            </a:r>
          </a:p>
          <a:p>
            <a:r>
              <a:rPr lang="en-US" dirty="0"/>
              <a:t>  on </a:t>
            </a:r>
            <a:r>
              <a:rPr lang="en-US" dirty="0" err="1"/>
              <a:t>a.artistid</a:t>
            </a:r>
            <a:r>
              <a:rPr lang="en-US" dirty="0"/>
              <a:t> = </a:t>
            </a:r>
            <a:r>
              <a:rPr lang="en-US" dirty="0" err="1"/>
              <a:t>at.artistid</a:t>
            </a:r>
            <a:endParaRPr lang="en-US" dirty="0"/>
          </a:p>
          <a:p>
            <a:r>
              <a:rPr lang="en-US" dirty="0"/>
              <a:t>  group by at.name, </a:t>
            </a:r>
            <a:r>
              <a:rPr lang="en-US" dirty="0" err="1"/>
              <a:t>iv.customerid</a:t>
            </a:r>
            <a:r>
              <a:rPr lang="en-US" dirty="0"/>
              <a:t>, </a:t>
            </a:r>
            <a:r>
              <a:rPr lang="en-US" dirty="0" err="1"/>
              <a:t>cr.firstname</a:t>
            </a:r>
            <a:r>
              <a:rPr lang="en-US" dirty="0"/>
              <a:t>, </a:t>
            </a:r>
            <a:r>
              <a:rPr lang="en-US" dirty="0" err="1"/>
              <a:t>cr.lastname</a:t>
            </a:r>
            <a:endParaRPr lang="en-US" dirty="0"/>
          </a:p>
          <a:p>
            <a:r>
              <a:rPr lang="en-US" dirty="0"/>
              <a:t>  order by sum(</a:t>
            </a:r>
            <a:r>
              <a:rPr lang="en-US" dirty="0" err="1"/>
              <a:t>il.unitprice</a:t>
            </a:r>
            <a:r>
              <a:rPr lang="en-US" dirty="0"/>
              <a:t>) desc, at.name</a:t>
            </a:r>
          </a:p>
          <a:p>
            <a:r>
              <a:rPr lang="en-US" dirty="0"/>
              <a:t>  limit 20 ) sub</a:t>
            </a:r>
          </a:p>
          <a:p>
            <a:r>
              <a:rPr lang="en-US" dirty="0"/>
              <a:t>  where name = 'Iron Maiden' 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35B33-28A6-CA94-4F15-93E395CDA918}"/>
              </a:ext>
            </a:extLst>
          </p:cNvPr>
          <p:cNvSpPr txBox="1"/>
          <p:nvPr/>
        </p:nvSpPr>
        <p:spPr>
          <a:xfrm>
            <a:off x="169677" y="5644825"/>
            <a:ext cx="531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describes the top fans for Iron Maiden, and it could be used for marketing purposes by giving them a discount to encourage other fans to attend more concerts.</a:t>
            </a:r>
          </a:p>
        </p:txBody>
      </p:sp>
      <p:pic>
        <p:nvPicPr>
          <p:cNvPr id="8" name="Picture 7" descr="Chart, bar chart">
            <a:extLst>
              <a:ext uri="{FF2B5EF4-FFF2-40B4-BE49-F238E27FC236}">
                <a16:creationId xmlns:a16="http://schemas.microsoft.com/office/drawing/2014/main" id="{FB6B1F79-C511-3E4C-E29D-60C97EBB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843"/>
            <a:ext cx="5526727" cy="3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8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793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Dante (Headings)2</vt:lpstr>
      <vt:lpstr>Helvetica Neue Medium</vt:lpstr>
      <vt:lpstr>Open Sans</vt:lpstr>
      <vt:lpstr>Univers</vt:lpstr>
      <vt:lpstr>Univers Light</vt:lpstr>
      <vt:lpstr>Wingdings 2</vt:lpstr>
      <vt:lpstr>OffsetVTI</vt:lpstr>
      <vt:lpstr>Finding Presentation  By: Amr Elbana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Presentation  By: Amr Elbana</dc:title>
  <dc:creator>Elbana, Amr</dc:creator>
  <cp:lastModifiedBy>Elbana, Amr</cp:lastModifiedBy>
  <cp:revision>3</cp:revision>
  <dcterms:created xsi:type="dcterms:W3CDTF">2023-05-08T21:00:45Z</dcterms:created>
  <dcterms:modified xsi:type="dcterms:W3CDTF">2023-05-09T10:41:43Z</dcterms:modified>
</cp:coreProperties>
</file>