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56" r:id="rId2"/>
    <p:sldId id="267" r:id="rId3"/>
    <p:sldId id="282" r:id="rId4"/>
    <p:sldId id="287" r:id="rId5"/>
    <p:sldId id="283" r:id="rId6"/>
    <p:sldId id="292" r:id="rId7"/>
    <p:sldId id="285" r:id="rId8"/>
    <p:sldId id="299" r:id="rId9"/>
    <p:sldId id="293" r:id="rId10"/>
    <p:sldId id="294" r:id="rId11"/>
    <p:sldId id="300" r:id="rId12"/>
    <p:sldId id="295" r:id="rId13"/>
    <p:sldId id="298" r:id="rId14"/>
    <p:sldId id="284"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p:scale>
          <a:sx n="87" d="100"/>
          <a:sy n="87" d="100"/>
        </p:scale>
        <p:origin x="499"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8E98A8-2A58-4277-A134-40F2380A9CE6}" type="datetimeFigureOut">
              <a:rPr lang="en-US" smtClean="0"/>
              <a:t>6/18/2022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96D3F1-62F4-4FD4-A230-A4E902A82B4E}" type="slidenum">
              <a:rPr lang="en-US" smtClean="0"/>
              <a:t>‹#›</a:t>
            </a:fld>
            <a:endParaRPr lang="en-US"/>
          </a:p>
        </p:txBody>
      </p:sp>
    </p:spTree>
    <p:extLst>
      <p:ext uri="{BB962C8B-B14F-4D97-AF65-F5344CB8AC3E}">
        <p14:creationId xmlns:p14="http://schemas.microsoft.com/office/powerpoint/2010/main" val="87382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6D3F1-62F4-4FD4-A230-A4E902A82B4E}" type="slidenum">
              <a:rPr lang="en-US" smtClean="0"/>
              <a:t>1</a:t>
            </a:fld>
            <a:endParaRPr lang="en-US"/>
          </a:p>
        </p:txBody>
      </p:sp>
    </p:spTree>
    <p:extLst>
      <p:ext uri="{BB962C8B-B14F-4D97-AF65-F5344CB8AC3E}">
        <p14:creationId xmlns:p14="http://schemas.microsoft.com/office/powerpoint/2010/main" val="3476859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9046066" cy="3816429"/>
          </a:xfrm>
          <a:prstGeom prst="rect">
            <a:avLst/>
          </a:prstGeom>
          <a:solidFill>
            <a:srgbClr val="3B3B3B"/>
          </a:solidFill>
        </p:spPr>
        <p:txBody>
          <a:bodyPr wrap="none" rtlCol="0">
            <a:spAutoFit/>
          </a:bodyPr>
          <a:lstStyle/>
          <a:p>
            <a:r>
              <a:rPr lang="en-US" sz="6600" dirty="0">
                <a:solidFill>
                  <a:srgbClr val="FF6600"/>
                </a:solidFill>
              </a:rPr>
              <a:t>Exploratory Data Analysis</a:t>
            </a:r>
          </a:p>
          <a:p>
            <a:pPr>
              <a:lnSpc>
                <a:spcPct val="100000"/>
              </a:lnSpc>
            </a:pPr>
            <a:r>
              <a:rPr lang="en-US" sz="4000" b="1" strike="noStrike" spc="-1" dirty="0">
                <a:solidFill>
                  <a:srgbClr val="E7E6E6"/>
                </a:solidFill>
                <a:latin typeface="Lato Extended"/>
              </a:rPr>
              <a:t>G2M insight for Cab Investment firm</a:t>
            </a:r>
            <a:endParaRPr lang="en-IN" sz="4000" b="0" strike="noStrike" spc="-1" dirty="0">
              <a:latin typeface="Arial"/>
            </a:endParaRPr>
          </a:p>
          <a:p>
            <a:endParaRPr lang="en-US" sz="4000" dirty="0"/>
          </a:p>
          <a:p>
            <a:r>
              <a:rPr lang="en-US" sz="4800" dirty="0">
                <a:solidFill>
                  <a:srgbClr val="FF6600"/>
                </a:solidFill>
              </a:rPr>
              <a:t>Name: Amr Elbana</a:t>
            </a:r>
          </a:p>
          <a:p>
            <a:r>
              <a:rPr lang="en-US" sz="4800" dirty="0">
                <a:solidFill>
                  <a:srgbClr val="FF6600"/>
                </a:solidFill>
              </a:rPr>
              <a:t>Date: 18/06/2022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820010" y="1820008"/>
            <a:ext cx="6858002" cy="3217985"/>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 EDA</a:t>
            </a:r>
            <a:br>
              <a:rPr lang="en-US" sz="6000" dirty="0">
                <a:solidFill>
                  <a:srgbClr val="FF6600"/>
                </a:solidFill>
              </a:rPr>
            </a:br>
            <a:r>
              <a:rPr lang="en-US" sz="6000" dirty="0">
                <a:solidFill>
                  <a:srgbClr val="FF6600"/>
                </a:solidFill>
              </a:rPr>
              <a:t>Busiest day analysis</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275990" y="-1058006"/>
            <a:ext cx="6858004" cy="8974015"/>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7" name="Picture 6" descr="Chart, bar chart&#10;&#10;Description automatically generated">
            <a:extLst>
              <a:ext uri="{FF2B5EF4-FFF2-40B4-BE49-F238E27FC236}">
                <a16:creationId xmlns:a16="http://schemas.microsoft.com/office/drawing/2014/main" id="{72821C97-F095-5E63-550D-EB6A61EB32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1" y="192947"/>
            <a:ext cx="6767146" cy="4397121"/>
          </a:xfrm>
          <a:prstGeom prst="rect">
            <a:avLst/>
          </a:prstGeom>
        </p:spPr>
      </p:pic>
      <p:sp>
        <p:nvSpPr>
          <p:cNvPr id="8" name="TextBox 7">
            <a:extLst>
              <a:ext uri="{FF2B5EF4-FFF2-40B4-BE49-F238E27FC236}">
                <a16:creationId xmlns:a16="http://schemas.microsoft.com/office/drawing/2014/main" id="{E9708B76-C816-76CA-AE56-8257B66A3BB7}"/>
              </a:ext>
            </a:extLst>
          </p:cNvPr>
          <p:cNvSpPr txBox="1"/>
          <p:nvPr/>
        </p:nvSpPr>
        <p:spPr>
          <a:xfrm>
            <a:off x="4296263" y="4590068"/>
            <a:ext cx="6185634" cy="923330"/>
          </a:xfrm>
          <a:prstGeom prst="rect">
            <a:avLst/>
          </a:prstGeom>
          <a:noFill/>
        </p:spPr>
        <p:txBody>
          <a:bodyPr wrap="square" rtlCol="0">
            <a:spAutoFit/>
          </a:bodyPr>
          <a:lstStyle/>
          <a:p>
            <a:r>
              <a:rPr lang="en-US" dirty="0"/>
              <a:t>This chart shows that most rides were done on weekends and on Mondays by which most of the people are going out on weekends and maybe miss the time on the first day of the week.</a:t>
            </a:r>
          </a:p>
        </p:txBody>
      </p:sp>
    </p:spTree>
    <p:extLst>
      <p:ext uri="{BB962C8B-B14F-4D97-AF65-F5344CB8AC3E}">
        <p14:creationId xmlns:p14="http://schemas.microsoft.com/office/powerpoint/2010/main" val="2681971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820010" y="1820008"/>
            <a:ext cx="6858002" cy="3217985"/>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 EDA</a:t>
            </a:r>
            <a:br>
              <a:rPr lang="en-US" sz="6000" dirty="0">
                <a:solidFill>
                  <a:srgbClr val="FF6600"/>
                </a:solidFill>
              </a:rPr>
            </a:br>
            <a:r>
              <a:rPr lang="en-US" sz="6000" dirty="0">
                <a:solidFill>
                  <a:srgbClr val="FF6600"/>
                </a:solidFill>
              </a:rPr>
              <a:t>Age</a:t>
            </a:r>
            <a:br>
              <a:rPr lang="en-US" sz="6000" dirty="0">
                <a:solidFill>
                  <a:srgbClr val="FF6600"/>
                </a:solidFill>
              </a:rPr>
            </a:br>
            <a:r>
              <a:rPr lang="en-US" sz="6000" dirty="0">
                <a:solidFill>
                  <a:srgbClr val="FF6600"/>
                </a:solidFill>
              </a:rPr>
              <a:t>analysis</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275990" y="-1058006"/>
            <a:ext cx="6858004" cy="8974015"/>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descr="Chart, histogram&#10;&#10;Description automatically generated">
            <a:extLst>
              <a:ext uri="{FF2B5EF4-FFF2-40B4-BE49-F238E27FC236}">
                <a16:creationId xmlns:a16="http://schemas.microsoft.com/office/drawing/2014/main" id="{B11C3AD3-6EC8-B955-29E5-CE4A79FADF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9629" y="81582"/>
            <a:ext cx="6980525" cy="4320914"/>
          </a:xfrm>
          <a:prstGeom prst="rect">
            <a:avLst/>
          </a:prstGeom>
        </p:spPr>
      </p:pic>
      <p:sp>
        <p:nvSpPr>
          <p:cNvPr id="8" name="TextBox 7">
            <a:extLst>
              <a:ext uri="{FF2B5EF4-FFF2-40B4-BE49-F238E27FC236}">
                <a16:creationId xmlns:a16="http://schemas.microsoft.com/office/drawing/2014/main" id="{155398E3-1204-AAB3-6BD2-607E78D8E77A}"/>
              </a:ext>
            </a:extLst>
          </p:cNvPr>
          <p:cNvSpPr txBox="1"/>
          <p:nvPr/>
        </p:nvSpPr>
        <p:spPr>
          <a:xfrm>
            <a:off x="4781341" y="4484079"/>
            <a:ext cx="6185634" cy="1200329"/>
          </a:xfrm>
          <a:prstGeom prst="rect">
            <a:avLst/>
          </a:prstGeom>
          <a:noFill/>
        </p:spPr>
        <p:txBody>
          <a:bodyPr wrap="square" rtlCol="0">
            <a:spAutoFit/>
          </a:bodyPr>
          <a:lstStyle/>
          <a:p>
            <a:r>
              <a:rPr lang="en-US" dirty="0"/>
              <a:t>This chart shows that most rides were done by people younger than 40 years old, this may be because the people who are mostly going out and using the apps to order rides are from the young generations.</a:t>
            </a:r>
          </a:p>
        </p:txBody>
      </p:sp>
    </p:spTree>
    <p:extLst>
      <p:ext uri="{BB962C8B-B14F-4D97-AF65-F5344CB8AC3E}">
        <p14:creationId xmlns:p14="http://schemas.microsoft.com/office/powerpoint/2010/main" val="3961843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820010" y="1820008"/>
            <a:ext cx="6858002" cy="3217985"/>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 EDA</a:t>
            </a:r>
            <a:br>
              <a:rPr lang="en-US" sz="6000" dirty="0">
                <a:solidFill>
                  <a:srgbClr val="FF6600"/>
                </a:solidFill>
              </a:rPr>
            </a:br>
            <a:r>
              <a:rPr lang="en-US" sz="6000" dirty="0">
                <a:solidFill>
                  <a:srgbClr val="FF6600"/>
                </a:solidFill>
              </a:rPr>
              <a:t>Corr analysis</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275990" y="-1058006"/>
            <a:ext cx="6858004" cy="8974015"/>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7" name="Picture 6" descr="Graphical user interface, chart, treemap chart&#10;&#10;Description automatically generated">
            <a:extLst>
              <a:ext uri="{FF2B5EF4-FFF2-40B4-BE49-F238E27FC236}">
                <a16:creationId xmlns:a16="http://schemas.microsoft.com/office/drawing/2014/main" id="{307FD3BA-CF38-45F5-0749-6895C80CF2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3595" y="-1"/>
            <a:ext cx="8702794" cy="4541914"/>
          </a:xfrm>
          <a:prstGeom prst="rect">
            <a:avLst/>
          </a:prstGeom>
        </p:spPr>
      </p:pic>
      <p:sp>
        <p:nvSpPr>
          <p:cNvPr id="8" name="TextBox 7">
            <a:extLst>
              <a:ext uri="{FF2B5EF4-FFF2-40B4-BE49-F238E27FC236}">
                <a16:creationId xmlns:a16="http://schemas.microsoft.com/office/drawing/2014/main" id="{E0443008-287F-A7D7-D61D-8B8337DE6343}"/>
              </a:ext>
            </a:extLst>
          </p:cNvPr>
          <p:cNvSpPr txBox="1"/>
          <p:nvPr/>
        </p:nvSpPr>
        <p:spPr>
          <a:xfrm>
            <a:off x="4297764" y="4703693"/>
            <a:ext cx="6185634" cy="646331"/>
          </a:xfrm>
          <a:prstGeom prst="rect">
            <a:avLst/>
          </a:prstGeom>
          <a:noFill/>
        </p:spPr>
        <p:txBody>
          <a:bodyPr wrap="square" rtlCol="0">
            <a:spAutoFit/>
          </a:bodyPr>
          <a:lstStyle/>
          <a:p>
            <a:r>
              <a:rPr lang="en-US" dirty="0"/>
              <a:t>This Heatmap shows that the ride price is highly correlated with the distance.</a:t>
            </a:r>
          </a:p>
        </p:txBody>
      </p:sp>
    </p:spTree>
    <p:extLst>
      <p:ext uri="{BB962C8B-B14F-4D97-AF65-F5344CB8AC3E}">
        <p14:creationId xmlns:p14="http://schemas.microsoft.com/office/powerpoint/2010/main" val="2588983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820010" y="1820008"/>
            <a:ext cx="6858002" cy="3217985"/>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 EDA</a:t>
            </a:r>
            <a:br>
              <a:rPr lang="en-US" sz="6000" dirty="0">
                <a:solidFill>
                  <a:srgbClr val="FF6600"/>
                </a:solidFill>
              </a:rPr>
            </a:br>
            <a:r>
              <a:rPr lang="en-US" sz="6000" dirty="0">
                <a:solidFill>
                  <a:srgbClr val="FF6600"/>
                </a:solidFill>
              </a:rPr>
              <a:t>Payment</a:t>
            </a:r>
            <a:br>
              <a:rPr lang="en-US" sz="6000" dirty="0">
                <a:solidFill>
                  <a:srgbClr val="FF6600"/>
                </a:solidFill>
              </a:rPr>
            </a:br>
            <a:r>
              <a:rPr lang="en-US" sz="6000" dirty="0">
                <a:solidFill>
                  <a:srgbClr val="FF6600"/>
                </a:solidFill>
              </a:rPr>
              <a:t>analysis</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275990" y="-1058006"/>
            <a:ext cx="6858004" cy="8974015"/>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Picture 4" descr="Chart, bar chart&#10;&#10;Description automatically generated">
            <a:extLst>
              <a:ext uri="{FF2B5EF4-FFF2-40B4-BE49-F238E27FC236}">
                <a16:creationId xmlns:a16="http://schemas.microsoft.com/office/drawing/2014/main" id="{DE6FC0BE-C524-5893-FCA0-604E028ABB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1341" y="-1"/>
            <a:ext cx="5485714" cy="3657143"/>
          </a:xfrm>
          <a:prstGeom prst="rect">
            <a:avLst/>
          </a:prstGeom>
        </p:spPr>
      </p:pic>
      <p:sp>
        <p:nvSpPr>
          <p:cNvPr id="6" name="TextBox 5">
            <a:extLst>
              <a:ext uri="{FF2B5EF4-FFF2-40B4-BE49-F238E27FC236}">
                <a16:creationId xmlns:a16="http://schemas.microsoft.com/office/drawing/2014/main" id="{C82D74E6-627A-5990-778A-846EA5051A81}"/>
              </a:ext>
            </a:extLst>
          </p:cNvPr>
          <p:cNvSpPr txBox="1"/>
          <p:nvPr/>
        </p:nvSpPr>
        <p:spPr>
          <a:xfrm>
            <a:off x="4781341" y="4105816"/>
            <a:ext cx="6185634" cy="646331"/>
          </a:xfrm>
          <a:prstGeom prst="rect">
            <a:avLst/>
          </a:prstGeom>
          <a:noFill/>
        </p:spPr>
        <p:txBody>
          <a:bodyPr wrap="square" rtlCol="0">
            <a:spAutoFit/>
          </a:bodyPr>
          <a:lstStyle/>
          <a:p>
            <a:r>
              <a:rPr lang="en-US" dirty="0"/>
              <a:t>This chart shows that paying by card is dominating for both companies. </a:t>
            </a:r>
          </a:p>
        </p:txBody>
      </p:sp>
    </p:spTree>
    <p:extLst>
      <p:ext uri="{BB962C8B-B14F-4D97-AF65-F5344CB8AC3E}">
        <p14:creationId xmlns:p14="http://schemas.microsoft.com/office/powerpoint/2010/main" val="323955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820010" y="1820008"/>
            <a:ext cx="6858002" cy="3217985"/>
          </a:xfrm>
          <a:solidFill>
            <a:srgbClr val="3B3B3B"/>
          </a:solidFill>
        </p:spPr>
        <p:txBody>
          <a:bodyPr vert="vert270" anchor="t" anchorCtr="0"/>
          <a:lstStyle/>
          <a:p>
            <a:br>
              <a:rPr lang="en-US" dirty="0"/>
            </a:br>
            <a:br>
              <a:rPr lang="en-US" dirty="0"/>
            </a:br>
            <a:br>
              <a:rPr lang="en-US" dirty="0"/>
            </a:br>
            <a:r>
              <a:rPr lang="en-US" sz="6000" dirty="0">
                <a:solidFill>
                  <a:schemeClr val="accent2"/>
                </a:solidFill>
                <a:latin typeface="+mj-lt"/>
              </a:rPr>
              <a:t>Recommendations</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275990" y="-1058006"/>
            <a:ext cx="6858004" cy="8974015"/>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8" name="TextBox 7">
            <a:extLst>
              <a:ext uri="{FF2B5EF4-FFF2-40B4-BE49-F238E27FC236}">
                <a16:creationId xmlns:a16="http://schemas.microsoft.com/office/drawing/2014/main" id="{D7461901-C4B9-4502-4FF4-CFA964B7854D}"/>
              </a:ext>
            </a:extLst>
          </p:cNvPr>
          <p:cNvSpPr txBox="1"/>
          <p:nvPr/>
        </p:nvSpPr>
        <p:spPr>
          <a:xfrm>
            <a:off x="3898778" y="298562"/>
            <a:ext cx="7612427" cy="4197046"/>
          </a:xfrm>
          <a:prstGeom prst="rect">
            <a:avLst/>
          </a:prstGeom>
          <a:noFill/>
          <a:ln w="28575">
            <a:solidFill>
              <a:schemeClr val="bg1">
                <a:lumMod val="50000"/>
              </a:schemeClr>
            </a:solidFill>
          </a:ln>
        </p:spPr>
        <p:txBody>
          <a:bodyPr wrap="square" rtlCol="0">
            <a:spAutoFit/>
          </a:bodyPr>
          <a:lstStyle/>
          <a:p>
            <a:r>
              <a:rPr lang="en-US" sz="2800" dirty="0"/>
              <a:t>Recommendations</a:t>
            </a:r>
          </a:p>
          <a:p>
            <a:pPr marL="342900" indent="-342900">
              <a:buFont typeface="+mj-lt"/>
              <a:buAutoNum type="arabicPeriod"/>
            </a:pPr>
            <a:r>
              <a:rPr lang="en-US" dirty="0"/>
              <a:t>New York is the most crowded city, but the marketing teams of the companies should make a campaign to attract users from other cities.</a:t>
            </a:r>
          </a:p>
          <a:p>
            <a:pPr marL="342900" indent="-342900">
              <a:buFont typeface="+mj-lt"/>
              <a:buAutoNum type="arabicPeriod"/>
            </a:pPr>
            <a:endParaRPr lang="en-US" dirty="0"/>
          </a:p>
          <a:p>
            <a:pPr marL="342900" indent="-342900">
              <a:buFont typeface="+mj-lt"/>
              <a:buAutoNum type="arabicPeriod"/>
            </a:pPr>
            <a:r>
              <a:rPr lang="en-US" dirty="0"/>
              <a:t>Your main target is the elderly people, try to attract them by making offers for</a:t>
            </a:r>
          </a:p>
          <a:p>
            <a:pPr marL="342900" indent="-342900">
              <a:buFont typeface="+mj-lt"/>
              <a:buAutoNum type="arabicPeriod"/>
            </a:pPr>
            <a:endParaRPr lang="en-US" dirty="0"/>
          </a:p>
          <a:p>
            <a:pPr marL="342900" indent="-342900">
              <a:buFont typeface="+mj-lt"/>
              <a:buAutoNum type="arabicPeriod"/>
            </a:pPr>
            <a:r>
              <a:rPr lang="en-US" dirty="0"/>
              <a:t>Make offers for people who pay by card to make most of them pay by card.</a:t>
            </a:r>
          </a:p>
          <a:p>
            <a:pPr marL="342900" indent="-342900">
              <a:buFont typeface="+mj-lt"/>
              <a:buAutoNum type="arabicPeriod"/>
            </a:pPr>
            <a:endParaRPr lang="en-US" dirty="0"/>
          </a:p>
          <a:p>
            <a:pPr marL="342900" indent="-342900">
              <a:buFont typeface="+mj-lt"/>
              <a:buAutoNum type="arabicPeriod"/>
            </a:pPr>
            <a:r>
              <a:rPr lang="en-US" dirty="0"/>
              <a:t>Try to check why most of the users are from the male side and make a marketing plan to attract females by for example offering rides by female drivers or with discounts.</a:t>
            </a:r>
          </a:p>
          <a:p>
            <a:pPr>
              <a:lnSpc>
                <a:spcPct val="90000"/>
              </a:lnSpc>
              <a:spcBef>
                <a:spcPts val="1001"/>
              </a:spcBef>
              <a:tabLst>
                <a:tab pos="0" algn="l"/>
              </a:tabLst>
            </a:pPr>
            <a:r>
              <a:rPr lang="en-US" sz="1800" b="0" strike="noStrike" spc="-1" dirty="0">
                <a:solidFill>
                  <a:srgbClr val="000000"/>
                </a:solidFill>
                <a:latin typeface="Calibri"/>
              </a:rPr>
              <a:t>Yellow_cab is better than </a:t>
            </a:r>
            <a:r>
              <a:rPr lang="en-US" sz="1800" b="0" strike="noStrike" spc="-1" dirty="0" err="1">
                <a:solidFill>
                  <a:srgbClr val="000000"/>
                </a:solidFill>
                <a:latin typeface="Calibri"/>
              </a:rPr>
              <a:t>Pink_Cab</a:t>
            </a:r>
            <a:r>
              <a:rPr lang="en-US" sz="1800" b="0" strike="noStrike" spc="-1" dirty="0">
                <a:solidFill>
                  <a:srgbClr val="000000"/>
                </a:solidFill>
                <a:latin typeface="Calibri"/>
              </a:rPr>
              <a:t> and preferred by a wide sector of the people, so it is a better choice to invest in it.</a:t>
            </a:r>
            <a:endParaRPr lang="en-US" dirty="0"/>
          </a:p>
        </p:txBody>
      </p:sp>
    </p:spTree>
    <p:extLst>
      <p:ext uri="{BB962C8B-B14F-4D97-AF65-F5344CB8AC3E}">
        <p14:creationId xmlns:p14="http://schemas.microsoft.com/office/powerpoint/2010/main" val="3718812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789237" y="1789235"/>
            <a:ext cx="6858002" cy="3279532"/>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 Executive Summary</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275990" y="-1058006"/>
            <a:ext cx="6858004" cy="8974015"/>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Content Placeholder 2">
            <a:extLst>
              <a:ext uri="{FF2B5EF4-FFF2-40B4-BE49-F238E27FC236}">
                <a16:creationId xmlns:a16="http://schemas.microsoft.com/office/drawing/2014/main" id="{2FDA4B31-E125-306D-EEA5-DBD6E15F6B5B}"/>
              </a:ext>
            </a:extLst>
          </p:cNvPr>
          <p:cNvSpPr txBox="1">
            <a:spLocks/>
          </p:cNvSpPr>
          <p:nvPr/>
        </p:nvSpPr>
        <p:spPr>
          <a:xfrm>
            <a:off x="3889132" y="577611"/>
            <a:ext cx="7883768" cy="517255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a:t>The Client</a:t>
            </a:r>
            <a:endParaRPr lang="en-US" sz="1800" dirty="0"/>
          </a:p>
          <a:p>
            <a:r>
              <a:rPr lang="en-US" sz="1800" dirty="0"/>
              <a:t>XYZ is a private firm in the US. Due to remarkable growth in the Cab Industry in the last few years and multiple key players in the market, it is planning for an investment in the Cab industry and as per their Go-to-Market(G2M) strategy they want to understand the market before making the final decision.</a:t>
            </a:r>
          </a:p>
          <a:p>
            <a:endParaRPr lang="en-US" sz="1800" dirty="0"/>
          </a:p>
          <a:p>
            <a:r>
              <a:rPr lang="en-US" sz="1800" b="1" dirty="0"/>
              <a:t>Project Objective:</a:t>
            </a:r>
          </a:p>
          <a:p>
            <a:r>
              <a:rPr lang="en-US" sz="1800" b="0" strike="noStrike" spc="-1" dirty="0">
                <a:solidFill>
                  <a:srgbClr val="000000"/>
                </a:solidFill>
                <a:latin typeface="Calibri"/>
              </a:rPr>
              <a:t>Provide actionable insights to help XYZ firm in identifying the right company for making an investment.</a:t>
            </a:r>
            <a:endParaRPr lang="en-US" sz="1800" dirty="0"/>
          </a:p>
          <a:p>
            <a:r>
              <a:rPr lang="en-US" sz="1800" b="1" dirty="0"/>
              <a:t>Deliverables:</a:t>
            </a:r>
          </a:p>
          <a:p>
            <a:r>
              <a:rPr lang="en-US" sz="1800" dirty="0"/>
              <a:t>1) EDA</a:t>
            </a:r>
          </a:p>
          <a:p>
            <a:r>
              <a:rPr lang="en-US" sz="1800" dirty="0"/>
              <a:t>2) Presentation of the findings</a:t>
            </a:r>
          </a:p>
          <a:p>
            <a:r>
              <a:rPr lang="en-US" sz="1800" dirty="0"/>
              <a:t>The presentation will be judged based on the visuals provided, the quality of your analysis, and the value of your recommendations and insights.</a:t>
            </a:r>
          </a:p>
        </p:txBody>
      </p:sp>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780445" y="1780443"/>
            <a:ext cx="6858002" cy="3297116"/>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Problem Statement</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275990" y="-1058006"/>
            <a:ext cx="6858004" cy="8974015"/>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Content Placeholder 2">
            <a:extLst>
              <a:ext uri="{FF2B5EF4-FFF2-40B4-BE49-F238E27FC236}">
                <a16:creationId xmlns:a16="http://schemas.microsoft.com/office/drawing/2014/main" id="{2FDA4B31-E125-306D-EEA5-DBD6E15F6B5B}"/>
              </a:ext>
            </a:extLst>
          </p:cNvPr>
          <p:cNvSpPr txBox="1">
            <a:spLocks/>
          </p:cNvSpPr>
          <p:nvPr/>
        </p:nvSpPr>
        <p:spPr>
          <a:xfrm>
            <a:off x="3889132" y="577611"/>
            <a:ext cx="7883768" cy="517255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solidFill>
                  <a:srgbClr val="FF6600"/>
                </a:solidFill>
              </a:rPr>
              <a:t> </a:t>
            </a:r>
          </a:p>
          <a:p>
            <a:endParaRPr lang="en-US" sz="1800" b="0" strike="noStrike" spc="-1" dirty="0">
              <a:solidFill>
                <a:srgbClr val="FF6600"/>
              </a:solidFill>
              <a:latin typeface="Calibri"/>
            </a:endParaRPr>
          </a:p>
          <a:p>
            <a:endParaRPr lang="en-US" sz="1800" spc="-1" dirty="0">
              <a:solidFill>
                <a:srgbClr val="FF6600"/>
              </a:solidFill>
              <a:latin typeface="Calibri"/>
            </a:endParaRPr>
          </a:p>
          <a:p>
            <a:endParaRPr lang="en-US" sz="1800" b="0" strike="noStrike" spc="-1" dirty="0">
              <a:solidFill>
                <a:srgbClr val="FF6600"/>
              </a:solidFill>
              <a:latin typeface="Calibri"/>
            </a:endParaRPr>
          </a:p>
          <a:p>
            <a:endParaRPr lang="en-US" sz="1800" spc="-1" dirty="0">
              <a:solidFill>
                <a:srgbClr val="FF6600"/>
              </a:solidFill>
              <a:latin typeface="Calibri"/>
            </a:endParaRPr>
          </a:p>
          <a:p>
            <a:endParaRPr lang="en-US" sz="1800" spc="-1" dirty="0">
              <a:solidFill>
                <a:srgbClr val="FF6600"/>
              </a:solidFill>
              <a:latin typeface="Calibri"/>
            </a:endParaRPr>
          </a:p>
          <a:p>
            <a:r>
              <a:rPr lang="en-US" sz="1800" b="0" strike="noStrike" spc="-1" dirty="0">
                <a:solidFill>
                  <a:srgbClr val="2D3B45"/>
                </a:solidFill>
                <a:latin typeface="Calibri"/>
              </a:rPr>
              <a:t>The company is planning to invest in any of the fast-growing companies working in the local transportation sector. This industry is growing fast in the last few years. The company provides us with datasets to </a:t>
            </a:r>
            <a:r>
              <a:rPr lang="en-US" sz="1800" spc="-1" dirty="0">
                <a:solidFill>
                  <a:srgbClr val="2D3B45"/>
                </a:solidFill>
                <a:latin typeface="Calibri"/>
              </a:rPr>
              <a:t>extract any insights about the key players in the market and to </a:t>
            </a:r>
            <a:r>
              <a:rPr lang="en-US" sz="1800" b="0" strike="noStrike" spc="-1" dirty="0">
                <a:solidFill>
                  <a:srgbClr val="2D3B45"/>
                </a:solidFill>
                <a:latin typeface="Calibri"/>
              </a:rPr>
              <a:t>understand the market before taking a final decision.</a:t>
            </a:r>
          </a:p>
          <a:p>
            <a:endParaRPr lang="en-US" sz="1800" spc="-1" dirty="0">
              <a:solidFill>
                <a:srgbClr val="2D3B45"/>
              </a:solidFill>
              <a:latin typeface="Calibri"/>
            </a:endParaRPr>
          </a:p>
        </p:txBody>
      </p:sp>
    </p:spTree>
    <p:extLst>
      <p:ext uri="{BB962C8B-B14F-4D97-AF65-F5344CB8AC3E}">
        <p14:creationId xmlns:p14="http://schemas.microsoft.com/office/powerpoint/2010/main" val="1089010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780445" y="1780443"/>
            <a:ext cx="6858002" cy="3297116"/>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Approach</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275990" y="-1058006"/>
            <a:ext cx="6858004" cy="8974015"/>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Content Placeholder 2">
            <a:extLst>
              <a:ext uri="{FF2B5EF4-FFF2-40B4-BE49-F238E27FC236}">
                <a16:creationId xmlns:a16="http://schemas.microsoft.com/office/drawing/2014/main" id="{2FDA4B31-E125-306D-EEA5-DBD6E15F6B5B}"/>
              </a:ext>
            </a:extLst>
          </p:cNvPr>
          <p:cNvSpPr txBox="1">
            <a:spLocks/>
          </p:cNvSpPr>
          <p:nvPr/>
        </p:nvSpPr>
        <p:spPr>
          <a:xfrm>
            <a:off x="3880340" y="2081096"/>
            <a:ext cx="7883768" cy="517255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60">
              <a:lnSpc>
                <a:spcPct val="90000"/>
              </a:lnSpc>
              <a:spcBef>
                <a:spcPts val="1001"/>
              </a:spcBef>
              <a:buClr>
                <a:srgbClr val="000000"/>
              </a:buClr>
            </a:pPr>
            <a:r>
              <a:rPr lang="en-US" sz="1800" spc="-1" dirty="0">
                <a:solidFill>
                  <a:srgbClr val="000000"/>
                </a:solidFill>
                <a:latin typeface="Calibri"/>
              </a:rPr>
              <a:t>Steps:</a:t>
            </a:r>
          </a:p>
          <a:p>
            <a:pPr marL="343260" indent="-342900">
              <a:lnSpc>
                <a:spcPct val="90000"/>
              </a:lnSpc>
              <a:spcBef>
                <a:spcPts val="1001"/>
              </a:spcBef>
              <a:buClr>
                <a:srgbClr val="000000"/>
              </a:buClr>
              <a:buFont typeface="+mj-lt"/>
              <a:buAutoNum type="arabicParenR"/>
            </a:pPr>
            <a:r>
              <a:rPr lang="en-US" sz="1800" b="0" strike="noStrike" spc="-1" dirty="0">
                <a:solidFill>
                  <a:srgbClr val="000000"/>
                </a:solidFill>
                <a:latin typeface="Calibri"/>
              </a:rPr>
              <a:t>Data has loaded from the GitHub Repo.</a:t>
            </a:r>
          </a:p>
          <a:p>
            <a:pPr marL="343260" indent="-342900">
              <a:lnSpc>
                <a:spcPct val="90000"/>
              </a:lnSpc>
              <a:spcBef>
                <a:spcPts val="1001"/>
              </a:spcBef>
              <a:buClr>
                <a:srgbClr val="000000"/>
              </a:buClr>
              <a:buFont typeface="+mj-lt"/>
              <a:buAutoNum type="arabicParenR"/>
            </a:pPr>
            <a:r>
              <a:rPr lang="en-US" sz="1800" spc="-1" dirty="0">
                <a:solidFill>
                  <a:srgbClr val="000000"/>
                </a:solidFill>
                <a:latin typeface="Calibri"/>
              </a:rPr>
              <a:t>The four tables were merged in an inner join on the common columns between the tables</a:t>
            </a:r>
            <a:r>
              <a:rPr lang="en-US" sz="1800" b="0" strike="noStrike" spc="-1" dirty="0">
                <a:solidFill>
                  <a:srgbClr val="000000"/>
                </a:solidFill>
                <a:latin typeface="Calibri"/>
              </a:rPr>
              <a:t> </a:t>
            </a:r>
          </a:p>
          <a:p>
            <a:pPr marL="343260" indent="-342900">
              <a:lnSpc>
                <a:spcPct val="90000"/>
              </a:lnSpc>
              <a:spcBef>
                <a:spcPts val="1001"/>
              </a:spcBef>
              <a:buClr>
                <a:srgbClr val="000000"/>
              </a:buClr>
              <a:buFont typeface="+mj-lt"/>
              <a:buAutoNum type="arabicParenR"/>
            </a:pPr>
            <a:r>
              <a:rPr lang="en-US" sz="1800" spc="-1" dirty="0">
                <a:solidFill>
                  <a:srgbClr val="000000"/>
                </a:solidFill>
                <a:latin typeface="Calibri"/>
              </a:rPr>
              <a:t>The columns with invalid entries are cleaned.</a:t>
            </a:r>
          </a:p>
          <a:p>
            <a:pPr marL="343260" indent="-342900">
              <a:lnSpc>
                <a:spcPct val="90000"/>
              </a:lnSpc>
              <a:spcBef>
                <a:spcPts val="1001"/>
              </a:spcBef>
              <a:buClr>
                <a:srgbClr val="000000"/>
              </a:buClr>
              <a:buFont typeface="+mj-lt"/>
              <a:buAutoNum type="arabicParenR"/>
            </a:pPr>
            <a:r>
              <a:rPr lang="en-US" sz="1800" spc="-1" dirty="0">
                <a:solidFill>
                  <a:srgbClr val="000000"/>
                </a:solidFill>
                <a:latin typeface="Calibri"/>
              </a:rPr>
              <a:t>Exploration of the big table is done using some of the statistical and visual methods</a:t>
            </a:r>
          </a:p>
          <a:p>
            <a:pPr>
              <a:lnSpc>
                <a:spcPct val="90000"/>
              </a:lnSpc>
              <a:spcBef>
                <a:spcPts val="1001"/>
              </a:spcBef>
            </a:pPr>
            <a:endParaRPr lang="en-US" sz="1800" b="0" strike="noStrike" spc="-1" dirty="0">
              <a:solidFill>
                <a:srgbClr val="000000"/>
              </a:solidFill>
              <a:latin typeface="Calibri"/>
            </a:endParaRPr>
          </a:p>
        </p:txBody>
      </p:sp>
    </p:spTree>
    <p:extLst>
      <p:ext uri="{BB962C8B-B14F-4D97-AF65-F5344CB8AC3E}">
        <p14:creationId xmlns:p14="http://schemas.microsoft.com/office/powerpoint/2010/main" val="372050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820010" y="1820008"/>
            <a:ext cx="6858002" cy="3217985"/>
          </a:xfrm>
          <a:solidFill>
            <a:srgbClr val="3B3B3B"/>
          </a:solidFill>
        </p:spPr>
        <p:txBody>
          <a:bodyPr vert="vert270" anchor="t" anchorCtr="0"/>
          <a:lstStyle/>
          <a:p>
            <a:br>
              <a:rPr lang="en-US" dirty="0"/>
            </a:br>
            <a:br>
              <a:rPr lang="en-US" dirty="0"/>
            </a:br>
            <a:br>
              <a:rPr lang="en-US" dirty="0"/>
            </a:br>
            <a:r>
              <a:rPr lang="en-US" b="1" dirty="0">
                <a:solidFill>
                  <a:schemeClr val="accent2"/>
                </a:solidFill>
              </a:rPr>
              <a:t>EDA</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275990" y="-1058006"/>
            <a:ext cx="6858004" cy="8974015"/>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6" name="TextBox 15">
            <a:extLst>
              <a:ext uri="{FF2B5EF4-FFF2-40B4-BE49-F238E27FC236}">
                <a16:creationId xmlns:a16="http://schemas.microsoft.com/office/drawing/2014/main" id="{C9CC79A3-D847-ECC1-23EF-712D914EA906}"/>
              </a:ext>
            </a:extLst>
          </p:cNvPr>
          <p:cNvSpPr txBox="1"/>
          <p:nvPr/>
        </p:nvSpPr>
        <p:spPr>
          <a:xfrm>
            <a:off x="3486147" y="968102"/>
            <a:ext cx="8348299" cy="3276282"/>
          </a:xfrm>
          <a:prstGeom prst="rect">
            <a:avLst/>
          </a:prstGeom>
          <a:noFill/>
          <a:ln w="28575">
            <a:solidFill>
              <a:schemeClr val="bg1">
                <a:lumMod val="50000"/>
              </a:schemeClr>
            </a:solidFill>
          </a:ln>
        </p:spPr>
        <p:txBody>
          <a:bodyPr wrap="square" rtlCol="0">
            <a:spAutoFit/>
          </a:bodyPr>
          <a:lstStyle/>
          <a:p>
            <a:pPr marL="285750" indent="-285750">
              <a:lnSpc>
                <a:spcPct val="150000"/>
              </a:lnSpc>
              <a:buFont typeface="Arial" panose="020B0604020202020204" pitchFamily="34" charset="0"/>
              <a:buChar char="•"/>
            </a:pPr>
            <a:r>
              <a:rPr lang="en-US" sz="2000" dirty="0"/>
              <a:t>The available data was quite clean.</a:t>
            </a:r>
          </a:p>
          <a:p>
            <a:pPr lvl="1">
              <a:lnSpc>
                <a:spcPct val="150000"/>
              </a:lnSpc>
            </a:pPr>
            <a:r>
              <a:rPr lang="en-US" sz="2000" dirty="0"/>
              <a:t>No duplicates were found; only 2 columns required data transformation.</a:t>
            </a:r>
          </a:p>
          <a:p>
            <a:pPr marL="285750" indent="-285750">
              <a:lnSpc>
                <a:spcPct val="150000"/>
              </a:lnSpc>
              <a:buFont typeface="Arial" panose="020B0604020202020204" pitchFamily="34" charset="0"/>
              <a:buChar char="•"/>
            </a:pPr>
            <a:r>
              <a:rPr lang="en-US" sz="2000" dirty="0"/>
              <a:t>To facilitate analysis, columns of different tables were combined to create more meaningful tables.</a:t>
            </a:r>
          </a:p>
          <a:p>
            <a:pPr marL="285750" indent="-285750">
              <a:lnSpc>
                <a:spcPct val="150000"/>
              </a:lnSpc>
              <a:buFont typeface="Arial" panose="020B0604020202020204" pitchFamily="34" charset="0"/>
              <a:buChar char="•"/>
            </a:pPr>
            <a:r>
              <a:rPr lang="en-US" sz="2000" dirty="0"/>
              <a:t>The data spans a 3-year period (January 2016 to December 2018)</a:t>
            </a:r>
          </a:p>
          <a:p>
            <a:pPr marL="285750" indent="-285750">
              <a:lnSpc>
                <a:spcPct val="150000"/>
              </a:lnSpc>
              <a:buFont typeface="Arial" panose="020B0604020202020204" pitchFamily="34" charset="0"/>
              <a:buChar char="•"/>
            </a:pPr>
            <a:r>
              <a:rPr lang="en-US" sz="2000" dirty="0"/>
              <a:t>No outliers in the data</a:t>
            </a:r>
          </a:p>
          <a:p>
            <a:pPr marL="285750" indent="-285750">
              <a:lnSpc>
                <a:spcPct val="150000"/>
              </a:lnSpc>
              <a:buFont typeface="Arial" panose="020B0604020202020204" pitchFamily="34" charset="0"/>
              <a:buChar char="•"/>
            </a:pPr>
            <a:r>
              <a:rPr lang="en-US" sz="2000" dirty="0"/>
              <a:t>Data is mostly clean</a:t>
            </a:r>
          </a:p>
        </p:txBody>
      </p:sp>
    </p:spTree>
    <p:extLst>
      <p:ext uri="{BB962C8B-B14F-4D97-AF65-F5344CB8AC3E}">
        <p14:creationId xmlns:p14="http://schemas.microsoft.com/office/powerpoint/2010/main" val="1397690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820010" y="1820008"/>
            <a:ext cx="6858002" cy="3217985"/>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EDA</a:t>
            </a:r>
            <a:br>
              <a:rPr lang="en-US" sz="6000" dirty="0">
                <a:solidFill>
                  <a:srgbClr val="FF6600"/>
                </a:solidFill>
              </a:rPr>
            </a:br>
            <a:r>
              <a:rPr lang="en-US" sz="6000" dirty="0">
                <a:solidFill>
                  <a:srgbClr val="FF6600"/>
                </a:solidFill>
              </a:rPr>
              <a:t>Trips share analysis</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275990" y="-1058006"/>
            <a:ext cx="6858004" cy="8974015"/>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descr="Chart, bar chart&#10;&#10;Description automatically generated">
            <a:extLst>
              <a:ext uri="{FF2B5EF4-FFF2-40B4-BE49-F238E27FC236}">
                <a16:creationId xmlns:a16="http://schemas.microsoft.com/office/drawing/2014/main" id="{E799F96F-8517-F793-9E91-0D2E0F92B1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4074" y="560807"/>
            <a:ext cx="5677392" cy="3292125"/>
          </a:xfrm>
          <a:prstGeom prst="rect">
            <a:avLst/>
          </a:prstGeom>
        </p:spPr>
      </p:pic>
      <p:sp>
        <p:nvSpPr>
          <p:cNvPr id="35" name="TextBox 34">
            <a:extLst>
              <a:ext uri="{FF2B5EF4-FFF2-40B4-BE49-F238E27FC236}">
                <a16:creationId xmlns:a16="http://schemas.microsoft.com/office/drawing/2014/main" id="{AEFDD7FA-652D-2DF2-AA5B-347C6A461C2D}"/>
              </a:ext>
            </a:extLst>
          </p:cNvPr>
          <p:cNvSpPr txBox="1"/>
          <p:nvPr/>
        </p:nvSpPr>
        <p:spPr>
          <a:xfrm>
            <a:off x="4488228" y="4211517"/>
            <a:ext cx="6185634" cy="646331"/>
          </a:xfrm>
          <a:prstGeom prst="rect">
            <a:avLst/>
          </a:prstGeom>
          <a:noFill/>
        </p:spPr>
        <p:txBody>
          <a:bodyPr wrap="square" rtlCol="0">
            <a:spAutoFit/>
          </a:bodyPr>
          <a:lstStyle/>
          <a:p>
            <a:r>
              <a:rPr lang="en-US" dirty="0"/>
              <a:t>This chart shows that Yellow_cab is the most preferable company for transportation</a:t>
            </a:r>
          </a:p>
        </p:txBody>
      </p:sp>
    </p:spTree>
    <p:extLst>
      <p:ext uri="{BB962C8B-B14F-4D97-AF65-F5344CB8AC3E}">
        <p14:creationId xmlns:p14="http://schemas.microsoft.com/office/powerpoint/2010/main" val="155694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820010" y="1820008"/>
            <a:ext cx="6858002" cy="3217985"/>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 EDA</a:t>
            </a:r>
            <a:br>
              <a:rPr lang="en-US" sz="6000" dirty="0">
                <a:solidFill>
                  <a:srgbClr val="FF6600"/>
                </a:solidFill>
              </a:rPr>
            </a:br>
            <a:r>
              <a:rPr lang="en-US" sz="6000" dirty="0" err="1">
                <a:solidFill>
                  <a:srgbClr val="FF6600"/>
                </a:solidFill>
              </a:rPr>
              <a:t>City_Trips</a:t>
            </a:r>
            <a:r>
              <a:rPr lang="en-US" sz="6000" dirty="0">
                <a:solidFill>
                  <a:srgbClr val="FF6600"/>
                </a:solidFill>
              </a:rPr>
              <a:t> share analysis</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275990" y="-1058006"/>
            <a:ext cx="6858004" cy="8974015"/>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7" name="Picture 6" descr="Chart, bar chart&#10;&#10;Description automatically generated">
            <a:extLst>
              <a:ext uri="{FF2B5EF4-FFF2-40B4-BE49-F238E27FC236}">
                <a16:creationId xmlns:a16="http://schemas.microsoft.com/office/drawing/2014/main" id="{D07B83CC-0C08-E969-AD9F-AD4CA7E34D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8650" y="175687"/>
            <a:ext cx="5723116" cy="3657917"/>
          </a:xfrm>
          <a:prstGeom prst="rect">
            <a:avLst/>
          </a:prstGeom>
        </p:spPr>
      </p:pic>
      <p:sp>
        <p:nvSpPr>
          <p:cNvPr id="15" name="TextBox 14">
            <a:extLst>
              <a:ext uri="{FF2B5EF4-FFF2-40B4-BE49-F238E27FC236}">
                <a16:creationId xmlns:a16="http://schemas.microsoft.com/office/drawing/2014/main" id="{071B6D75-6AE9-2F5F-B786-3D9D8C9BB962}"/>
              </a:ext>
            </a:extLst>
          </p:cNvPr>
          <p:cNvSpPr txBox="1"/>
          <p:nvPr/>
        </p:nvSpPr>
        <p:spPr>
          <a:xfrm>
            <a:off x="4518119" y="4484078"/>
            <a:ext cx="6185634" cy="1200329"/>
          </a:xfrm>
          <a:prstGeom prst="rect">
            <a:avLst/>
          </a:prstGeom>
          <a:noFill/>
        </p:spPr>
        <p:txBody>
          <a:bodyPr wrap="square" rtlCol="0">
            <a:spAutoFit/>
          </a:bodyPr>
          <a:lstStyle/>
          <a:p>
            <a:r>
              <a:rPr lang="en-US" dirty="0"/>
              <a:t>This chart shows that most of the rides were in </a:t>
            </a:r>
            <a:r>
              <a:rPr lang="en-US" dirty="0" err="1"/>
              <a:t>NewYork</a:t>
            </a:r>
            <a:r>
              <a:rPr lang="en-US" dirty="0"/>
              <a:t>, this was solidified by the fact that New York is the most Populated city that used the both companies and also it contains the most users for both companies.</a:t>
            </a:r>
          </a:p>
        </p:txBody>
      </p:sp>
    </p:spTree>
    <p:extLst>
      <p:ext uri="{BB962C8B-B14F-4D97-AF65-F5344CB8AC3E}">
        <p14:creationId xmlns:p14="http://schemas.microsoft.com/office/powerpoint/2010/main" val="3763107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820010" y="1820008"/>
            <a:ext cx="6858002" cy="3217985"/>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 EDA</a:t>
            </a:r>
            <a:br>
              <a:rPr lang="en-US" sz="6000" dirty="0">
                <a:solidFill>
                  <a:srgbClr val="FF6600"/>
                </a:solidFill>
              </a:rPr>
            </a:br>
            <a:r>
              <a:rPr lang="en-US" sz="6000" dirty="0">
                <a:solidFill>
                  <a:srgbClr val="FF6600"/>
                </a:solidFill>
              </a:rPr>
              <a:t>Cities analysis</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275990" y="-1058006"/>
            <a:ext cx="6858004" cy="8974015"/>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Picture 4" descr="Chart, bar chart&#10;&#10;Description automatically generated">
            <a:extLst>
              <a:ext uri="{FF2B5EF4-FFF2-40B4-BE49-F238E27FC236}">
                <a16:creationId xmlns:a16="http://schemas.microsoft.com/office/drawing/2014/main" id="{53FF6110-C50B-C008-9D75-C6BAC42C34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8713" y="445620"/>
            <a:ext cx="4252328" cy="3452159"/>
          </a:xfrm>
          <a:prstGeom prst="rect">
            <a:avLst/>
          </a:prstGeom>
        </p:spPr>
      </p:pic>
      <p:pic>
        <p:nvPicPr>
          <p:cNvPr id="6" name="Picture 5" descr="Chart, bar chart&#10;&#10;Description automatically generated">
            <a:extLst>
              <a:ext uri="{FF2B5EF4-FFF2-40B4-BE49-F238E27FC236}">
                <a16:creationId xmlns:a16="http://schemas.microsoft.com/office/drawing/2014/main" id="{95098541-975B-B684-FE0C-DF1242008C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4992" y="507167"/>
            <a:ext cx="4053254" cy="3229564"/>
          </a:xfrm>
          <a:prstGeom prst="rect">
            <a:avLst/>
          </a:prstGeom>
        </p:spPr>
      </p:pic>
    </p:spTree>
    <p:extLst>
      <p:ext uri="{BB962C8B-B14F-4D97-AF65-F5344CB8AC3E}">
        <p14:creationId xmlns:p14="http://schemas.microsoft.com/office/powerpoint/2010/main" val="1622446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820010" y="1820008"/>
            <a:ext cx="6858002" cy="3217985"/>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 EDA</a:t>
            </a:r>
            <a:br>
              <a:rPr lang="en-US" sz="6000" dirty="0">
                <a:solidFill>
                  <a:srgbClr val="FF6600"/>
                </a:solidFill>
              </a:rPr>
            </a:br>
            <a:r>
              <a:rPr lang="en-US" sz="6000" dirty="0">
                <a:solidFill>
                  <a:srgbClr val="FF6600"/>
                </a:solidFill>
              </a:rPr>
              <a:t>Gender analysis</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275990" y="-1058006"/>
            <a:ext cx="6858004" cy="8974015"/>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7" name="Picture 6" descr="Chart, bar chart&#10;&#10;Description automatically generated">
            <a:extLst>
              <a:ext uri="{FF2B5EF4-FFF2-40B4-BE49-F238E27FC236}">
                <a16:creationId xmlns:a16="http://schemas.microsoft.com/office/drawing/2014/main" id="{18019055-3D85-9F2E-6DD4-9F3089BA49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7278" y="95405"/>
            <a:ext cx="5639289" cy="3185436"/>
          </a:xfrm>
          <a:prstGeom prst="rect">
            <a:avLst/>
          </a:prstGeom>
        </p:spPr>
      </p:pic>
      <p:sp>
        <p:nvSpPr>
          <p:cNvPr id="8" name="TextBox 7">
            <a:extLst>
              <a:ext uri="{FF2B5EF4-FFF2-40B4-BE49-F238E27FC236}">
                <a16:creationId xmlns:a16="http://schemas.microsoft.com/office/drawing/2014/main" id="{4B5B725A-E189-9A33-5CDC-A1DCF81890C0}"/>
              </a:ext>
            </a:extLst>
          </p:cNvPr>
          <p:cNvSpPr txBox="1"/>
          <p:nvPr/>
        </p:nvSpPr>
        <p:spPr>
          <a:xfrm>
            <a:off x="4342273" y="3280841"/>
            <a:ext cx="6185634" cy="646331"/>
          </a:xfrm>
          <a:prstGeom prst="rect">
            <a:avLst/>
          </a:prstGeom>
          <a:noFill/>
        </p:spPr>
        <p:txBody>
          <a:bodyPr wrap="square" rtlCol="0">
            <a:spAutoFit/>
          </a:bodyPr>
          <a:lstStyle/>
          <a:p>
            <a:r>
              <a:rPr lang="en-US" dirty="0"/>
              <a:t>This chart shows that most of the almost 60% of the users are from the male.</a:t>
            </a:r>
          </a:p>
        </p:txBody>
      </p:sp>
    </p:spTree>
    <p:extLst>
      <p:ext uri="{BB962C8B-B14F-4D97-AF65-F5344CB8AC3E}">
        <p14:creationId xmlns:p14="http://schemas.microsoft.com/office/powerpoint/2010/main" val="876128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157</TotalTime>
  <Words>737</Words>
  <Application>Microsoft Office PowerPoint</Application>
  <PresentationFormat>Widescreen</PresentationFormat>
  <Paragraphs>115</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Lato Extended</vt:lpstr>
      <vt:lpstr>Office Theme</vt:lpstr>
      <vt:lpstr>PowerPoint Presentation</vt:lpstr>
      <vt:lpstr>    Executive Summary</vt:lpstr>
      <vt:lpstr>   Problem Statement</vt:lpstr>
      <vt:lpstr>   Approach</vt:lpstr>
      <vt:lpstr>   EDA</vt:lpstr>
      <vt:lpstr>   EDA Trips share analysis</vt:lpstr>
      <vt:lpstr>    EDA City_Trips share analysis</vt:lpstr>
      <vt:lpstr>    EDA Cities analysis</vt:lpstr>
      <vt:lpstr>    EDA Gender analysis</vt:lpstr>
      <vt:lpstr>    EDA Busiest day analysis</vt:lpstr>
      <vt:lpstr>    EDA Age analysis</vt:lpstr>
      <vt:lpstr>    EDA Corr analysis</vt:lpstr>
      <vt:lpstr>    EDA Payment analysis</vt:lpstr>
      <vt:lpstr>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Elbana, Amr</dc:creator>
  <cp:lastModifiedBy>Elbana, Amr</cp:lastModifiedBy>
  <cp:revision>3</cp:revision>
  <dcterms:created xsi:type="dcterms:W3CDTF">2022-06-18T18:54:19Z</dcterms:created>
  <dcterms:modified xsi:type="dcterms:W3CDTF">2022-06-18T21:31:23Z</dcterms:modified>
</cp:coreProperties>
</file>