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38f93eb262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38f93eb262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38f93eb262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38f93eb262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38f93eb262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38f93eb262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38f93eb262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38f93eb262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38f93eb262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38f93eb262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64875" y="653750"/>
            <a:ext cx="4914600" cy="28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11"/>
              <a:t>تحليل عدد الرحلات والإيرادات في خدمات السكك الحديدية بالمملكة المتحدة</a:t>
            </a:r>
            <a:endParaRPr sz="401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4863950" y="174975"/>
            <a:ext cx="41139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</a:rPr>
              <a:t>أسئلة عن عدد الرحلات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3" name="Google Shape;283;p14"/>
          <p:cNvSpPr txBox="1"/>
          <p:nvPr/>
        </p:nvSpPr>
        <p:spPr>
          <a:xfrm>
            <a:off x="1613025" y="680250"/>
            <a:ext cx="7447500" cy="3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1" algn="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b="1" lang="en-GB" sz="1200">
                <a:solidFill>
                  <a:schemeClr val="lt1"/>
                </a:solidFill>
              </a:rPr>
              <a:t>ما هو الاتجاه العام لعدد الرحلات بمرور الوقت؟</a:t>
            </a:r>
            <a:endParaRPr b="1" sz="1200">
              <a:solidFill>
                <a:schemeClr val="lt1"/>
              </a:solidFill>
            </a:endParaRPr>
          </a:p>
          <a:p>
            <a:pPr indent="-304800" lvl="1" marL="9144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b="1" lang="en-GB" sz="1200">
                <a:solidFill>
                  <a:schemeClr val="lt1"/>
                </a:solidFill>
              </a:rPr>
              <a:t>هل يزداد أم يقل؟ وهل هناك تقلبات موسمية؟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 startAt="2"/>
            </a:pPr>
            <a:r>
              <a:rPr b="1" lang="en-GB" sz="1200">
                <a:solidFill>
                  <a:schemeClr val="lt1"/>
                </a:solidFill>
              </a:rPr>
              <a:t>كيف يختلف عدد الرحلات حسب اليوم من الأسبوع؟</a:t>
            </a:r>
            <a:endParaRPr b="1" sz="1200">
              <a:solidFill>
                <a:schemeClr val="lt1"/>
              </a:solidFill>
            </a:endParaRPr>
          </a:p>
          <a:p>
            <a:pPr indent="-304800" lvl="1" marL="9144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b="1" lang="en-GB" sz="1200">
                <a:solidFill>
                  <a:schemeClr val="lt1"/>
                </a:solidFill>
              </a:rPr>
              <a:t>هل أيام العمل تشهد عدد رحلات أكبر من عطلات نهاية الأسبوع؟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 startAt="3"/>
            </a:pPr>
            <a:r>
              <a:rPr b="1" lang="en-GB" sz="1200">
                <a:solidFill>
                  <a:schemeClr val="lt1"/>
                </a:solidFill>
              </a:rPr>
              <a:t>هل هناك أوقات محددة في اليوم تشهد ذروة في عدد الرحلات؟</a:t>
            </a:r>
            <a:endParaRPr b="1" sz="1200">
              <a:solidFill>
                <a:schemeClr val="lt1"/>
              </a:solidFill>
            </a:endParaRPr>
          </a:p>
          <a:p>
            <a:pPr indent="-304800" lvl="1" marL="9144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b="1" lang="en-GB" sz="1200">
                <a:solidFill>
                  <a:schemeClr val="lt1"/>
                </a:solidFill>
              </a:rPr>
              <a:t>أوقات الذروة الصباحية والمسائية.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 startAt="4"/>
            </a:pPr>
            <a:r>
              <a:rPr b="1" lang="en-GB" sz="1200">
                <a:solidFill>
                  <a:schemeClr val="lt1"/>
                </a:solidFill>
              </a:rPr>
              <a:t>كيف يؤثر الموسم (الصيف، الشتاء، إلخ) على عدد الرحلات؟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 startAt="5"/>
            </a:pPr>
            <a:r>
              <a:rPr b="1" lang="en-GB" sz="1200">
                <a:solidFill>
                  <a:schemeClr val="lt1"/>
                </a:solidFill>
              </a:rPr>
              <a:t>هل تؤثر الأحداث الخاصة (العطلات الرسمية، المهرجانات، الأحداث الرياضية الكبرى) على عدد الرحلات؟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 startAt="6"/>
            </a:pPr>
            <a:r>
              <a:rPr b="1" lang="en-GB" sz="1200">
                <a:solidFill>
                  <a:schemeClr val="lt1"/>
                </a:solidFill>
              </a:rPr>
              <a:t>هل هناك اختلاف في عدد الرحلات بين خطوط السكك الحديدية المختلفة؟</a:t>
            </a:r>
            <a:endParaRPr b="1" sz="1200">
              <a:solidFill>
                <a:schemeClr val="lt1"/>
              </a:solidFill>
            </a:endParaRPr>
          </a:p>
          <a:p>
            <a:pPr indent="-304800" lvl="1" marL="9144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b="1" lang="en-GB" sz="1200">
                <a:solidFill>
                  <a:schemeClr val="lt1"/>
                </a:solidFill>
              </a:rPr>
              <a:t>الخطوط الأكثر ازدحامًا والأقل ازدحامًا.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 startAt="7"/>
            </a:pPr>
            <a:r>
              <a:rPr b="1" lang="en-GB" sz="1200">
                <a:solidFill>
                  <a:schemeClr val="lt1"/>
                </a:solidFill>
              </a:rPr>
              <a:t>هل يمكننا التنبؤ بعدد الرحلات للشهر القادم بناءً على البيانات التاريخية؟</a:t>
            </a:r>
            <a:endParaRPr b="1" sz="1200">
              <a:solidFill>
                <a:schemeClr val="lt1"/>
              </a:solidFill>
            </a:endParaRPr>
          </a:p>
          <a:p>
            <a:pPr indent="-304800" lvl="1" marL="9144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b="1" lang="en-GB" sz="1200">
                <a:solidFill>
                  <a:schemeClr val="lt1"/>
                </a:solidFill>
              </a:rPr>
              <a:t>هذا هو الهدف الرئيسي.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 startAt="8"/>
            </a:pPr>
            <a:r>
              <a:rPr b="1" lang="en-GB" sz="1200">
                <a:solidFill>
                  <a:schemeClr val="lt1"/>
                </a:solidFill>
              </a:rPr>
              <a:t>ما هي العوامل التي تؤثر بشكل كبير على زيادة أو نقصان عدد الرحلات؟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 startAt="8"/>
            </a:pPr>
            <a:r>
              <a:rPr b="1" lang="en-GB" sz="1200">
                <a:solidFill>
                  <a:schemeClr val="lt1"/>
                </a:solidFill>
              </a:rPr>
              <a:t>ما هى طرق شراء التذاكر و ما هي الطريقة </a:t>
            </a:r>
            <a:r>
              <a:rPr b="1" lang="en-GB" sz="1200">
                <a:solidFill>
                  <a:schemeClr val="lt1"/>
                </a:solidFill>
              </a:rPr>
              <a:t>الأكثر</a:t>
            </a:r>
            <a:r>
              <a:rPr b="1" lang="en-GB" sz="1200">
                <a:solidFill>
                  <a:schemeClr val="lt1"/>
                </a:solidFill>
              </a:rPr>
              <a:t> شيوعا ؟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0" lvl="0" marL="457200" rtl="1" algn="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25" y="94925"/>
            <a:ext cx="3295375" cy="396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/>
        </p:nvSpPr>
        <p:spPr>
          <a:xfrm>
            <a:off x="4863950" y="174975"/>
            <a:ext cx="41139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</a:rPr>
              <a:t>أسئلة عن الإيرادات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0" name="Google Shape;290;p15"/>
          <p:cNvSpPr txBox="1"/>
          <p:nvPr/>
        </p:nvSpPr>
        <p:spPr>
          <a:xfrm>
            <a:off x="1477075" y="706875"/>
            <a:ext cx="7447500" cy="3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1" algn="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b="1" lang="en-GB" sz="1300">
                <a:solidFill>
                  <a:schemeClr val="lt1"/>
                </a:solidFill>
              </a:rPr>
              <a:t>ما هو إجمالي الإيرادات المتولدة من رحلات القطارات بمرور الوقت؟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 startAt="2"/>
            </a:pPr>
            <a:r>
              <a:rPr b="1" lang="en-GB" sz="1300">
                <a:solidFill>
                  <a:schemeClr val="lt1"/>
                </a:solidFill>
              </a:rPr>
              <a:t>كيف تتغير الإيرادات على مدار العام، الشهر، أو الأسبوع؟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 startAt="3"/>
            </a:pPr>
            <a:r>
              <a:rPr b="1" lang="en-GB" sz="1300">
                <a:solidFill>
                  <a:schemeClr val="lt1"/>
                </a:solidFill>
              </a:rPr>
              <a:t>ما هي الخطوط التي تحقق أعلى إيرادات؟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 startAt="4"/>
            </a:pPr>
            <a:r>
              <a:rPr b="1" lang="en-GB" sz="1300">
                <a:solidFill>
                  <a:schemeClr val="lt1"/>
                </a:solidFill>
              </a:rPr>
              <a:t>ما هو متوسط الإيراد لكل رحلة؟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 startAt="5"/>
            </a:pPr>
            <a:r>
              <a:rPr b="1" lang="en-GB" sz="1300">
                <a:solidFill>
                  <a:schemeClr val="lt1"/>
                </a:solidFill>
              </a:rPr>
              <a:t>كيف تساهم كل فئة من فئات التذاكر في إجمالي الإيرادات؟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 startAt="6"/>
            </a:pPr>
            <a:r>
              <a:rPr b="1" lang="en-GB" sz="1300">
                <a:solidFill>
                  <a:schemeClr val="lt1"/>
                </a:solidFill>
              </a:rPr>
              <a:t>هل يمكننا التنبؤ بالإيرادات المتوقعة لكل يوم من أيام الشهر القادم؟</a:t>
            </a:r>
            <a:endParaRPr b="1" sz="1300">
              <a:solidFill>
                <a:schemeClr val="lt1"/>
              </a:solidFill>
            </a:endParaRPr>
          </a:p>
          <a:p>
            <a:pPr indent="-311150" lvl="1" marL="9144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n-GB" sz="1300">
                <a:solidFill>
                  <a:schemeClr val="lt1"/>
                </a:solidFill>
              </a:rPr>
              <a:t>هدف رئيسي آخر.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 startAt="7"/>
            </a:pPr>
            <a:r>
              <a:rPr b="1" lang="en-GB" sz="1300">
                <a:solidFill>
                  <a:schemeClr val="lt1"/>
                </a:solidFill>
              </a:rPr>
              <a:t>ما هي العوامل التي تؤثر على تقلبات الإيرادات؟</a:t>
            </a:r>
            <a:endParaRPr b="1" sz="1300">
              <a:solidFill>
                <a:schemeClr val="lt1"/>
              </a:solidFill>
            </a:endParaRPr>
          </a:p>
          <a:p>
            <a:pPr indent="-311150" lvl="1" marL="9144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n-GB" sz="1300">
                <a:solidFill>
                  <a:schemeClr val="lt1"/>
                </a:solidFill>
              </a:rPr>
              <a:t>عدد الرحلات، أسعار التذاكر، فئات التذاكر المباعة.</a:t>
            </a:r>
            <a:endParaRPr b="1" sz="1500">
              <a:solidFill>
                <a:schemeClr val="lt1"/>
              </a:solidFill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25" y="174975"/>
            <a:ext cx="4424875" cy="3992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/>
        </p:nvSpPr>
        <p:spPr>
          <a:xfrm>
            <a:off x="4552975" y="174975"/>
            <a:ext cx="44250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</a:rPr>
              <a:t>أسئلة عن الطلب على فئات التذاكر المختلفة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</a:endParaRPr>
          </a:p>
          <a:p>
            <a:pPr indent="0" lvl="0" marL="0" rtl="1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</a:endParaRPr>
          </a:p>
          <a:p>
            <a:pPr indent="0" lvl="0" marL="0" rtl="1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4771375" y="706875"/>
            <a:ext cx="4153200" cy="3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1" algn="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b="1" lang="en-GB" sz="1300">
                <a:solidFill>
                  <a:schemeClr val="lt1"/>
                </a:solidFill>
              </a:rPr>
              <a:t>ما هو توزيع مبيعات التذاكر بين الفئات المختلفة (مثل الدرجة الأولى، الدرجة الثانية، التذاكر المخفضة)؟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b="1" lang="en-GB" sz="1300">
                <a:solidFill>
                  <a:schemeClr val="lt1"/>
                </a:solidFill>
              </a:rPr>
              <a:t>ما هي فئات التذاكر الأكثر طلبًا خلال أوقات مختلفة من اليوم/الأسبوع؟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b="1" lang="en-GB" sz="1300">
                <a:solidFill>
                  <a:schemeClr val="lt1"/>
                </a:solidFill>
              </a:rPr>
              <a:t>هل يختلف الطلب على فئات التذاكر باختلاف خط السكة الحديدية؟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b="1" lang="en-GB" sz="1300">
                <a:solidFill>
                  <a:schemeClr val="lt1"/>
                </a:solidFill>
              </a:rPr>
              <a:t>هل يمكننا تحديد شرائح الركاب التي تفضل فئات تذاكر معينة؟ (إذا كانت هناك بيانات ديموغرافية)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b="1" lang="en-GB" sz="1300">
                <a:solidFill>
                  <a:schemeClr val="lt1"/>
                </a:solidFill>
              </a:rPr>
              <a:t>كيف يتغير الطلب على فئات التذاكر بمرور الوقت؟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b="1" lang="en-GB" sz="1300">
                <a:solidFill>
                  <a:schemeClr val="lt1"/>
                </a:solidFill>
              </a:rPr>
              <a:t>هل يمكننا التنبؤ بالطلب على كل فئة من فئات التذاكر للشهر القادم؟ (جزء من الهدف الرئيسي)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b="1" lang="en-GB" sz="1300">
                <a:solidFill>
                  <a:schemeClr val="lt1"/>
                </a:solidFill>
              </a:rPr>
              <a:t>ما هي العوامل التي تؤثر على اختيار الركاب لفئة معينة من التذاكر؟</a:t>
            </a:r>
            <a:endParaRPr b="1" sz="1500">
              <a:solidFill>
                <a:schemeClr val="lt1"/>
              </a:solidFill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2800" y="322725"/>
            <a:ext cx="4910649" cy="409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/>
        </p:nvSpPr>
        <p:spPr>
          <a:xfrm>
            <a:off x="4552975" y="174975"/>
            <a:ext cx="44250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</a:rPr>
              <a:t>أسئلة أكثر تعقيدًا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0" lvl="0" marL="0" rtl="1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0" lvl="0" marL="0" rtl="1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4255125" y="706875"/>
            <a:ext cx="46692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1" algn="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b="1" lang="en-GB" sz="1200">
                <a:solidFill>
                  <a:schemeClr val="lt1"/>
                </a:solidFill>
              </a:rPr>
              <a:t>ما هو تأثير تغيير أسعار التذاكر على عدد الرحلات والإيرادات؟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 startAt="2"/>
            </a:pPr>
            <a:r>
              <a:rPr b="1" lang="en-GB" sz="1200">
                <a:solidFill>
                  <a:schemeClr val="lt1"/>
                </a:solidFill>
              </a:rPr>
              <a:t>هل يمكننا تحسين استراتيجيات التسعير بناءً على تحليل الطلب على فئات التذاكر؟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 startAt="3"/>
            </a:pPr>
            <a:r>
              <a:rPr b="1" lang="en-GB" sz="1200">
                <a:solidFill>
                  <a:schemeClr val="lt1"/>
                </a:solidFill>
              </a:rPr>
              <a:t>كيف يمكننا تخصيص الموارد (مثل عدد القطارات) بشكل أفضل بناءً على التنبؤات بعدد الرحلات؟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 startAt="4"/>
            </a:pPr>
            <a:r>
              <a:rPr b="1" lang="en-GB" sz="1200">
                <a:solidFill>
                  <a:schemeClr val="lt1"/>
                </a:solidFill>
              </a:rPr>
              <a:t>هل يمكننا تحديد العوامل التي تؤدي إلى إلغاء الرحلات أو التأخير وكيف يؤثر ذلك على الركاب والإيرادات؟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89399" cy="38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/>
        </p:nvSpPr>
        <p:spPr>
          <a:xfrm>
            <a:off x="4552975" y="174975"/>
            <a:ext cx="44250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</a:rPr>
              <a:t>أمثلة على أسئلة يمكن تقديمها لصناع القرار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0" lvl="0" marL="0" rtl="1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0" lvl="0" marL="0" rtl="1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18"/>
          <p:cNvSpPr txBox="1"/>
          <p:nvPr/>
        </p:nvSpPr>
        <p:spPr>
          <a:xfrm>
            <a:off x="4255125" y="706875"/>
            <a:ext cx="46692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 startAt="4"/>
            </a:pPr>
            <a:r>
              <a:rPr b="1" lang="en-GB" sz="1300">
                <a:solidFill>
                  <a:schemeClr val="lt1"/>
                </a:solidFill>
              </a:rPr>
              <a:t>ما هي التوقعات المستقبلية لعدد الركاب والإيرادات؟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 startAt="2"/>
            </a:pPr>
            <a:r>
              <a:rPr b="1" lang="en-GB" sz="1300">
                <a:solidFill>
                  <a:schemeClr val="lt1"/>
                </a:solidFill>
              </a:rPr>
              <a:t>ما هي الفترات والأيام التي تتطلب تركيزًا أكبر من حيث الموارد التشغيلية؟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 startAt="3"/>
            </a:pPr>
            <a:r>
              <a:rPr b="1" lang="en-GB" sz="1300">
                <a:solidFill>
                  <a:schemeClr val="lt1"/>
                </a:solidFill>
              </a:rPr>
              <a:t>كيف يمكننا تحسين استراتيجيات التسعير لزيادة الإيرادات مع الحفاظ على القدرة التنافسية؟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 startAt="4"/>
            </a:pPr>
            <a:r>
              <a:rPr b="1" lang="en-GB" sz="1300">
                <a:solidFill>
                  <a:schemeClr val="lt1"/>
                </a:solidFill>
              </a:rPr>
              <a:t>ما هي الخطوط التي تحتاج إلى استثمار إضافي أو تحسينات في الخدمة؟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5225"/>
            <a:ext cx="4273849" cy="33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