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8" r:id="rId7"/>
    <p:sldId id="295" r:id="rId8"/>
    <p:sldId id="258" r:id="rId9"/>
    <p:sldId id="286" r:id="rId10"/>
    <p:sldId id="292" r:id="rId11"/>
    <p:sldId id="280" r:id="rId12"/>
    <p:sldId id="282" r:id="rId13"/>
    <p:sldId id="299" r:id="rId14"/>
    <p:sldId id="287" r:id="rId15"/>
    <p:sldId id="298" r:id="rId16"/>
    <p:sldId id="281" r:id="rId17"/>
    <p:sldId id="288" r:id="rId18"/>
    <p:sldId id="289" r:id="rId19"/>
    <p:sldId id="290" r:id="rId20"/>
    <p:sldId id="293" r:id="rId21"/>
    <p:sldId id="294" r:id="rId22"/>
    <p:sldId id="296" r:id="rId23"/>
    <p:sldId id="29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CCA25-F515-49C9-8350-E7E4B81A507E}" v="3" dt="2024-10-02T22:52:24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4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22:42:3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24575,'0'0'0,"-15"-1"0,0 1 0,0 0 0,0 2 0,0-1 0,0 2 0,0 0 0,1 0 0,-28 12 0,7-10 0,46-8 0,-1 0 0,0 1 0,1 0 0,-1 1 0,1 1 0,0-1 0,19 3 0,-2-1 0,-25-2 0,0 1 0,0 0 0,1 1 0,-1-1 0,0 0 0,1 1 0,-1 0 0,0 0 0,0 0 0,0 0 0,0 0 0,0 1 0,5 3 0,-6-3 0,0 0 0,0 0 0,-1 0 0,1 0 0,-1 1 0,1-1 0,-1 1 0,0-1 0,0 1 0,0-1 0,0 1 0,0 0 0,-1-1 0,1 1 0,-1 0 0,0-1 0,0 5 0,-1 57-1365,0-45-5461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16:46:07.7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1401,'0'-1401,"0"2809,0-1406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16:46:10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56,'0'0,"0"-5,0-1,0-5,0-1,0 2,0 3,0 3,0 6,0 8,0 2,0 5,0-2,0 2,0-2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16:46:11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16:46:14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29,'0'0,"0"0,0 0,0 0,0-28,0 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16:46:15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2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24575,'17'3'0,"-21"3"0,-28 4 0,-86-7 0,115-3 0,118-1-1365,-95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16:46:27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0,'0'1653,"0"-2099,0 427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3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24575,'0'0'0,"-15"-1"0,0 1 0,0 0 0,0 2 0,0-1 0,0 2 0,0 0 0,1 0 0,-28 12 0,7-10 0,46-8 0,-1 0 0,0 1 0,1 0 0,-1 1 0,1 1 0,0-1 0,19 3 0,-2-1 0,-25-2 0,0 1 0,0 0 0,1 1 0,-1-1 0,0 0 0,1 1 0,-1 0 0,0 0 0,0 0 0,0 0 0,0 0 0,0 1 0,5 3 0,-6-3 0,0 0 0,0 0 0,-1 0 0,1 0 0,-1 1 0,1-1 0,-1 1 0,0-1 0,0 1 0,0-1 0,0 1 0,0 0 0,-1-1 0,1 1 0,-1 0 0,0-1 0,0 5 0,-1 57-1365,0-45-5461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3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24575,'-3'0'0,"-6"4"0,-4 0 0,-3 1 0,4-1 0,4 2 0,8 0 0,6 0 0,7-2 0,4-2 0,3 0 0,-2-5 0,0-5 0,-3-2-8191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4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4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6:46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7:09:05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70 24575,'4'0'0,"-1"0"0,1 0 0,-1 0 0,1-1 0,0 1 0,-1-1 0,0 0 0,1 0 0,-1 0 0,1 0 0,-1-1 0,0 1 0,0-1 0,4-2 0,-5 2 0,-1 0 0,1 0 0,-1 0 0,0 0 0,0 0 0,0 0 0,0 0 0,0 0 0,0 0 0,-1 0 0,1-1 0,0 1 0,-1 0 0,0 0 0,0-1 0,0 1 0,0 0 0,0-1 0,0 1 0,0 0 0,-1 0 0,1-1 0,-2-1 0,-3 19 0,1 1 0,1 1 0,-3 29 0,6-46 0,-5 169 0,5-168 0,0 0 0,0-1 0,-1 1 0,1-1 0,0 1 0,0 0 0,0-1 0,-1 1 0,1-1 0,0 1 0,0-1 0,-1 1 0,1-1 0,-1 1 0,1-1 0,0 1 0,-1-1 0,1 1 0,-1-1 0,1 0 0,-1 1 0,1-1 0,-1 0 0,1 1 0,-1-1 0,0 0 0,1 0 0,-1 1 0,1-1 0,-1 0 0,0 0 0,1 0 0,-1 0 0,-1 0 0,-23-5 0,15 3 0,60-4 0,-15-2-1365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2:42:37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1401,'0'-1401,"0"2809,0-1406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2:42:37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56,'0'0,"0"-5,0-1,0-5,0-1,0 2,0 3,0 3,0 6,0 8,0 2,0 5,0-2,0 2,0-2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2:42:37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2:42:37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29,'0'0,"0"0,0 0,0 0,0-28,0 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2:42:37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22:42:3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24575,'17'3'0,"-21"3"0,-28 4 0,-86-7 0,115-3 0,118-1-1365,-95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2:42:37.4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0,'0'1653,"0"-2099,0 427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74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1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3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2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8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customXml" Target="../ink/ink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3" Type="http://schemas.openxmlformats.org/officeDocument/2006/relationships/image" Target="../media/image21.png"/><Relationship Id="rId7" Type="http://schemas.openxmlformats.org/officeDocument/2006/relationships/customXml" Target="../ink/ink4.xml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27.png"/><Relationship Id="rId10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3" Type="http://schemas.openxmlformats.org/officeDocument/2006/relationships/image" Target="../media/image21.png"/><Relationship Id="rId21" Type="http://schemas.openxmlformats.org/officeDocument/2006/relationships/image" Target="../media/image290.png"/><Relationship Id="rId7" Type="http://schemas.openxmlformats.org/officeDocument/2006/relationships/customXml" Target="../ink/ink12.xml"/><Relationship Id="rId12" Type="http://schemas.openxmlformats.org/officeDocument/2006/relationships/image" Target="../media/image250.png"/><Relationship Id="rId17" Type="http://schemas.openxmlformats.org/officeDocument/2006/relationships/image" Target="../media/image270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260.png"/><Relationship Id="rId23" Type="http://schemas.openxmlformats.org/officeDocument/2006/relationships/customXml" Target="../ink/ink21.xml"/><Relationship Id="rId10" Type="http://schemas.openxmlformats.org/officeDocument/2006/relationships/image" Target="../media/image13.png"/><Relationship Id="rId19" Type="http://schemas.openxmlformats.org/officeDocument/2006/relationships/image" Target="../media/image280.png"/><Relationship Id="rId4" Type="http://schemas.openxmlformats.org/officeDocument/2006/relationships/image" Target="../media/image22.png"/><Relationship Id="rId9" Type="http://schemas.openxmlformats.org/officeDocument/2006/relationships/customXml" Target="../ink/ink13.xml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2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customXml" Target="../ink/ink2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557" y="4407568"/>
            <a:ext cx="9152021" cy="2169694"/>
          </a:xfrm>
        </p:spPr>
        <p:txBody>
          <a:bodyPr anchor="ctr"/>
          <a:lstStyle/>
          <a:p>
            <a:r>
              <a:rPr lang="en-US" b="1" dirty="0"/>
              <a:t>Name: </a:t>
            </a:r>
            <a:r>
              <a:rPr lang="en-US" dirty="0"/>
              <a:t>Amr Hossam Mohamed Younes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73C7A7-77D2-17F8-1330-8A6F19C08748}"/>
              </a:ext>
            </a:extLst>
          </p:cNvPr>
          <p:cNvSpPr txBox="1">
            <a:spLocks/>
          </p:cNvSpPr>
          <p:nvPr/>
        </p:nvSpPr>
        <p:spPr>
          <a:xfrm>
            <a:off x="8149389" y="0"/>
            <a:ext cx="3882189" cy="2446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Internship 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473197"/>
            <a:ext cx="2722880" cy="351284"/>
          </a:xfrm>
        </p:spPr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Vectoring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49275F-F3FA-4899-060D-F6C7EF68AB97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rcRect t="10133"/>
          <a:stretch/>
        </p:blipFill>
        <p:spPr>
          <a:xfrm>
            <a:off x="2394552" y="2958017"/>
            <a:ext cx="7402896" cy="3429633"/>
          </a:xfrm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396811"/>
            <a:ext cx="4175761" cy="351284"/>
          </a:xfrm>
        </p:spPr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Rotational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1" y="2748095"/>
            <a:ext cx="9631680" cy="303148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aims to rotate the vector (x, y) with angle 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output consists of the new x value and new y value after the necessary rotations, along with the angle θ used for the rotation.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6D102-EF0C-A166-3934-A3277CFE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600" y="4203699"/>
            <a:ext cx="2095500" cy="2095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28441A-B417-3F92-8D41-17A299833FE8}"/>
                  </a:ext>
                </a:extLst>
              </p14:cNvPr>
              <p14:cNvContentPartPr/>
              <p14:nvPr/>
            </p14:nvContentPartPr>
            <p14:xfrm>
              <a:off x="10977045" y="5417505"/>
              <a:ext cx="30960" cy="10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28441A-B417-3F92-8D41-17A299833F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72725" y="5413185"/>
                <a:ext cx="39600" cy="1087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CAD5DFE-AB8F-9C9A-88BB-F684F0599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877" y="3907072"/>
            <a:ext cx="6679845" cy="24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396811"/>
            <a:ext cx="4175761" cy="351284"/>
          </a:xfrm>
        </p:spPr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Rotational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75979-AEB5-021C-AD0D-1A08A238D6BD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10590" r="-613" b="-1338"/>
          <a:stretch/>
        </p:blipFill>
        <p:spPr bwMode="auto">
          <a:xfrm>
            <a:off x="1953582" y="2845621"/>
            <a:ext cx="8284836" cy="387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5" name="Table Placeholder 24">
            <a:extLst>
              <a:ext uri="{FF2B5EF4-FFF2-40B4-BE49-F238E27FC236}">
                <a16:creationId xmlns:a16="http://schemas.microsoft.com/office/drawing/2014/main" id="{FC194C97-C8A3-D7FD-15F0-01BA3DBD883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95954B-CFE9-5617-E183-0A20EFF7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93" y="758401"/>
            <a:ext cx="8490239" cy="59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88990C7-92D3-3F58-9C83-6B6F8E33DEF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3F36A-52B5-2415-3EAC-B0974B04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22" y="895350"/>
            <a:ext cx="8122311" cy="5290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5078C6-246E-9A85-979E-FABE056CAB50}"/>
              </a:ext>
            </a:extLst>
          </p:cNvPr>
          <p:cNvSpPr txBox="1">
            <a:spLocks/>
          </p:cNvSpPr>
          <p:nvPr/>
        </p:nvSpPr>
        <p:spPr>
          <a:xfrm>
            <a:off x="838201" y="1859280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11129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D73F-7A4C-8598-28F9-8D5E4C951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Testbenches</a:t>
            </a:r>
          </a:p>
        </p:txBody>
      </p:sp>
    </p:spTree>
    <p:extLst>
      <p:ext uri="{BB962C8B-B14F-4D97-AF65-F5344CB8AC3E}">
        <p14:creationId xmlns:p14="http://schemas.microsoft.com/office/powerpoint/2010/main" val="322188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916426"/>
            <a:ext cx="4175761" cy="351284"/>
          </a:xfrm>
        </p:spPr>
        <p:txBody>
          <a:bodyPr/>
          <a:lstStyle/>
          <a:p>
            <a:r>
              <a:rPr lang="en-US" dirty="0"/>
              <a:t>CORDIC Rotational Module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1" y="3267711"/>
            <a:ext cx="9631680" cy="94869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testbench verifies the functionality of the CORDIC rotational module by calculating the expected outputs (rotated coordinates) using a Python and give it to the testbench.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8" name="Picture 17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61C79874-86C2-F666-7B82-7F587020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59" y="3843390"/>
            <a:ext cx="5151120" cy="251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0EAA7A-865E-D5E3-E203-4FBE4B88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2" t="-2003" r="16588"/>
          <a:stretch/>
        </p:blipFill>
        <p:spPr>
          <a:xfrm>
            <a:off x="1686558" y="4162291"/>
            <a:ext cx="4013201" cy="18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916426"/>
            <a:ext cx="4175761" cy="351284"/>
          </a:xfrm>
        </p:spPr>
        <p:txBody>
          <a:bodyPr/>
          <a:lstStyle/>
          <a:p>
            <a:r>
              <a:rPr lang="en-US" dirty="0"/>
              <a:t>CORDIC Vectoring Module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1" y="3267711"/>
            <a:ext cx="9631680" cy="94869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testbench verifies the functionality of the CORDIC Vectoring module by calculating the expected magnitude and angle using a Python and give it to the testbench.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computer screen shot of 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AACE08B7-3E26-2245-29E0-691120C0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2724"/>
            <a:ext cx="5600039" cy="246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DEF36-4A46-4FA1-70AE-F93F4CD578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"/>
          <a:stretch/>
        </p:blipFill>
        <p:spPr>
          <a:xfrm>
            <a:off x="679132" y="4216401"/>
            <a:ext cx="549973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916426"/>
            <a:ext cx="4175761" cy="351284"/>
          </a:xfrm>
        </p:spPr>
        <p:txBody>
          <a:bodyPr/>
          <a:lstStyle/>
          <a:p>
            <a:r>
              <a:rPr lang="en-US" dirty="0"/>
              <a:t>Top Module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1" y="3267711"/>
            <a:ext cx="9631680" cy="948690"/>
          </a:xfrm>
        </p:spPr>
        <p:txBody>
          <a:bodyPr>
            <a:normAutofit/>
          </a:bodyPr>
          <a:lstStyle/>
          <a:p>
            <a:pPr marL="285750" lvl="1"/>
            <a:r>
              <a:rPr lang="en-US" dirty="0"/>
              <a:t>Inputs are provided, and the expected outputs are calculated using an online tool, such as the matrix calculator, for validation.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1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D73F-7A4C-8598-28F9-8D5E4C951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Bitstream Generation for FPGA</a:t>
            </a:r>
          </a:p>
        </p:txBody>
      </p:sp>
    </p:spTree>
    <p:extLst>
      <p:ext uri="{BB962C8B-B14F-4D97-AF65-F5344CB8AC3E}">
        <p14:creationId xmlns:p14="http://schemas.microsoft.com/office/powerpoint/2010/main" val="12585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4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40" y="2674013"/>
            <a:ext cx="447802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Testbenches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Bitstream Generation for FPGA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Bitstream Generation for FPGA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902585"/>
            <a:ext cx="9641839" cy="226948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Target Frequency: </a:t>
            </a:r>
            <a:r>
              <a:rPr lang="en-US" dirty="0"/>
              <a:t>150 MHz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Target Board: </a:t>
            </a:r>
            <a:r>
              <a:rPr lang="en-US" dirty="0"/>
              <a:t>Zynq </a:t>
            </a:r>
            <a:r>
              <a:rPr lang="en-US" dirty="0" err="1"/>
              <a:t>UltraScale</a:t>
            </a:r>
            <a:r>
              <a:rPr lang="en-US" dirty="0"/>
              <a:t>+ </a:t>
            </a:r>
            <a:r>
              <a:rPr lang="en-US" dirty="0" err="1"/>
              <a:t>MPSoC</a:t>
            </a:r>
            <a:r>
              <a:rPr lang="en-US" dirty="0"/>
              <a:t> ZCU104 Evaluation Kit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Successfully generated the bitstream for the ZCU104 board to meet the 150 MHz design target.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Total chip power:</a:t>
            </a:r>
            <a:r>
              <a:rPr lang="en-US" dirty="0"/>
              <a:t> 0.592 W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904265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Matrix 3x3 inversion using QR decomposition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5761" y="430440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6C51A3-B9A9-01E6-E73C-AAAFBD28EFBB}"/>
                  </a:ext>
                </a:extLst>
              </p14:cNvPr>
              <p14:cNvContentPartPr/>
              <p14:nvPr/>
            </p14:nvContentPartPr>
            <p14:xfrm>
              <a:off x="14813160" y="336792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6C51A3-B9A9-01E6-E73C-AAAFBD28EF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04160" y="3358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7D409E-2D6C-C5F5-201F-5EC901F38A13}"/>
                  </a:ext>
                </a:extLst>
              </p14:cNvPr>
              <p14:cNvContentPartPr/>
              <p14:nvPr/>
            </p14:nvContentPartPr>
            <p14:xfrm>
              <a:off x="-2477187" y="140049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7D409E-2D6C-C5F5-201F-5EC901F38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86187" y="13918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DD706-BA6B-C96E-6310-85A3166D8313}"/>
                  </a:ext>
                </a:extLst>
              </p:cNvPr>
              <p:cNvSpPr txBox="1"/>
              <p:nvPr/>
            </p:nvSpPr>
            <p:spPr>
              <a:xfrm>
                <a:off x="-38958" y="3429000"/>
                <a:ext cx="849719" cy="385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rgbClr val="1E4056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DD706-BA6B-C96E-6310-85A3166D8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58" y="3429000"/>
                <a:ext cx="849719" cy="385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0F79D5B-C6EE-220A-3849-FA65CA2B81C2}"/>
              </a:ext>
            </a:extLst>
          </p:cNvPr>
          <p:cNvSpPr/>
          <p:nvPr/>
        </p:nvSpPr>
        <p:spPr>
          <a:xfrm>
            <a:off x="751235" y="3022888"/>
            <a:ext cx="3334113" cy="164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decomposition 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72E25F-A900-13DC-1DFA-896025B69A3D}"/>
              </a:ext>
            </a:extLst>
          </p:cNvPr>
          <p:cNvSpPr/>
          <p:nvPr/>
        </p:nvSpPr>
        <p:spPr>
          <a:xfrm>
            <a:off x="108847" y="3741045"/>
            <a:ext cx="603430" cy="1599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6C56E-2038-AE37-1F94-7CF6EB621CB3}"/>
              </a:ext>
            </a:extLst>
          </p:cNvPr>
          <p:cNvSpPr/>
          <p:nvPr/>
        </p:nvSpPr>
        <p:spPr>
          <a:xfrm>
            <a:off x="4875541" y="3022888"/>
            <a:ext cx="2490604" cy="701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Simple matrix inversion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B2243C-416F-AAD0-D5C8-F689058FEF3C}"/>
              </a:ext>
            </a:extLst>
          </p:cNvPr>
          <p:cNvSpPr/>
          <p:nvPr/>
        </p:nvSpPr>
        <p:spPr>
          <a:xfrm>
            <a:off x="4156057" y="3298593"/>
            <a:ext cx="603430" cy="1599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B84DD9-D42D-6EF4-D5AD-B472B8B16EEC}"/>
                  </a:ext>
                </a:extLst>
              </p:cNvPr>
              <p:cNvSpPr/>
              <p:nvPr/>
            </p:nvSpPr>
            <p:spPr>
              <a:xfrm>
                <a:off x="8089358" y="3016623"/>
                <a:ext cx="3334113" cy="1641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multiplication 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B84DD9-D42D-6EF4-D5AD-B472B8B1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58" y="3016623"/>
                <a:ext cx="3334113" cy="1641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FF625E5E-7CF7-180B-E75B-A8C8FFEAF91F}"/>
              </a:ext>
            </a:extLst>
          </p:cNvPr>
          <p:cNvSpPr/>
          <p:nvPr/>
        </p:nvSpPr>
        <p:spPr>
          <a:xfrm>
            <a:off x="7419686" y="3298593"/>
            <a:ext cx="603430" cy="1599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AB38243-54DA-2833-485D-AFC168521BD6}"/>
              </a:ext>
            </a:extLst>
          </p:cNvPr>
          <p:cNvSpPr/>
          <p:nvPr/>
        </p:nvSpPr>
        <p:spPr>
          <a:xfrm>
            <a:off x="7419685" y="4259615"/>
            <a:ext cx="603430" cy="1599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090E65-DE7E-6D35-515A-D5B1F79B2912}"/>
                  </a:ext>
                </a:extLst>
              </p:cNvPr>
              <p:cNvSpPr txBox="1"/>
              <p:nvPr/>
            </p:nvSpPr>
            <p:spPr>
              <a:xfrm>
                <a:off x="4259620" y="3022888"/>
                <a:ext cx="404037" cy="275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rgbClr val="1E4056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090E65-DE7E-6D35-515A-D5B1F79B2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20" y="3022888"/>
                <a:ext cx="404037" cy="27570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F41606-E38E-5E74-4154-9B9A357642B4}"/>
                  </a:ext>
                </a:extLst>
              </p:cNvPr>
              <p:cNvSpPr txBox="1"/>
              <p:nvPr/>
            </p:nvSpPr>
            <p:spPr>
              <a:xfrm>
                <a:off x="7570055" y="2999048"/>
                <a:ext cx="255181" cy="159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rgbClr val="1E4056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F41606-E38E-5E74-4154-9B9A3576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55" y="2999048"/>
                <a:ext cx="255181" cy="159931"/>
              </a:xfrm>
              <a:prstGeom prst="rect">
                <a:avLst/>
              </a:prstGeom>
              <a:blipFill>
                <a:blip r:embed="rId9"/>
                <a:stretch>
                  <a:fillRect l="-35714" r="-88095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D6BBD9-B4ED-A63D-89E0-9ED129264245}"/>
                  </a:ext>
                </a:extLst>
              </p:cNvPr>
              <p:cNvSpPr txBox="1"/>
              <p:nvPr/>
            </p:nvSpPr>
            <p:spPr>
              <a:xfrm>
                <a:off x="7567824" y="3929783"/>
                <a:ext cx="486126" cy="299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rgbClr val="1E4056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D6BBD9-B4ED-A63D-89E0-9ED129264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24" y="3929783"/>
                <a:ext cx="486126" cy="299858"/>
              </a:xfrm>
              <a:prstGeom prst="rect">
                <a:avLst/>
              </a:prstGeom>
              <a:blipFill>
                <a:blip r:embed="rId10"/>
                <a:stretch>
                  <a:fillRect l="-5000" t="-2041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5DD05379-CA02-04EB-394B-53BB348F8EA9}"/>
              </a:ext>
            </a:extLst>
          </p:cNvPr>
          <p:cNvSpPr/>
          <p:nvPr/>
        </p:nvSpPr>
        <p:spPr>
          <a:xfrm>
            <a:off x="11494288" y="3780476"/>
            <a:ext cx="603430" cy="1599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09C31F-7DD9-9106-8ED2-04D0DF09FBF3}"/>
                  </a:ext>
                </a:extLst>
              </p:cNvPr>
              <p:cNvSpPr txBox="1"/>
              <p:nvPr/>
            </p:nvSpPr>
            <p:spPr>
              <a:xfrm>
                <a:off x="11644657" y="3480931"/>
                <a:ext cx="255181" cy="159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rgbClr val="1E4056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09C31F-7DD9-9106-8ED2-04D0DF09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657" y="3480931"/>
                <a:ext cx="255181" cy="159931"/>
              </a:xfrm>
              <a:prstGeom prst="rect">
                <a:avLst/>
              </a:prstGeom>
              <a:blipFill>
                <a:blip r:embed="rId11"/>
                <a:stretch>
                  <a:fillRect l="-33333" r="-83333" b="-1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9BAEA46-DE71-4663-C7B3-E9607A5A7B6E}"/>
              </a:ext>
            </a:extLst>
          </p:cNvPr>
          <p:cNvSpPr/>
          <p:nvPr/>
        </p:nvSpPr>
        <p:spPr>
          <a:xfrm>
            <a:off x="4903023" y="3968355"/>
            <a:ext cx="2490604" cy="701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Simple matrix transpose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9D60FC-C1BD-6308-1714-FE320CB8DF6E}"/>
              </a:ext>
            </a:extLst>
          </p:cNvPr>
          <p:cNvSpPr/>
          <p:nvPr/>
        </p:nvSpPr>
        <p:spPr>
          <a:xfrm>
            <a:off x="4228776" y="4259615"/>
            <a:ext cx="603430" cy="1599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F90EB-2A83-5EF9-0732-E7B4AA3A9410}"/>
                  </a:ext>
                </a:extLst>
              </p:cNvPr>
              <p:cNvSpPr txBox="1"/>
              <p:nvPr/>
            </p:nvSpPr>
            <p:spPr>
              <a:xfrm>
                <a:off x="4332339" y="3983910"/>
                <a:ext cx="404037" cy="275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rgbClr val="1E4056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F90EB-2A83-5EF9-0732-E7B4AA3A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39" y="3983910"/>
                <a:ext cx="404037" cy="275705"/>
              </a:xfrm>
              <a:prstGeom prst="rect">
                <a:avLst/>
              </a:prstGeom>
              <a:blipFill>
                <a:blip r:embed="rId12"/>
                <a:stretch>
                  <a:fillRect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5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8" grpId="0" animBg="1"/>
      <p:bldP spid="26" grpId="0" animBg="1"/>
      <p:bldP spid="28" grpId="0" animBg="1"/>
      <p:bldP spid="30" grpId="0" animBg="1"/>
      <p:bldP spid="32" grpId="0"/>
      <p:bldP spid="33" grpId="0"/>
      <p:bldP spid="34" grpId="0"/>
      <p:bldP spid="35" grpId="0" animBg="1"/>
      <p:bldP spid="36" grpId="0"/>
      <p:bldP spid="6" grpId="0" animBg="1"/>
      <p:bldP spid="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Matric 3x3 inversion using QR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52" y="2764938"/>
            <a:ext cx="8149307" cy="340705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Pivot Selection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Start with the element </a:t>
            </a:r>
            <a:r>
              <a:rPr lang="en-US" sz="1600" b="1" dirty="0"/>
              <a:t>a</a:t>
            </a:r>
            <a:r>
              <a:rPr lang="en-US" sz="1600" dirty="0"/>
              <a:t> as the pivot. We want to nullify the element </a:t>
            </a:r>
            <a:r>
              <a:rPr lang="en-US" sz="1600" b="1" dirty="0"/>
              <a:t>d</a:t>
            </a:r>
            <a:r>
              <a:rPr lang="en-US" sz="1600" dirty="0"/>
              <a:t> below it.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CORDIC Vectoring for a and d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Use </a:t>
            </a:r>
            <a:r>
              <a:rPr lang="en-US" sz="1600" b="1" dirty="0"/>
              <a:t>a</a:t>
            </a:r>
            <a:r>
              <a:rPr lang="en-US" sz="1600" dirty="0"/>
              <a:t> and </a:t>
            </a:r>
            <a:r>
              <a:rPr lang="en-US" sz="1600" b="1" dirty="0"/>
              <a:t>d</a:t>
            </a:r>
            <a:r>
              <a:rPr lang="en-US" sz="1600" dirty="0"/>
              <a:t> as inputs to the vectoring CORDIC algorithm.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will result in a new value a′ and an angle </a:t>
            </a:r>
            <a:r>
              <a:rPr lang="en-US" sz="1600" b="1" dirty="0"/>
              <a:t>θ1​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CORDIC Rotation for Other Elements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Step 1:</a:t>
            </a:r>
            <a:r>
              <a:rPr lang="en-US" sz="1600" dirty="0"/>
              <a:t> Apply </a:t>
            </a:r>
            <a:r>
              <a:rPr lang="en-US" sz="1600" b="1" dirty="0"/>
              <a:t>θ1​</a:t>
            </a:r>
            <a:r>
              <a:rPr lang="en-US" sz="1600" dirty="0"/>
              <a:t> to </a:t>
            </a:r>
            <a:r>
              <a:rPr lang="en-US" sz="1600" b="1" dirty="0"/>
              <a:t>b</a:t>
            </a:r>
            <a:r>
              <a:rPr lang="en-US" sz="1600" dirty="0"/>
              <a:t> and </a:t>
            </a:r>
            <a:r>
              <a:rPr lang="en-US" sz="1600" b="1" dirty="0"/>
              <a:t>e</a:t>
            </a:r>
            <a:r>
              <a:rPr lang="en-US" sz="1600" dirty="0"/>
              <a:t> using rotational CORDIC, resulting in b′ and e′.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Step 2:</a:t>
            </a:r>
            <a:r>
              <a:rPr lang="en-US" sz="1600" dirty="0"/>
              <a:t> Apply </a:t>
            </a:r>
            <a:r>
              <a:rPr lang="en-US" sz="1600" b="1" dirty="0"/>
              <a:t>θ1​</a:t>
            </a:r>
            <a:r>
              <a:rPr lang="en-US" sz="1600" dirty="0"/>
              <a:t> to </a:t>
            </a:r>
            <a:r>
              <a:rPr lang="en-US" sz="1600" b="1" dirty="0"/>
              <a:t>c</a:t>
            </a:r>
            <a:r>
              <a:rPr lang="en-US" sz="1600" dirty="0"/>
              <a:t> and </a:t>
            </a:r>
            <a:r>
              <a:rPr lang="en-US" sz="1600" b="1" dirty="0"/>
              <a:t>f</a:t>
            </a:r>
            <a:r>
              <a:rPr lang="en-US" sz="1600" dirty="0"/>
              <a:t> using rotational CORDIC, resulting in c′ and f′.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8CD04-CB94-F2ED-D54E-6CDAE777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6" y="1679924"/>
            <a:ext cx="2095500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14962-B0B9-D418-7E9F-1E991EB7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00" t="1143" r="65758" b="79658"/>
          <a:stretch/>
        </p:blipFill>
        <p:spPr>
          <a:xfrm>
            <a:off x="8877265" y="3138884"/>
            <a:ext cx="1571255" cy="6199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803021-2101-63E1-7767-5FE0DEDBD3AE}"/>
                  </a:ext>
                </a:extLst>
              </p14:cNvPr>
              <p14:cNvContentPartPr/>
              <p14:nvPr/>
            </p14:nvContentPartPr>
            <p14:xfrm>
              <a:off x="9300920" y="3204000"/>
              <a:ext cx="360" cy="50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803021-2101-63E1-7767-5FE0DEDBD3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1920" y="3195000"/>
                <a:ext cx="180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43D60C-E7D0-DBF5-9CC6-E2829EDAE1EF}"/>
                  </a:ext>
                </a:extLst>
              </p14:cNvPr>
              <p14:cNvContentPartPr/>
              <p14:nvPr/>
            </p14:nvContentPartPr>
            <p14:xfrm>
              <a:off x="9300920" y="3708720"/>
              <a:ext cx="360" cy="3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43D60C-E7D0-DBF5-9CC6-E2829EDAE1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1920" y="3699720"/>
                <a:ext cx="18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4209F7-2DF2-C24C-C72F-CEDEEB678B14}"/>
                  </a:ext>
                </a:extLst>
              </p14:cNvPr>
              <p14:cNvContentPartPr/>
              <p14:nvPr/>
            </p14:nvContentPartPr>
            <p14:xfrm>
              <a:off x="9300920" y="37490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4209F7-2DF2-C24C-C72F-CEDEEB678B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1920" y="3740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21DC1C-7E19-D5CB-4D59-C148E4A96C5F}"/>
                  </a:ext>
                </a:extLst>
              </p14:cNvPr>
              <p14:cNvContentPartPr/>
              <p14:nvPr/>
            </p14:nvContentPartPr>
            <p14:xfrm>
              <a:off x="9300920" y="3738600"/>
              <a:ext cx="360" cy="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21DC1C-7E19-D5CB-4D59-C148E4A96C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91920" y="3729600"/>
                <a:ext cx="18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FB799D-9348-1703-CF48-4A49660FC098}"/>
                  </a:ext>
                </a:extLst>
              </p14:cNvPr>
              <p14:cNvContentPartPr/>
              <p14:nvPr/>
            </p14:nvContentPartPr>
            <p14:xfrm>
              <a:off x="9300920" y="37389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FB799D-9348-1703-CF48-4A49660FC0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1920" y="3729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190523-711B-4070-5507-04EFF569349C}"/>
                  </a:ext>
                </a:extLst>
              </p14:cNvPr>
              <p14:cNvContentPartPr/>
              <p14:nvPr/>
            </p14:nvContentPartPr>
            <p14:xfrm>
              <a:off x="9284220" y="3741420"/>
              <a:ext cx="56880" cy="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190523-711B-4070-5507-04EFF56934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75220" y="3732420"/>
                <a:ext cx="745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73BBB7-6A94-102C-6276-84F33D1DD9B1}"/>
                  </a:ext>
                </a:extLst>
              </p14:cNvPr>
              <p14:cNvContentPartPr/>
              <p14:nvPr/>
            </p14:nvContentPartPr>
            <p14:xfrm>
              <a:off x="10384020" y="3154620"/>
              <a:ext cx="360" cy="595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73BBB7-6A94-102C-6276-84F33D1DD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75020" y="3145620"/>
                <a:ext cx="1800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AE3763-CE13-C19F-05FA-911EDB0686C7}"/>
                  </a:ext>
                </a:extLst>
              </p14:cNvPr>
              <p14:cNvContentPartPr/>
              <p14:nvPr/>
            </p14:nvContentPartPr>
            <p14:xfrm>
              <a:off x="10307700" y="3123660"/>
              <a:ext cx="72360" cy="6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AE3763-CE13-C19F-05FA-911EDB0686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8700" y="3114660"/>
                <a:ext cx="9000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Matric 3x3 inversion using QR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53" y="2764938"/>
            <a:ext cx="7821612" cy="3591411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700"/>
            </a:pPr>
            <a:r>
              <a:rPr lang="en-US" sz="1600" b="1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4.Update Matrix:</a:t>
            </a:r>
            <a:endParaRPr lang="en-US" sz="1600" dirty="0">
              <a:effectLst/>
            </a:endParaRPr>
          </a:p>
          <a:p>
            <a:pPr marL="800100" indent="-342900" algn="l" rtl="0" eaLnBrk="1" latinLnBrk="0" hangingPunct="1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The element d is now nulled in the R-matrix, and the other elements a′, b′, c′, e′, f′ are updated accordingly.</a:t>
            </a:r>
            <a:endParaRPr lang="en-US" sz="1600" b="0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enorite" panose="00000500000000000000" pitchFamily="2" charset="0"/>
              </a:rPr>
              <a:t>5</a:t>
            </a:r>
            <a:r>
              <a:rPr lang="en-US" sz="1600" b="1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.Repeat Process for Lower Rows:</a:t>
            </a:r>
            <a:endParaRPr lang="en-US" sz="1600" dirty="0">
              <a:effectLst/>
            </a:endParaRPr>
          </a:p>
          <a:p>
            <a:pPr marL="800100" indent="-342900" algn="l" rtl="0" eaLnBrk="1" latinLnBrk="0" hangingPunct="1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Perform the same operation on the elements g and h and updating their corresponding rows using rotational CORDIC.</a:t>
            </a:r>
            <a:endParaRPr lang="en-US" sz="1600" b="0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600" b="1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6.Resulting Matrix:</a:t>
            </a:r>
            <a:endParaRPr lang="en-US" sz="1600" dirty="0">
              <a:effectLst/>
            </a:endParaRPr>
          </a:p>
          <a:p>
            <a:pPr marL="800100" indent="-342900" algn="l" rtl="0" eaLnBrk="1" latinLnBrk="0" hangingPunct="1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After completing these operations, the matrix transforms into the upper triangular R matrix.</a:t>
            </a:r>
            <a:endParaRPr lang="en-US" sz="1600" b="0" dirty="0">
              <a:effectLst/>
            </a:endParaRPr>
          </a:p>
          <a:p>
            <a:pPr marL="800100" indent="-342900" algn="l" rtl="0" eaLnBrk="1" latinLnBrk="0" hangingPunct="1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kern="1200" spc="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The angles θ obtained at each step are used to construct the orthogonal matrix Q.</a:t>
            </a:r>
            <a:endParaRPr lang="en-US" sz="1600" b="0" dirty="0">
              <a:effectLst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8CD04-CB94-F2ED-D54E-6CDAE777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6" y="1679924"/>
            <a:ext cx="2095500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C3A94-AB5D-5CC0-E854-0B44309B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00" t="1143" r="65758" b="79658"/>
          <a:stretch/>
        </p:blipFill>
        <p:spPr>
          <a:xfrm>
            <a:off x="8877265" y="3138884"/>
            <a:ext cx="1571255" cy="61996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A99CFCF-A41F-4CC3-5B05-B0769042CFFE}"/>
              </a:ext>
            </a:extLst>
          </p:cNvPr>
          <p:cNvGrpSpPr/>
          <p:nvPr/>
        </p:nvGrpSpPr>
        <p:grpSpPr>
          <a:xfrm>
            <a:off x="9284220" y="3204000"/>
            <a:ext cx="56880" cy="545700"/>
            <a:chOff x="9284220" y="3204000"/>
            <a:chExt cx="56880" cy="5457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63D41D-B31D-6D48-20A7-731E463400B3}"/>
                    </a:ext>
                  </a:extLst>
                </p14:cNvPr>
                <p14:cNvContentPartPr/>
                <p14:nvPr/>
              </p14:nvContentPartPr>
              <p14:xfrm>
                <a:off x="9300920" y="3204000"/>
                <a:ext cx="360" cy="50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63D41D-B31D-6D48-20A7-731E463400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280" y="3195000"/>
                  <a:ext cx="180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62FF8-2076-DFB3-DF9E-53E114E57F33}"/>
                    </a:ext>
                  </a:extLst>
                </p14:cNvPr>
                <p14:cNvContentPartPr/>
                <p14:nvPr/>
              </p14:nvContentPartPr>
              <p14:xfrm>
                <a:off x="9300920" y="3708720"/>
                <a:ext cx="3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62FF8-2076-DFB3-DF9E-53E114E57F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2280" y="3700080"/>
                  <a:ext cx="18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E7D924-CB35-FF86-15F7-F43F29D81619}"/>
                    </a:ext>
                  </a:extLst>
                </p14:cNvPr>
                <p14:cNvContentPartPr/>
                <p14:nvPr/>
              </p14:nvContentPartPr>
              <p14:xfrm>
                <a:off x="9300920" y="374904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E7D924-CB35-FF86-15F7-F43F29D816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280" y="374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5C7F0A-CAB5-C62E-463C-1B9E0521B2B4}"/>
                    </a:ext>
                  </a:extLst>
                </p14:cNvPr>
                <p14:cNvContentPartPr/>
                <p14:nvPr/>
              </p14:nvContentPartPr>
              <p14:xfrm>
                <a:off x="9300920" y="3738600"/>
                <a:ext cx="360" cy="1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5C7F0A-CAB5-C62E-463C-1B9E0521B2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92280" y="3729960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2A416C-CBA9-85A4-FC0A-025ACA658544}"/>
                    </a:ext>
                  </a:extLst>
                </p14:cNvPr>
                <p14:cNvContentPartPr/>
                <p14:nvPr/>
              </p14:nvContentPartPr>
              <p14:xfrm>
                <a:off x="9300920" y="373896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2A416C-CBA9-85A4-FC0A-025ACA6585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280" y="3729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B62FF-511C-61BD-E75C-D89F032DE88E}"/>
                    </a:ext>
                  </a:extLst>
                </p14:cNvPr>
                <p14:cNvContentPartPr/>
                <p14:nvPr/>
              </p14:nvContentPartPr>
              <p14:xfrm>
                <a:off x="9284220" y="3741420"/>
                <a:ext cx="56880" cy="8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B62FF-511C-61BD-E75C-D89F032DE8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5220" y="3732420"/>
                  <a:ext cx="7452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AB0C2B-8E7A-B843-6E34-921F03C09C58}"/>
                  </a:ext>
                </a:extLst>
              </p14:cNvPr>
              <p14:cNvContentPartPr/>
              <p14:nvPr/>
            </p14:nvContentPartPr>
            <p14:xfrm>
              <a:off x="10384020" y="3154620"/>
              <a:ext cx="36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AB0C2B-8E7A-B843-6E34-921F03C09C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75380" y="3145620"/>
                <a:ext cx="1800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E971E55-90C9-BCA5-3713-CE7169AEDE7B}"/>
                  </a:ext>
                </a:extLst>
              </p14:cNvPr>
              <p14:cNvContentPartPr/>
              <p14:nvPr/>
            </p14:nvContentPartPr>
            <p14:xfrm>
              <a:off x="10307700" y="3123660"/>
              <a:ext cx="72360" cy="60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E971E55-90C9-BCA5-3713-CE7169AEDE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8700" y="3114660"/>
                <a:ext cx="90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BD80DE-20A1-0658-9D76-F57FC7E66F24}"/>
                  </a:ext>
                </a:extLst>
              </p14:cNvPr>
              <p14:cNvContentPartPr/>
              <p14:nvPr/>
            </p14:nvContentPartPr>
            <p14:xfrm>
              <a:off x="10348380" y="3748980"/>
              <a:ext cx="38880" cy="15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BD80DE-20A1-0658-9D76-F57FC7E66F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39740" y="3739980"/>
                <a:ext cx="56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6C51A3-B9A9-01E6-E73C-AAAFBD28EFBB}"/>
                  </a:ext>
                </a:extLst>
              </p14:cNvPr>
              <p14:cNvContentPartPr/>
              <p14:nvPr/>
            </p14:nvContentPartPr>
            <p14:xfrm>
              <a:off x="14813160" y="336792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6C51A3-B9A9-01E6-E73C-AAAFBD28EF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804160" y="3358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7D409E-2D6C-C5F5-201F-5EC901F38A13}"/>
                  </a:ext>
                </a:extLst>
              </p14:cNvPr>
              <p14:cNvContentPartPr/>
              <p14:nvPr/>
            </p14:nvContentPartPr>
            <p14:xfrm>
              <a:off x="-2477187" y="140049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7D409E-2D6C-C5F5-201F-5EC901F38A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486187" y="13918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28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Matric 3x3 inversion using QR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52" y="2764939"/>
            <a:ext cx="4628715" cy="1278742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700"/>
            </a:pPr>
            <a:r>
              <a:rPr lang="en-US" sz="1600" dirty="0">
                <a:solidFill>
                  <a:srgbClr val="000000"/>
                </a:solidFill>
                <a:latin typeface="Tenorite" panose="00000500000000000000" pitchFamily="2" charset="0"/>
              </a:rPr>
              <a:t>7.Optainig Q by multiply Q1, Q2, Q3 To get Q</a:t>
            </a:r>
            <a:endParaRPr lang="en-US" sz="1600" b="0" dirty="0"/>
          </a:p>
          <a:p>
            <a:pPr>
              <a:buSzPts val="700"/>
            </a:pPr>
            <a:r>
              <a:rPr lang="en-US" sz="1600" dirty="0">
                <a:solidFill>
                  <a:srgbClr val="000000"/>
                </a:solidFill>
                <a:latin typeface="Tenorite" panose="00000500000000000000" pitchFamily="2" charset="0"/>
              </a:rPr>
              <a:t>8.Get R inverse and Q transpose multiply them together and you will get A inverse</a:t>
            </a: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700"/>
            </a:pPr>
            <a:endParaRPr lang="en-US" sz="1600" b="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6C51A3-B9A9-01E6-E73C-AAAFBD28EFBB}"/>
                  </a:ext>
                </a:extLst>
              </p14:cNvPr>
              <p14:cNvContentPartPr/>
              <p14:nvPr/>
            </p14:nvContentPartPr>
            <p14:xfrm>
              <a:off x="14813160" y="336792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6C51A3-B9A9-01E6-E73C-AAAFBD28EF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04160" y="3358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7D409E-2D6C-C5F5-201F-5EC901F38A13}"/>
                  </a:ext>
                </a:extLst>
              </p14:cNvPr>
              <p14:cNvContentPartPr/>
              <p14:nvPr/>
            </p14:nvContentPartPr>
            <p14:xfrm>
              <a:off x="-2477187" y="140049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7D409E-2D6C-C5F5-201F-5EC901F38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86187" y="139185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28773307-E663-22CC-BB02-38F001947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652" y="4043681"/>
            <a:ext cx="2524477" cy="971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65F91C-E400-450A-65E3-8892E2DDAE3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5188" b="6493"/>
          <a:stretch/>
        </p:blipFill>
        <p:spPr>
          <a:xfrm>
            <a:off x="4025953" y="3866802"/>
            <a:ext cx="2655456" cy="11045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8A9E7E-A9A3-A696-F7C1-A6BC1AE61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6024" y="3644546"/>
            <a:ext cx="2989152" cy="13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473197"/>
            <a:ext cx="2722880" cy="351284"/>
          </a:xfrm>
        </p:spPr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Vectoring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904355"/>
            <a:ext cx="9733280" cy="1780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CORDIC vectoring algorithm takes two inputs, x and y, and performs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aims to rotate the vector (x, y) such that the output y′ becomes zero.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output consists of the new x value, after the necessary rotations, along with the angle θ used for the rotation.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F7AE8-785B-E6EC-256C-A831709B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253814"/>
            <a:ext cx="6702952" cy="22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  <p:bldP spid="36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{8BCDFA03-C3EF-41C1-99FF-41FAE2992103}tf67328976_win32</Template>
  <TotalTime>354</TotalTime>
  <Words>590</Words>
  <Application>Microsoft Office PowerPoint</Application>
  <PresentationFormat>Widescreen</PresentationFormat>
  <Paragraphs>108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Tenorite</vt:lpstr>
      <vt:lpstr>Custom</vt:lpstr>
      <vt:lpstr>Name: Amr Hossam Mohamed Younes  </vt:lpstr>
      <vt:lpstr>AGENDA</vt:lpstr>
      <vt:lpstr>Project Overview</vt:lpstr>
      <vt:lpstr>Matrix 3x3 inversion using QR decomposition</vt:lpstr>
      <vt:lpstr>Matric 3x3 inversion using QR decomposition</vt:lpstr>
      <vt:lpstr>Matric 3x3 inversion using QR decomposition</vt:lpstr>
      <vt:lpstr>Matric 3x3 inversion using QR decomposition</vt:lpstr>
      <vt:lpstr>System Architecture 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Testbenches</vt:lpstr>
      <vt:lpstr>Testbenches</vt:lpstr>
      <vt:lpstr>Testbenches</vt:lpstr>
      <vt:lpstr>Testbenches</vt:lpstr>
      <vt:lpstr>Bitstream Generation for FPGA</vt:lpstr>
      <vt:lpstr>Bitstream Generation for FPGA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Hossam</dc:creator>
  <cp:lastModifiedBy>Amr Hossam</cp:lastModifiedBy>
  <cp:revision>4</cp:revision>
  <dcterms:created xsi:type="dcterms:W3CDTF">2024-10-02T16:02:39Z</dcterms:created>
  <dcterms:modified xsi:type="dcterms:W3CDTF">2024-10-03T20:26:13Z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