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9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6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3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4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2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89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6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4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44685B-DCEE-4935-8834-EDCD284E59E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E54D26-7E6F-4581-AC2E-C1A12C5A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Systems Graduation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92070"/>
          </a:xfrm>
        </p:spPr>
        <p:txBody>
          <a:bodyPr>
            <a:normAutofit fontScale="85000" lnSpcReduction="20000"/>
          </a:bodyPr>
          <a:lstStyle/>
          <a:p>
            <a:endParaRPr lang="en-US" b="1" i="1" dirty="0" smtClean="0"/>
          </a:p>
          <a:p>
            <a:r>
              <a:rPr lang="en-US" sz="2600" b="1" i="1" dirty="0" smtClean="0"/>
              <a:t>AUTONOMOUS CAR</a:t>
            </a:r>
          </a:p>
          <a:p>
            <a:pPr algn="r"/>
            <a:r>
              <a:rPr lang="en-US" sz="1600" i="1" dirty="0" smtClean="0"/>
              <a:t>By: Eng. Amr Hossam </a:t>
            </a:r>
          </a:p>
          <a:p>
            <a:pPr algn="r"/>
            <a:r>
              <a:rPr lang="en-US" sz="1600" i="1" dirty="0" smtClean="0"/>
              <a:t>Eng. Hussam Mostafa</a:t>
            </a:r>
          </a:p>
          <a:p>
            <a:pPr algn="r"/>
            <a:r>
              <a:rPr lang="en-US" sz="1600" i="1" dirty="0" smtClean="0"/>
              <a:t>Eng. Mohamed Badawy</a:t>
            </a:r>
          </a:p>
          <a:p>
            <a:pPr algn="r"/>
            <a:endParaRPr lang="en-US" b="1" i="1" dirty="0" smtClean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3212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Duty Cycle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SG90 servo motor practical duty cycle time for </a:t>
            </a:r>
            <a:r>
              <a:rPr lang="en-US" i="1" dirty="0"/>
              <a:t>-90° to +90 </a:t>
            </a:r>
            <a:r>
              <a:rPr lang="en-US" dirty="0"/>
              <a:t>rotation.</a:t>
            </a:r>
          </a:p>
          <a:p>
            <a:r>
              <a:rPr lang="en-US" dirty="0"/>
              <a:t>At </a:t>
            </a:r>
            <a:r>
              <a:rPr lang="en-US" i="1" dirty="0"/>
              <a:t>~</a:t>
            </a:r>
            <a:r>
              <a:rPr lang="en-US" i="1" dirty="0" smtClean="0"/>
              <a:t>0.056ms </a:t>
            </a:r>
            <a:r>
              <a:rPr lang="en-US" dirty="0"/>
              <a:t>duty cycle we get shaft position at </a:t>
            </a:r>
            <a:r>
              <a:rPr lang="en-US" b="1" dirty="0"/>
              <a:t>-90° </a:t>
            </a:r>
            <a:r>
              <a:rPr lang="en-US" dirty="0"/>
              <a:t>of its rotation.</a:t>
            </a:r>
          </a:p>
          <a:p>
            <a:r>
              <a:rPr lang="en-US" dirty="0"/>
              <a:t>At </a:t>
            </a:r>
            <a:r>
              <a:rPr lang="en-US" i="1" dirty="0" smtClean="0"/>
              <a:t>~0.092ms </a:t>
            </a:r>
            <a:r>
              <a:rPr lang="en-US" dirty="0"/>
              <a:t>duty cycle we get shaft position at </a:t>
            </a:r>
            <a:r>
              <a:rPr lang="en-US" b="1" dirty="0"/>
              <a:t>0°</a:t>
            </a:r>
            <a:r>
              <a:rPr lang="en-US" dirty="0"/>
              <a:t> (neutral) of its rotation.</a:t>
            </a:r>
          </a:p>
          <a:p>
            <a:r>
              <a:rPr lang="en-US" dirty="0"/>
              <a:t>At </a:t>
            </a:r>
            <a:r>
              <a:rPr lang="en-US" i="1" dirty="0" smtClean="0"/>
              <a:t>~0.124ms </a:t>
            </a:r>
            <a:r>
              <a:rPr lang="en-US" dirty="0"/>
              <a:t>duty cycle we get shaft position at </a:t>
            </a:r>
            <a:r>
              <a:rPr lang="en-US" b="1" dirty="0"/>
              <a:t>+90° </a:t>
            </a:r>
            <a:r>
              <a:rPr lang="en-US" dirty="0"/>
              <a:t>of its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4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2741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PWM using AVR </a:t>
            </a:r>
            <a:r>
              <a:rPr lang="en-US" b="1" dirty="0" smtClean="0"/>
              <a:t>ATmega32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control servo motor in between </a:t>
            </a:r>
            <a:r>
              <a:rPr lang="en-US" sz="1800" i="1" dirty="0"/>
              <a:t>-90° to +90° </a:t>
            </a:r>
            <a:r>
              <a:rPr lang="en-US" sz="1800" dirty="0"/>
              <a:t>rotation. We need to generate a </a:t>
            </a:r>
            <a:r>
              <a:rPr lang="en-US" sz="1800" i="1" dirty="0"/>
              <a:t>PWM waveform</a:t>
            </a:r>
            <a:r>
              <a:rPr lang="en-US" sz="1800" dirty="0"/>
              <a:t> of </a:t>
            </a:r>
            <a:r>
              <a:rPr lang="en-US" sz="1800" i="1" dirty="0"/>
              <a:t>50Hz</a:t>
            </a:r>
            <a:r>
              <a:rPr lang="en-US" sz="1800" dirty="0"/>
              <a:t> with duty cycle variation from ~</a:t>
            </a:r>
            <a:r>
              <a:rPr lang="en-US" sz="1800" dirty="0" smtClean="0"/>
              <a:t>0.056ms </a:t>
            </a:r>
            <a:r>
              <a:rPr lang="en-US" sz="1800" dirty="0"/>
              <a:t>to </a:t>
            </a:r>
            <a:r>
              <a:rPr lang="en-US" sz="1800" dirty="0" smtClean="0"/>
              <a:t>~0.124ms</a:t>
            </a:r>
            <a:r>
              <a:rPr lang="en-US" sz="1800" dirty="0"/>
              <a:t>. We can use a </a:t>
            </a:r>
            <a:r>
              <a:rPr lang="en-US" sz="1800" i="1" dirty="0" smtClean="0"/>
              <a:t>Fast </a:t>
            </a:r>
            <a:r>
              <a:rPr lang="en-US" sz="1800" i="1" dirty="0"/>
              <a:t>PWM </a:t>
            </a:r>
            <a:r>
              <a:rPr lang="en-US" sz="1800" dirty="0"/>
              <a:t>mode of </a:t>
            </a:r>
            <a:r>
              <a:rPr lang="en-US" sz="1800" i="1" dirty="0" smtClean="0"/>
              <a:t>ATmega32</a:t>
            </a:r>
            <a:r>
              <a:rPr lang="en-US" sz="1800" dirty="0" smtClean="0"/>
              <a:t> </a:t>
            </a:r>
            <a:r>
              <a:rPr lang="en-US" sz="1800" dirty="0"/>
              <a:t>using </a:t>
            </a:r>
            <a:r>
              <a:rPr lang="en-US" sz="1800" i="1" dirty="0"/>
              <a:t>Timer1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                                       </a:t>
            </a:r>
          </a:p>
          <a:p>
            <a:pPr marL="0" indent="0">
              <a:buNone/>
            </a:pPr>
            <a:r>
              <a:rPr lang="en-US" sz="1400" i="1" dirty="0" smtClean="0"/>
              <a:t>       Where </a:t>
            </a:r>
            <a:r>
              <a:rPr lang="en-US" sz="1400" i="1" dirty="0"/>
              <a:t>N is </a:t>
            </a:r>
            <a:r>
              <a:rPr lang="en-US" sz="1400" i="1" dirty="0" smtClean="0"/>
              <a:t>prescaler </a:t>
            </a:r>
            <a:r>
              <a:rPr lang="en-US" sz="1400" i="1" dirty="0"/>
              <a:t>divider i.e. 1, 8, 64, 256, or 1024</a:t>
            </a:r>
            <a:endParaRPr lang="en-US" sz="1400" i="1" dirty="0" smtClean="0"/>
          </a:p>
          <a:p>
            <a:pPr marL="0" indent="0">
              <a:buNone/>
            </a:pPr>
            <a:r>
              <a:rPr lang="en-US" sz="1800" dirty="0" smtClean="0"/>
              <a:t>      50Hz = 16,000,000Hz/(64(1+TOP)) </a:t>
            </a:r>
          </a:p>
          <a:p>
            <a:pPr marL="0" indent="0">
              <a:buNone/>
            </a:pPr>
            <a:r>
              <a:rPr lang="en-US" sz="1800" b="1" dirty="0" smtClean="0"/>
              <a:t>       =&gt;  TOP</a:t>
            </a:r>
            <a:r>
              <a:rPr lang="en-US" sz="1800" dirty="0" smtClean="0"/>
              <a:t> = </a:t>
            </a:r>
            <a:r>
              <a:rPr lang="en-US" sz="1800" b="1" dirty="0" smtClean="0"/>
              <a:t>ICR1</a:t>
            </a:r>
            <a:r>
              <a:rPr lang="en-US" sz="1800" dirty="0" smtClean="0"/>
              <a:t> = </a:t>
            </a:r>
            <a:r>
              <a:rPr lang="en-US" sz="1800" b="1" i="1" dirty="0" smtClean="0"/>
              <a:t>4999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81" y="3558237"/>
            <a:ext cx="293410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AVR ATmega32 </a:t>
            </a:r>
            <a:r>
              <a:rPr lang="en-US" sz="3200" b="1" dirty="0"/>
              <a:t>Program</a:t>
            </a:r>
            <a:r>
              <a:rPr lang="en-US" sz="3200" b="1" dirty="0" smtClean="0"/>
              <a:t> </a:t>
            </a:r>
            <a:r>
              <a:rPr lang="en-US" sz="3200" b="1" dirty="0"/>
              <a:t>to generate 50Hz PWM to control Servo Motor in an angle between -90° to +90° rotation.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SG90 Micro servo motor, here we get practically -90° at </a:t>
            </a:r>
            <a:r>
              <a:rPr lang="en-US" dirty="0" smtClean="0"/>
              <a:t>0.056ms </a:t>
            </a:r>
            <a:r>
              <a:rPr lang="en-US" dirty="0"/>
              <a:t>duty cycle Period of 50Hz PWM, so we are going to load </a:t>
            </a:r>
            <a:r>
              <a:rPr lang="en-US" b="1" dirty="0"/>
              <a:t>OCR1A</a:t>
            </a:r>
            <a:r>
              <a:rPr lang="en-US" dirty="0"/>
              <a:t> = </a:t>
            </a:r>
            <a:r>
              <a:rPr lang="en-US" b="1" i="1" dirty="0" smtClean="0"/>
              <a:t>14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400" i="1" dirty="0" smtClean="0"/>
              <a:t>Note:  </a:t>
            </a:r>
            <a:r>
              <a:rPr lang="en-US" sz="1400" b="1" i="1" dirty="0" smtClean="0"/>
              <a:t>0.056ms</a:t>
            </a:r>
            <a:r>
              <a:rPr lang="en-US" sz="1400" i="1" dirty="0" smtClean="0"/>
              <a:t> * (</a:t>
            </a:r>
            <a:r>
              <a:rPr lang="en-US" sz="1400" b="1" i="1" dirty="0" smtClean="0"/>
              <a:t>1ms</a:t>
            </a:r>
            <a:r>
              <a:rPr lang="en-US" sz="1400" i="1" dirty="0" smtClean="0"/>
              <a:t>/4us) = </a:t>
            </a:r>
            <a:r>
              <a:rPr lang="en-US" sz="1400" b="1" i="1" dirty="0" smtClean="0"/>
              <a:t>14</a:t>
            </a:r>
            <a:r>
              <a:rPr lang="en-US" sz="1400" i="1" dirty="0" smtClean="0"/>
              <a:t>,  and it’s 4us because -----&gt; (1/250KHz = </a:t>
            </a:r>
            <a:r>
              <a:rPr lang="en-US" sz="1400" b="1" i="1" dirty="0" smtClean="0"/>
              <a:t>4us</a:t>
            </a:r>
            <a:r>
              <a:rPr lang="en-US" sz="1400" i="1" dirty="0" smtClean="0"/>
              <a:t>)</a:t>
            </a:r>
          </a:p>
          <a:p>
            <a:r>
              <a:rPr lang="en-US" dirty="0"/>
              <a:t>After 0° at 0.092ms duty cycle Period of 50Hz PWM, so we are going to load </a:t>
            </a:r>
            <a:r>
              <a:rPr lang="en-US" b="1" dirty="0"/>
              <a:t>OCR1A</a:t>
            </a:r>
            <a:r>
              <a:rPr lang="en-US" dirty="0"/>
              <a:t> = </a:t>
            </a:r>
            <a:r>
              <a:rPr lang="en-US" b="1" i="1" dirty="0" smtClean="0"/>
              <a:t>23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And +90° at </a:t>
            </a:r>
            <a:r>
              <a:rPr lang="en-US" dirty="0" smtClean="0"/>
              <a:t>0.124ms </a:t>
            </a:r>
            <a:r>
              <a:rPr lang="en-US" dirty="0"/>
              <a:t>duty cycle Period of 50Hz PWM, so we are going to load </a:t>
            </a:r>
            <a:r>
              <a:rPr lang="en-US" b="1" dirty="0"/>
              <a:t>OCR1A</a:t>
            </a:r>
            <a:r>
              <a:rPr lang="en-US" dirty="0"/>
              <a:t> = </a:t>
            </a:r>
            <a:r>
              <a:rPr lang="en-US" b="1" i="1" dirty="0" smtClean="0"/>
              <a:t>31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conclusion,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autonomous car can go anywhere a traditional car goes and do everything that an experienced human driver does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human passenger is not required to take control of the vehicle at any time, nor is a human passenger required to be present in the vehicle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17" y="102486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/>
              <a:t>is an </a:t>
            </a:r>
            <a:r>
              <a:rPr lang="en-US" b="1" dirty="0" smtClean="0"/>
              <a:t>‘Autonomous Car’?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autonomous car is a vehicle capable of </a:t>
            </a:r>
            <a:r>
              <a:rPr lang="en-US" i="1" dirty="0"/>
              <a:t>sensing</a:t>
            </a:r>
            <a:r>
              <a:rPr lang="en-US" dirty="0"/>
              <a:t> its environment and </a:t>
            </a:r>
            <a:r>
              <a:rPr lang="en-US" i="1" dirty="0"/>
              <a:t>operating</a:t>
            </a:r>
            <a:r>
              <a:rPr lang="en-US" dirty="0"/>
              <a:t> without </a:t>
            </a:r>
            <a:r>
              <a:rPr lang="en-US" i="1" dirty="0"/>
              <a:t>human</a:t>
            </a:r>
            <a:r>
              <a:rPr lang="en-US" dirty="0"/>
              <a:t> </a:t>
            </a:r>
            <a:r>
              <a:rPr lang="en-US" dirty="0" smtClean="0"/>
              <a:t>involvement, but in order to do that, </a:t>
            </a:r>
            <a:r>
              <a:rPr lang="en-US" dirty="0"/>
              <a:t>a</a:t>
            </a:r>
            <a:r>
              <a:rPr lang="en-US" dirty="0" smtClean="0"/>
              <a:t>utonomous </a:t>
            </a:r>
            <a:r>
              <a:rPr lang="en-US" dirty="0"/>
              <a:t>cars rely on </a:t>
            </a:r>
            <a:r>
              <a:rPr lang="en-US" i="1" dirty="0" smtClean="0"/>
              <a:t>sensors</a:t>
            </a:r>
            <a:r>
              <a:rPr lang="en-US" dirty="0" smtClean="0"/>
              <a:t>, that </a:t>
            </a:r>
            <a:r>
              <a:rPr lang="en-US" i="1" dirty="0" smtClean="0"/>
              <a:t>bounce </a:t>
            </a:r>
            <a:r>
              <a:rPr lang="en-US" i="1" dirty="0"/>
              <a:t>pulses </a:t>
            </a:r>
            <a:r>
              <a:rPr lang="en-US" dirty="0"/>
              <a:t>of </a:t>
            </a:r>
            <a:r>
              <a:rPr lang="en-US" i="1" dirty="0"/>
              <a:t>light</a:t>
            </a:r>
            <a:r>
              <a:rPr lang="en-US" dirty="0"/>
              <a:t> off the car’s </a:t>
            </a:r>
            <a:r>
              <a:rPr lang="en-US" i="1" dirty="0"/>
              <a:t>surroundings</a:t>
            </a:r>
            <a:r>
              <a:rPr lang="en-US" dirty="0"/>
              <a:t> to measure </a:t>
            </a:r>
            <a:r>
              <a:rPr lang="en-US" i="1" dirty="0"/>
              <a:t>distances</a:t>
            </a:r>
            <a:r>
              <a:rPr lang="en-US" dirty="0"/>
              <a:t>, detect </a:t>
            </a:r>
            <a:r>
              <a:rPr lang="en-US" i="1" dirty="0" smtClean="0"/>
              <a:t>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Autonomous Car</a:t>
            </a:r>
            <a:r>
              <a:rPr lang="en-US" dirty="0" smtClean="0"/>
              <a:t> project consists of: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Ultrasonic </a:t>
            </a:r>
            <a:r>
              <a:rPr lang="en-US" dirty="0" smtClean="0"/>
              <a:t>Sensor Module HC- </a:t>
            </a:r>
            <a:r>
              <a:rPr lang="en-US" dirty="0"/>
              <a:t>SR04. </a:t>
            </a:r>
            <a:endParaRPr lang="en-US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dirty="0"/>
              <a:t>Servo motor. 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L293D Motor Driver. </a:t>
            </a:r>
            <a:endParaRPr lang="en-US" dirty="0"/>
          </a:p>
          <a:p>
            <a:pPr marL="1714500" lvl="3" indent="-457200">
              <a:buFont typeface="+mj-lt"/>
              <a:buAutoNum type="arabicPeriod"/>
            </a:pPr>
            <a:r>
              <a:rPr lang="en-US" dirty="0" smtClean="0"/>
              <a:t>DC Motors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94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9322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HC-SR04 </a:t>
            </a:r>
            <a:r>
              <a:rPr lang="en-US" b="1" dirty="0" smtClean="0"/>
              <a:t>- Ultrasonic Sensor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5789063" cy="3318936"/>
          </a:xfrm>
        </p:spPr>
        <p:txBody>
          <a:bodyPr/>
          <a:lstStyle/>
          <a:p>
            <a:r>
              <a:rPr lang="en-US" dirty="0"/>
              <a:t>HC-SR-04 module has an ultrasonic </a:t>
            </a:r>
            <a:r>
              <a:rPr lang="en-US" i="1" dirty="0"/>
              <a:t>transmitter</a:t>
            </a:r>
            <a:r>
              <a:rPr lang="en-US" dirty="0"/>
              <a:t>, </a:t>
            </a:r>
            <a:r>
              <a:rPr lang="en-US" i="1" dirty="0"/>
              <a:t>receiver</a:t>
            </a:r>
            <a:r>
              <a:rPr lang="en-US" dirty="0"/>
              <a:t>, and </a:t>
            </a:r>
            <a:r>
              <a:rPr lang="en-US" i="1" dirty="0"/>
              <a:t>control circuit </a:t>
            </a:r>
            <a:r>
              <a:rPr lang="en-US" dirty="0"/>
              <a:t>on a single board.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module has only 4 pins, </a:t>
            </a:r>
            <a:r>
              <a:rPr lang="en-US" i="1" dirty="0"/>
              <a:t>Vcc</a:t>
            </a:r>
            <a:r>
              <a:rPr lang="en-US" dirty="0"/>
              <a:t>, </a:t>
            </a:r>
            <a:r>
              <a:rPr lang="en-US" i="1" dirty="0"/>
              <a:t>Gnd</a:t>
            </a:r>
            <a:r>
              <a:rPr lang="en-US" dirty="0"/>
              <a:t>, </a:t>
            </a:r>
            <a:r>
              <a:rPr lang="en-US" i="1" dirty="0"/>
              <a:t>Trig</a:t>
            </a:r>
            <a:r>
              <a:rPr lang="en-US" dirty="0"/>
              <a:t>, and </a:t>
            </a:r>
            <a:r>
              <a:rPr lang="en-US" i="1" dirty="0"/>
              <a:t>Echo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66" y="2556931"/>
            <a:ext cx="3426687" cy="34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HC-SR04 - Ultrasonic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43029" cy="3318936"/>
          </a:xfrm>
        </p:spPr>
        <p:txBody>
          <a:bodyPr>
            <a:normAutofit/>
          </a:bodyPr>
          <a:lstStyle/>
          <a:p>
            <a:r>
              <a:rPr lang="en-US" sz="2000" dirty="0"/>
              <a:t>When a pulse of </a:t>
            </a:r>
            <a:r>
              <a:rPr lang="en-US" sz="2000" i="1" dirty="0"/>
              <a:t>10µsec</a:t>
            </a:r>
            <a:r>
              <a:rPr lang="en-US" sz="2000" dirty="0"/>
              <a:t> or more is given to the Trig pin, </a:t>
            </a:r>
            <a:r>
              <a:rPr lang="en-US" sz="2000" i="1" dirty="0"/>
              <a:t>8 pulses </a:t>
            </a:r>
            <a:r>
              <a:rPr lang="en-US" sz="2000" dirty="0"/>
              <a:t>of </a:t>
            </a:r>
            <a:r>
              <a:rPr lang="en-US" sz="2000" i="1" dirty="0"/>
              <a:t>40 kHz </a:t>
            </a:r>
            <a:r>
              <a:rPr lang="en-US" sz="2000" dirty="0"/>
              <a:t>are generated. After this, the </a:t>
            </a:r>
            <a:r>
              <a:rPr lang="en-US" sz="2000" i="1" dirty="0"/>
              <a:t>Echo</a:t>
            </a:r>
            <a:r>
              <a:rPr lang="en-US" sz="2000" dirty="0"/>
              <a:t> pin is made high by the control </a:t>
            </a:r>
            <a:r>
              <a:rPr lang="en-US" sz="2000" dirty="0" smtClean="0"/>
              <a:t>circuit </a:t>
            </a:r>
            <a:r>
              <a:rPr lang="en-US" sz="2000" dirty="0"/>
              <a:t>in the module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echo</a:t>
            </a:r>
            <a:r>
              <a:rPr lang="en-US" sz="2000" dirty="0"/>
              <a:t> pin remains high till it gets an echo signal of the transmitted pulses back.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74" y="2478280"/>
            <a:ext cx="3958240" cy="35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5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52" y="734431"/>
            <a:ext cx="9683545" cy="279121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3525646"/>
            <a:ext cx="9601196" cy="2350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Now, here we have selected an internal </a:t>
            </a:r>
            <a:r>
              <a:rPr lang="en-US" i="1" dirty="0" smtClean="0"/>
              <a:t>16MHz</a:t>
            </a:r>
            <a:r>
              <a:rPr lang="en-US" dirty="0" smtClean="0"/>
              <a:t> </a:t>
            </a:r>
            <a:r>
              <a:rPr lang="en-US" dirty="0"/>
              <a:t>oscillator frequency for </a:t>
            </a:r>
            <a:r>
              <a:rPr lang="en-US" dirty="0" smtClean="0"/>
              <a:t>ATmega32, </a:t>
            </a:r>
            <a:r>
              <a:rPr lang="en-US" dirty="0"/>
              <a:t>with No-presale for timer frequency. Then time to execute 1 instruction is </a:t>
            </a:r>
            <a:r>
              <a:rPr lang="en-US" dirty="0" smtClean="0"/>
              <a:t>0.0625 </a:t>
            </a:r>
            <a:r>
              <a:rPr lang="en-US" dirty="0"/>
              <a:t>us.</a:t>
            </a:r>
          </a:p>
          <a:p>
            <a:pPr marL="0" indent="0">
              <a:buNone/>
            </a:pPr>
            <a:r>
              <a:rPr lang="en-US" dirty="0"/>
              <a:t>So, the timer gets incremented after </a:t>
            </a:r>
            <a:r>
              <a:rPr lang="en-US" dirty="0" smtClean="0"/>
              <a:t>0.0625 </a:t>
            </a:r>
            <a:r>
              <a:rPr lang="en-US" dirty="0"/>
              <a:t>us time elapse.</a:t>
            </a:r>
          </a:p>
          <a:p>
            <a:pPr marL="0" indent="0">
              <a:buNone/>
            </a:pPr>
            <a:r>
              <a:rPr lang="en-US" dirty="0"/>
              <a:t>                 = 17150 x (TIMER value) x </a:t>
            </a:r>
            <a:r>
              <a:rPr lang="en-US" dirty="0" smtClean="0"/>
              <a:t>0.0625 </a:t>
            </a:r>
            <a:r>
              <a:rPr lang="en-US" dirty="0"/>
              <a:t>x 10^-6 cm</a:t>
            </a:r>
          </a:p>
          <a:p>
            <a:pPr marL="0" indent="0">
              <a:buNone/>
            </a:pPr>
            <a:r>
              <a:rPr lang="en-US" dirty="0"/>
              <a:t>                 = </a:t>
            </a:r>
            <a:r>
              <a:rPr lang="en-US" dirty="0" smtClean="0"/>
              <a:t>0.0625 </a:t>
            </a:r>
            <a:r>
              <a:rPr lang="en-US" dirty="0"/>
              <a:t>x (TIMER value)/58.30 cm</a:t>
            </a:r>
          </a:p>
          <a:p>
            <a:pPr marL="0" indent="0">
              <a:buNone/>
            </a:pPr>
            <a:r>
              <a:rPr lang="en-US" dirty="0"/>
              <a:t>                 = (TIMER value) / </a:t>
            </a:r>
            <a:r>
              <a:rPr lang="en-US" i="1" dirty="0" smtClean="0"/>
              <a:t>932.8 </a:t>
            </a:r>
            <a:r>
              <a:rPr lang="en-US" i="1" dirty="0"/>
              <a:t>cm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7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L293D – Motor 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071216" cy="3318936"/>
          </a:xfrm>
        </p:spPr>
        <p:txBody>
          <a:bodyPr/>
          <a:lstStyle/>
          <a:p>
            <a:r>
              <a:rPr lang="en-US" b="1" i="1" dirty="0" smtClean="0"/>
              <a:t>L293D</a:t>
            </a:r>
            <a:r>
              <a:rPr lang="en-US" dirty="0" smtClean="0"/>
              <a:t> </a:t>
            </a:r>
            <a:r>
              <a:rPr lang="en-US" dirty="0"/>
              <a:t>is a most popular and less expensive </a:t>
            </a:r>
            <a:r>
              <a:rPr lang="en-US" i="1" dirty="0"/>
              <a:t>built-in H-bridge </a:t>
            </a:r>
            <a:r>
              <a:rPr lang="en-US" dirty="0"/>
              <a:t>in a small integrated circuit used for low current </a:t>
            </a:r>
            <a:r>
              <a:rPr lang="en-US" dirty="0" smtClean="0"/>
              <a:t>motors, such as </a:t>
            </a:r>
            <a:r>
              <a:rPr lang="en-US" i="1" dirty="0" smtClean="0"/>
              <a:t>DC motors</a:t>
            </a:r>
            <a:r>
              <a:rPr lang="en-US" dirty="0" smtClean="0"/>
              <a:t>.</a:t>
            </a:r>
          </a:p>
          <a:p>
            <a:r>
              <a:rPr lang="en-US" dirty="0"/>
              <a:t>H-bridge is a </a:t>
            </a:r>
            <a:r>
              <a:rPr lang="en-US" i="1" dirty="0"/>
              <a:t>motor driving unit </a:t>
            </a:r>
            <a:r>
              <a:rPr lang="en-US" dirty="0"/>
              <a:t>used to control the direction of </a:t>
            </a:r>
            <a:r>
              <a:rPr lang="en-US" i="1" dirty="0"/>
              <a:t>two motors </a:t>
            </a:r>
            <a:r>
              <a:rPr lang="en-US" dirty="0"/>
              <a:t>at a time either </a:t>
            </a:r>
            <a:r>
              <a:rPr lang="en-US" i="1" dirty="0"/>
              <a:t>clockwise</a:t>
            </a:r>
            <a:r>
              <a:rPr lang="en-US" dirty="0"/>
              <a:t> or </a:t>
            </a:r>
            <a:r>
              <a:rPr lang="en-US" i="1" dirty="0"/>
              <a:t>anticlockwise</a:t>
            </a:r>
            <a:r>
              <a:rPr lang="en-US" dirty="0"/>
              <a:t> direction.</a:t>
            </a:r>
          </a:p>
        </p:txBody>
      </p:sp>
      <p:pic>
        <p:nvPicPr>
          <p:cNvPr id="1026" name="Picture 2" descr="https://www.electronicwings.com/storage/ComponentSection/Components/L293D_Driver/L293D_Driver_06022021193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24" y="2700471"/>
            <a:ext cx="3064775" cy="21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L293D Circuit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112622" cy="3318936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is a16 pin IC in which pins </a:t>
            </a:r>
            <a:r>
              <a:rPr lang="en-US" sz="1800" dirty="0" smtClean="0"/>
              <a:t>OUT1</a:t>
            </a:r>
            <a:r>
              <a:rPr lang="en-US" sz="1800" dirty="0"/>
              <a:t>, </a:t>
            </a:r>
            <a:r>
              <a:rPr lang="en-US" sz="1800" dirty="0" smtClean="0"/>
              <a:t>OUT2</a:t>
            </a:r>
            <a:r>
              <a:rPr lang="en-US" sz="1800" dirty="0"/>
              <a:t>, </a:t>
            </a:r>
            <a:r>
              <a:rPr lang="en-US" sz="1800" dirty="0" smtClean="0"/>
              <a:t>OUT3 </a:t>
            </a:r>
            <a:r>
              <a:rPr lang="en-US" sz="1800" dirty="0"/>
              <a:t>and </a:t>
            </a:r>
            <a:r>
              <a:rPr lang="en-US" sz="1800" dirty="0" smtClean="0"/>
              <a:t>OUT4 </a:t>
            </a:r>
            <a:r>
              <a:rPr lang="en-US" sz="1800" dirty="0"/>
              <a:t>are connected to </a:t>
            </a:r>
            <a:r>
              <a:rPr lang="en-US" sz="1800" dirty="0" smtClean="0"/>
              <a:t>TWO </a:t>
            </a:r>
            <a:r>
              <a:rPr lang="en-US" sz="1800" dirty="0"/>
              <a:t>motors.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Pin </a:t>
            </a:r>
            <a:r>
              <a:rPr lang="en-US" sz="1800" dirty="0"/>
              <a:t>EN1 &amp; EN2 are PWM pins while IN1, IN2, IN3 &amp; IN4 are used to provide signals to the motors.</a:t>
            </a:r>
          </a:p>
        </p:txBody>
      </p:sp>
      <p:pic>
        <p:nvPicPr>
          <p:cNvPr id="3074" name="Picture 2" descr="https://microcontrollerslab.com/wp-content/uploads/2015/01/L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17" y="2556932"/>
            <a:ext cx="53849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0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8" y="1645920"/>
            <a:ext cx="9707543" cy="4531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3745" y="536669"/>
            <a:ext cx="9601196" cy="1303867"/>
          </a:xfrm>
        </p:spPr>
        <p:txBody>
          <a:bodyPr/>
          <a:lstStyle/>
          <a:p>
            <a:r>
              <a:rPr lang="en-US" b="1" dirty="0" smtClean="0"/>
              <a:t>Code	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29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SG90 </a:t>
            </a:r>
            <a:r>
              <a:rPr lang="en-US" b="1" dirty="0" smtClean="0"/>
              <a:t>- Servo Motor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6178061" cy="331893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servo motor </a:t>
            </a:r>
            <a:r>
              <a:rPr lang="en-US" dirty="0"/>
              <a:t>is an electric device used for precise control of angular rotation. It is used where precise control is </a:t>
            </a:r>
            <a:r>
              <a:rPr lang="en-US" dirty="0" smtClean="0"/>
              <a:t>required.</a:t>
            </a:r>
          </a:p>
          <a:p>
            <a:r>
              <a:rPr lang="en-US" dirty="0"/>
              <a:t>The rotation angle of the servo motor is controlled by applying a PWM signal to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08" y="2556932"/>
            <a:ext cx="3140114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710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Embedded Systems Graduation Project</vt:lpstr>
      <vt:lpstr>INTRODUCTION What is an ‘Autonomous Car’?</vt:lpstr>
      <vt:lpstr>HC-SR04 - Ultrasonic Sensor </vt:lpstr>
      <vt:lpstr>HC-SR04 - Ultrasonic Sensor</vt:lpstr>
      <vt:lpstr>PowerPoint Presentation</vt:lpstr>
      <vt:lpstr>L293D – Motor Driver</vt:lpstr>
      <vt:lpstr>L293D Circuit Diagram</vt:lpstr>
      <vt:lpstr>Code Example</vt:lpstr>
      <vt:lpstr>SG90 - Servo Motor</vt:lpstr>
      <vt:lpstr>Duty Cycle Time</vt:lpstr>
      <vt:lpstr>Generating PWM using AVR ATmega32 </vt:lpstr>
      <vt:lpstr>AVR ATmega32 Program to generate 50Hz PWM to control Servo Motor in an angle between -90° to +90° rotation.</vt:lpstr>
      <vt:lpstr>Summary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Graduation Project</dc:title>
  <dc:creator>HP</dc:creator>
  <cp:lastModifiedBy>HP</cp:lastModifiedBy>
  <cp:revision>15</cp:revision>
  <dcterms:created xsi:type="dcterms:W3CDTF">2022-02-18T01:50:31Z</dcterms:created>
  <dcterms:modified xsi:type="dcterms:W3CDTF">2022-02-18T20:19:30Z</dcterms:modified>
</cp:coreProperties>
</file>