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verage" panose="020B0604020202020204" charset="0"/>
      <p:regular r:id="rId13"/>
    </p:embeddedFont>
    <p:embeddedFont>
      <p:font typeface="Economica" panose="020B0604020202020204" charset="0"/>
      <p:regular r:id="rId14"/>
      <p:bold r:id="rId15"/>
      <p:italic r:id="rId16"/>
      <p:boldItalic r:id="rId17"/>
    </p:embeddedFont>
    <p:embeddedFont>
      <p:font typeface="Oswald"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82" y="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fa585071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fa585071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f98a0d3ed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f98a0d3ed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f98a0d3ed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f98a0d3ed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rPr>
              <a:t>An HTTP command used to </a:t>
            </a:r>
            <a:r>
              <a:rPr lang="en" sz="1200" b="1">
                <a:solidFill>
                  <a:srgbClr val="222222"/>
                </a:solidFill>
                <a:highlight>
                  <a:srgbClr val="FFFFFF"/>
                </a:highlight>
              </a:rPr>
              <a:t>request</a:t>
            </a:r>
            <a:r>
              <a:rPr lang="en" sz="1200">
                <a:solidFill>
                  <a:srgbClr val="222222"/>
                </a:solidFill>
                <a:highlight>
                  <a:srgbClr val="FFFFFF"/>
                </a:highlight>
              </a:rPr>
              <a:t> a file from a Web server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fa1d6d90e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fa1d6d90e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fa2b862a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fa2b862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98a0d3ed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98a0d3ed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To be said in the presentation</a:t>
            </a:r>
            <a:endParaRPr b="1" u="sng"/>
          </a:p>
          <a:p>
            <a:pPr marL="0" lvl="0" indent="0" algn="l" rtl="0">
              <a:spcBef>
                <a:spcPts val="0"/>
              </a:spcBef>
              <a:spcAft>
                <a:spcPts val="0"/>
              </a:spcAft>
              <a:buNone/>
            </a:pPr>
            <a:r>
              <a:rPr lang="en"/>
              <a:t>The start_urls is where the ‘spider’ will begin to crawl with the url provided.</a:t>
            </a:r>
            <a:endParaRPr/>
          </a:p>
          <a:p>
            <a:pPr marL="0" lvl="0" indent="0" algn="l" rtl="0">
              <a:spcBef>
                <a:spcPts val="0"/>
              </a:spcBef>
              <a:spcAft>
                <a:spcPts val="0"/>
              </a:spcAft>
              <a:buNone/>
            </a:pPr>
            <a:r>
              <a:rPr lang="en"/>
              <a:t>parse(self,response) the function will be called whenever a URL is crawled successfully. Also called a callback function. The response used in scrapy shell returned as a result of crawling is passed in this function.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fa2b862a1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fa2b862a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f98a0d3ed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f98a0d3ed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fa2b862a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fa2b862a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172.18.58.238/sno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hyperlink" Target="http://172.18.58.238/snow"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1.jpg"/><Relationship Id="rId7"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Economica"/>
                <a:ea typeface="Economica"/>
                <a:cs typeface="Economica"/>
                <a:sym typeface="Economica"/>
              </a:rPr>
              <a:t>Python Presentation</a:t>
            </a:r>
            <a:endParaRPr b="1">
              <a:latin typeface="Economica"/>
              <a:ea typeface="Economica"/>
              <a:cs typeface="Economica"/>
              <a:sym typeface="Economica"/>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Sikander (22)</a:t>
            </a:r>
            <a:endParaRPr dirty="0"/>
          </a:p>
          <a:p>
            <a:pPr marL="0" lvl="0" indent="0" algn="ctr" rtl="0">
              <a:spcBef>
                <a:spcPts val="0"/>
              </a:spcBef>
              <a:spcAft>
                <a:spcPts val="0"/>
              </a:spcAft>
              <a:buNone/>
            </a:pPr>
            <a:r>
              <a:rPr lang="en"/>
              <a:t>Khairul Amri (06)</a:t>
            </a:r>
            <a:endParaRPr dirty="0"/>
          </a:p>
          <a:p>
            <a:pPr marL="0" lvl="0" indent="0" algn="ctr" rtl="0">
              <a:spcBef>
                <a:spcPts val="0"/>
              </a:spcBef>
              <a:spcAft>
                <a:spcPts val="0"/>
              </a:spcAft>
              <a:buNone/>
            </a:pPr>
            <a:r>
              <a:rPr lang="en" dirty="0"/>
              <a:t>Low Yao Xian (01)</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Conclusion </a:t>
            </a:r>
            <a:endParaRPr b="1"/>
          </a:p>
        </p:txBody>
      </p:sp>
      <p:sp>
        <p:nvSpPr>
          <p:cNvPr id="147" name="Google Shape;147;p22"/>
          <p:cNvSpPr txBox="1">
            <a:spLocks noGrp="1"/>
          </p:cNvSpPr>
          <p:nvPr>
            <p:ph type="body" idx="1"/>
          </p:nvPr>
        </p:nvSpPr>
        <p:spPr>
          <a:xfrm>
            <a:off x="311700" y="1152475"/>
            <a:ext cx="829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Throughout the course of this project, we learnt to use the command line tools and Integrated Development Environment (IDE) to perform the relevant tasks. Also, we learnt to use variables, list and data correctly to meet the program requirements.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23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Objectives</a:t>
            </a:r>
            <a:endParaRPr b="1">
              <a:solidFill>
                <a:srgbClr val="FFFFFF"/>
              </a:solidFill>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i="1">
                <a:solidFill>
                  <a:schemeClr val="accent6"/>
                </a:solidFill>
                <a:latin typeface="Arial"/>
                <a:ea typeface="Arial"/>
                <a:cs typeface="Arial"/>
                <a:sym typeface="Arial"/>
              </a:rPr>
              <a:t>Best Cyber Pte Ltd</a:t>
            </a:r>
            <a:r>
              <a:rPr lang="en" sz="1500">
                <a:solidFill>
                  <a:schemeClr val="accent6"/>
                </a:solidFill>
                <a:latin typeface="Arial"/>
                <a:ea typeface="Arial"/>
                <a:cs typeface="Arial"/>
                <a:sym typeface="Arial"/>
              </a:rPr>
              <a:t> has just clinched a deal from an important client </a:t>
            </a:r>
            <a:r>
              <a:rPr lang="en" sz="1500" i="1">
                <a:solidFill>
                  <a:schemeClr val="accent6"/>
                </a:solidFill>
                <a:latin typeface="Arial"/>
                <a:ea typeface="Arial"/>
                <a:cs typeface="Arial"/>
                <a:sym typeface="Arial"/>
              </a:rPr>
              <a:t>ABWeb Pte Ltd. The project is </a:t>
            </a:r>
            <a:r>
              <a:rPr lang="en" sz="1500">
                <a:solidFill>
                  <a:schemeClr val="accent6"/>
                </a:solidFill>
                <a:latin typeface="Arial"/>
                <a:ea typeface="Arial"/>
                <a:cs typeface="Arial"/>
                <a:sym typeface="Arial"/>
              </a:rPr>
              <a:t>to </a:t>
            </a:r>
            <a:r>
              <a:rPr lang="en" sz="1500" b="1">
                <a:solidFill>
                  <a:schemeClr val="accent6"/>
                </a:solidFill>
                <a:latin typeface="Arial"/>
                <a:ea typeface="Arial"/>
                <a:cs typeface="Arial"/>
                <a:sym typeface="Arial"/>
              </a:rPr>
              <a:t>create an application to perform penetration testing on their website to determine vulnerability.</a:t>
            </a:r>
            <a:endParaRPr sz="1500" b="1">
              <a:solidFill>
                <a:schemeClr val="accent6"/>
              </a:solidFill>
              <a:latin typeface="Arial"/>
              <a:ea typeface="Arial"/>
              <a:cs typeface="Arial"/>
              <a:sym typeface="Arial"/>
            </a:endParaRPr>
          </a:p>
          <a:p>
            <a:pPr marL="0" lvl="0" indent="0" algn="just" rtl="0">
              <a:spcBef>
                <a:spcPts val="0"/>
              </a:spcBef>
              <a:spcAft>
                <a:spcPts val="0"/>
              </a:spcAft>
              <a:buNone/>
            </a:pPr>
            <a:r>
              <a:rPr lang="en" sz="1500">
                <a:solidFill>
                  <a:schemeClr val="accent6"/>
                </a:solidFill>
                <a:latin typeface="Arial"/>
                <a:ea typeface="Arial"/>
                <a:cs typeface="Arial"/>
                <a:sym typeface="Arial"/>
              </a:rPr>
              <a:t> </a:t>
            </a:r>
            <a:endParaRPr sz="1500">
              <a:solidFill>
                <a:schemeClr val="accent6"/>
              </a:solidFill>
              <a:latin typeface="Arial"/>
              <a:ea typeface="Arial"/>
              <a:cs typeface="Arial"/>
              <a:sym typeface="Arial"/>
            </a:endParaRPr>
          </a:p>
          <a:p>
            <a:pPr marL="0" lvl="0" indent="0" algn="just" rtl="0">
              <a:spcBef>
                <a:spcPts val="0"/>
              </a:spcBef>
              <a:spcAft>
                <a:spcPts val="0"/>
              </a:spcAft>
              <a:buNone/>
            </a:pPr>
            <a:r>
              <a:rPr lang="en" sz="1500" i="1">
                <a:solidFill>
                  <a:schemeClr val="accent6"/>
                </a:solidFill>
                <a:latin typeface="Arial"/>
                <a:ea typeface="Arial"/>
                <a:cs typeface="Arial"/>
                <a:sym typeface="Arial"/>
              </a:rPr>
              <a:t>ABWeb </a:t>
            </a:r>
            <a:r>
              <a:rPr lang="en" sz="1500">
                <a:solidFill>
                  <a:schemeClr val="accent6"/>
                </a:solidFill>
                <a:latin typeface="Arial"/>
                <a:ea typeface="Arial"/>
                <a:cs typeface="Arial"/>
                <a:sym typeface="Arial"/>
              </a:rPr>
              <a:t>believes that Python is one of the most appropriate programming languages for to be used for pen-testing. </a:t>
            </a:r>
            <a:r>
              <a:rPr lang="en" sz="1500" i="1">
                <a:solidFill>
                  <a:schemeClr val="accent6"/>
                </a:solidFill>
                <a:latin typeface="Arial"/>
                <a:ea typeface="Arial"/>
                <a:cs typeface="Arial"/>
                <a:sym typeface="Arial"/>
              </a:rPr>
              <a:t>ABWeb</a:t>
            </a:r>
            <a:r>
              <a:rPr lang="en" sz="1500">
                <a:solidFill>
                  <a:schemeClr val="accent6"/>
                </a:solidFill>
                <a:latin typeface="Arial"/>
                <a:ea typeface="Arial"/>
                <a:cs typeface="Arial"/>
                <a:sym typeface="Arial"/>
              </a:rPr>
              <a:t> is expecting to use Python to create script(s) to perform the first two step of pen-testing namely reconnaissance and mapping.</a:t>
            </a:r>
            <a:endParaRPr sz="1500">
              <a:solidFill>
                <a:schemeClr val="accent6"/>
              </a:solidFill>
              <a:latin typeface="Arial"/>
              <a:ea typeface="Arial"/>
              <a:cs typeface="Arial"/>
              <a:sym typeface="Arial"/>
            </a:endParaRPr>
          </a:p>
          <a:p>
            <a:pPr marL="0" lvl="0" indent="0" algn="just" rtl="0">
              <a:spcBef>
                <a:spcPts val="0"/>
              </a:spcBef>
              <a:spcAft>
                <a:spcPts val="0"/>
              </a:spcAft>
              <a:buNone/>
            </a:pPr>
            <a:r>
              <a:rPr lang="en" sz="1500">
                <a:solidFill>
                  <a:schemeClr val="accent6"/>
                </a:solidFill>
                <a:latin typeface="Arial"/>
                <a:ea typeface="Arial"/>
                <a:cs typeface="Arial"/>
                <a:sym typeface="Arial"/>
              </a:rPr>
              <a:t> </a:t>
            </a:r>
            <a:endParaRPr sz="1500">
              <a:solidFill>
                <a:schemeClr val="accent6"/>
              </a:solidFill>
              <a:latin typeface="Arial"/>
              <a:ea typeface="Arial"/>
              <a:cs typeface="Arial"/>
              <a:sym typeface="Arial"/>
            </a:endParaRPr>
          </a:p>
          <a:p>
            <a:pPr marL="0" lvl="0" indent="0" algn="just" rtl="0">
              <a:spcBef>
                <a:spcPts val="0"/>
              </a:spcBef>
              <a:spcAft>
                <a:spcPts val="0"/>
              </a:spcAft>
              <a:buNone/>
            </a:pPr>
            <a:r>
              <a:rPr lang="en" sz="1500">
                <a:solidFill>
                  <a:schemeClr val="accent6"/>
                </a:solidFill>
                <a:latin typeface="Arial"/>
                <a:ea typeface="Arial"/>
                <a:cs typeface="Arial"/>
                <a:sym typeface="Arial"/>
              </a:rPr>
              <a:t>Our group has been tasked to work with two other cyber-security specialists to develop a script to perform the task. The script includes </a:t>
            </a:r>
            <a:r>
              <a:rPr lang="en" sz="1500" b="1">
                <a:solidFill>
                  <a:schemeClr val="accent6"/>
                </a:solidFill>
                <a:latin typeface="Arial"/>
                <a:ea typeface="Arial"/>
                <a:cs typeface="Arial"/>
                <a:sym typeface="Arial"/>
              </a:rPr>
              <a:t>test cases</a:t>
            </a:r>
            <a:r>
              <a:rPr lang="en" sz="1500">
                <a:solidFill>
                  <a:schemeClr val="accent6"/>
                </a:solidFill>
                <a:latin typeface="Arial"/>
                <a:ea typeface="Arial"/>
                <a:cs typeface="Arial"/>
                <a:sym typeface="Arial"/>
              </a:rPr>
              <a:t>, </a:t>
            </a:r>
            <a:r>
              <a:rPr lang="en" sz="1500" b="1">
                <a:solidFill>
                  <a:schemeClr val="accent6"/>
                </a:solidFill>
                <a:latin typeface="Arial"/>
                <a:ea typeface="Arial"/>
                <a:cs typeface="Arial"/>
                <a:sym typeface="Arial"/>
              </a:rPr>
              <a:t>results</a:t>
            </a:r>
            <a:r>
              <a:rPr lang="en" sz="1500">
                <a:solidFill>
                  <a:schemeClr val="accent6"/>
                </a:solidFill>
                <a:latin typeface="Arial"/>
                <a:ea typeface="Arial"/>
                <a:cs typeface="Arial"/>
                <a:sym typeface="Arial"/>
              </a:rPr>
              <a:t> and </a:t>
            </a:r>
            <a:r>
              <a:rPr lang="en" sz="1500" b="1">
                <a:solidFill>
                  <a:schemeClr val="accent6"/>
                </a:solidFill>
                <a:latin typeface="Arial"/>
                <a:ea typeface="Arial"/>
                <a:cs typeface="Arial"/>
                <a:sym typeface="Arial"/>
              </a:rPr>
              <a:t>technical documentation for this project.</a:t>
            </a:r>
            <a:endParaRPr sz="1500" b="1">
              <a:solidFill>
                <a:schemeClr val="accent6"/>
              </a:solidFill>
              <a:latin typeface="Arial"/>
              <a:ea typeface="Arial"/>
              <a:cs typeface="Arial"/>
              <a:sym typeface="Arial"/>
            </a:endParaRPr>
          </a:p>
          <a:p>
            <a:pPr marL="0" lvl="0" indent="0" algn="l" rtl="0">
              <a:spcBef>
                <a:spcPts val="0"/>
              </a:spcBef>
              <a:spcAft>
                <a:spcPts val="1600"/>
              </a:spcAft>
              <a:buNone/>
            </a:pP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02950"/>
            <a:ext cx="8520600" cy="66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Performing a “GET” request on the website  </a:t>
            </a:r>
            <a:endParaRPr/>
          </a:p>
        </p:txBody>
      </p:sp>
      <p:sp>
        <p:nvSpPr>
          <p:cNvPr id="72" name="Google Shape;72;p15"/>
          <p:cNvSpPr txBox="1">
            <a:spLocks noGrp="1"/>
          </p:cNvSpPr>
          <p:nvPr>
            <p:ph type="body" idx="1"/>
          </p:nvPr>
        </p:nvSpPr>
        <p:spPr>
          <a:xfrm>
            <a:off x="311700" y="1175025"/>
            <a:ext cx="5292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address that we are performing a “GET” request is “</a:t>
            </a:r>
            <a:r>
              <a:rPr lang="en" u="sng">
                <a:solidFill>
                  <a:schemeClr val="hlink"/>
                </a:solidFill>
                <a:hlinkClick r:id="rId3"/>
              </a:rPr>
              <a:t>http://172.18.58.238/snow</a:t>
            </a:r>
            <a:r>
              <a:rPr lang="en"/>
              <a:t>”</a:t>
            </a:r>
            <a:endParaRPr/>
          </a:p>
          <a:p>
            <a:pPr marL="0" lvl="0" indent="0" algn="l" rtl="0">
              <a:spcBef>
                <a:spcPts val="1600"/>
              </a:spcBef>
              <a:spcAft>
                <a:spcPts val="0"/>
              </a:spcAft>
              <a:buNone/>
            </a:pPr>
            <a:r>
              <a:rPr lang="en"/>
              <a:t>For the following script to run, we have to install a project interpreter which is</a:t>
            </a:r>
            <a:r>
              <a:rPr lang="en" b="1" u="sng"/>
              <a:t> requests</a:t>
            </a:r>
            <a:endParaRPr b="1" u="sng"/>
          </a:p>
          <a:p>
            <a:pPr marL="0" lvl="0" indent="0" algn="l" rtl="0">
              <a:spcBef>
                <a:spcPts val="1600"/>
              </a:spcBef>
              <a:spcAft>
                <a:spcPts val="0"/>
              </a:spcAft>
              <a:buNone/>
            </a:pPr>
            <a:r>
              <a:rPr lang="en"/>
              <a:t>The following script that we typed, outputs a status from the header. Thus, it returns a status code which informs us that it was successful.</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73" name="Google Shape;73;p15"/>
          <p:cNvPicPr preferRelativeResize="0"/>
          <p:nvPr/>
        </p:nvPicPr>
        <p:blipFill>
          <a:blip r:embed="rId4">
            <a:alphaModFix/>
          </a:blip>
          <a:stretch>
            <a:fillRect/>
          </a:stretch>
        </p:blipFill>
        <p:spPr>
          <a:xfrm>
            <a:off x="5961150" y="1440538"/>
            <a:ext cx="3182850" cy="2119700"/>
          </a:xfrm>
          <a:prstGeom prst="rect">
            <a:avLst/>
          </a:prstGeom>
          <a:noFill/>
          <a:ln>
            <a:noFill/>
          </a:ln>
        </p:spPr>
      </p:pic>
      <p:pic>
        <p:nvPicPr>
          <p:cNvPr id="74" name="Google Shape;74;p15"/>
          <p:cNvPicPr preferRelativeResize="0"/>
          <p:nvPr/>
        </p:nvPicPr>
        <p:blipFill>
          <a:blip r:embed="rId5">
            <a:alphaModFix/>
          </a:blip>
          <a:stretch>
            <a:fillRect/>
          </a:stretch>
        </p:blipFill>
        <p:spPr>
          <a:xfrm>
            <a:off x="6972813" y="3994325"/>
            <a:ext cx="1724025" cy="666750"/>
          </a:xfrm>
          <a:prstGeom prst="rect">
            <a:avLst/>
          </a:prstGeom>
          <a:noFill/>
          <a:ln>
            <a:noFill/>
          </a:ln>
        </p:spPr>
      </p:pic>
      <p:sp>
        <p:nvSpPr>
          <p:cNvPr id="75" name="Google Shape;75;p15"/>
          <p:cNvSpPr txBox="1"/>
          <p:nvPr/>
        </p:nvSpPr>
        <p:spPr>
          <a:xfrm>
            <a:off x="6972825" y="3560225"/>
            <a:ext cx="1920600" cy="4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Average"/>
                <a:ea typeface="Average"/>
                <a:cs typeface="Average"/>
                <a:sym typeface="Average"/>
              </a:rPr>
              <a:t>Result</a:t>
            </a:r>
            <a:r>
              <a:rPr lang="en" b="1">
                <a:solidFill>
                  <a:srgbClr val="FFFFFF"/>
                </a:solidFill>
                <a:latin typeface="Average"/>
                <a:ea typeface="Average"/>
                <a:cs typeface="Average"/>
                <a:sym typeface="Average"/>
              </a:rPr>
              <a:t>:</a:t>
            </a:r>
            <a:endParaRPr b="1">
              <a:solidFill>
                <a:srgbClr val="FFFFFF"/>
              </a:solidFill>
              <a:latin typeface="Average"/>
              <a:ea typeface="Average"/>
              <a:cs typeface="Average"/>
              <a:sym typeface="Average"/>
            </a:endParaRPr>
          </a:p>
        </p:txBody>
      </p:sp>
      <p:sp>
        <p:nvSpPr>
          <p:cNvPr id="76" name="Google Shape;76;p15"/>
          <p:cNvSpPr txBox="1"/>
          <p:nvPr/>
        </p:nvSpPr>
        <p:spPr>
          <a:xfrm>
            <a:off x="5953175" y="1003038"/>
            <a:ext cx="2942700" cy="3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Average"/>
                <a:ea typeface="Average"/>
                <a:cs typeface="Average"/>
                <a:sym typeface="Average"/>
              </a:rPr>
              <a:t>Script:</a:t>
            </a:r>
            <a:endParaRPr b="1">
              <a:solidFill>
                <a:srgbClr val="FFFFFF"/>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124025"/>
            <a:ext cx="7513200" cy="6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Displaying and modifying the User-Agent</a:t>
            </a:r>
            <a:endParaRPr/>
          </a:p>
        </p:txBody>
      </p:sp>
      <p:sp>
        <p:nvSpPr>
          <p:cNvPr id="82" name="Google Shape;82;p16"/>
          <p:cNvSpPr txBox="1">
            <a:spLocks noGrp="1"/>
          </p:cNvSpPr>
          <p:nvPr>
            <p:ph type="body" idx="1"/>
          </p:nvPr>
        </p:nvSpPr>
        <p:spPr>
          <a:xfrm>
            <a:off x="399025" y="1017725"/>
            <a:ext cx="5892300" cy="18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the header response from the server. We modified the script to change the “User-Agent” field to display “Mobile”. We then test it against the website to output the results as follows.</a:t>
            </a:r>
            <a:endParaRPr/>
          </a:p>
          <a:p>
            <a:pPr marL="0" lvl="0" indent="0" algn="l" rtl="0">
              <a:spcBef>
                <a:spcPts val="1600"/>
              </a:spcBef>
              <a:spcAft>
                <a:spcPts val="1600"/>
              </a:spcAft>
              <a:buNone/>
            </a:pPr>
            <a:r>
              <a:rPr lang="en"/>
              <a:t>In conclusion, the response headers give us the information needed. </a:t>
            </a:r>
            <a:endParaRPr/>
          </a:p>
        </p:txBody>
      </p:sp>
      <p:pic>
        <p:nvPicPr>
          <p:cNvPr id="83" name="Google Shape;83;p16"/>
          <p:cNvPicPr preferRelativeResize="0"/>
          <p:nvPr/>
        </p:nvPicPr>
        <p:blipFill>
          <a:blip r:embed="rId3">
            <a:alphaModFix/>
          </a:blip>
          <a:stretch>
            <a:fillRect/>
          </a:stretch>
        </p:blipFill>
        <p:spPr>
          <a:xfrm>
            <a:off x="6367250" y="1621175"/>
            <a:ext cx="2689125" cy="1276350"/>
          </a:xfrm>
          <a:prstGeom prst="rect">
            <a:avLst/>
          </a:prstGeom>
          <a:noFill/>
          <a:ln>
            <a:noFill/>
          </a:ln>
        </p:spPr>
      </p:pic>
      <p:pic>
        <p:nvPicPr>
          <p:cNvPr id="84" name="Google Shape;84;p16"/>
          <p:cNvPicPr preferRelativeResize="0"/>
          <p:nvPr/>
        </p:nvPicPr>
        <p:blipFill>
          <a:blip r:embed="rId4">
            <a:alphaModFix/>
          </a:blip>
          <a:stretch>
            <a:fillRect/>
          </a:stretch>
        </p:blipFill>
        <p:spPr>
          <a:xfrm>
            <a:off x="6367249" y="3549325"/>
            <a:ext cx="2627675" cy="1276350"/>
          </a:xfrm>
          <a:prstGeom prst="rect">
            <a:avLst/>
          </a:prstGeom>
          <a:noFill/>
          <a:ln>
            <a:noFill/>
          </a:ln>
        </p:spPr>
      </p:pic>
      <p:sp>
        <p:nvSpPr>
          <p:cNvPr id="85" name="Google Shape;85;p16"/>
          <p:cNvSpPr txBox="1"/>
          <p:nvPr/>
        </p:nvSpPr>
        <p:spPr>
          <a:xfrm>
            <a:off x="6367250" y="1017725"/>
            <a:ext cx="225510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Average"/>
                <a:ea typeface="Average"/>
                <a:cs typeface="Average"/>
                <a:sym typeface="Average"/>
              </a:rPr>
              <a:t>This part display the website header </a:t>
            </a:r>
            <a:endParaRPr b="1">
              <a:solidFill>
                <a:srgbClr val="FFFFFF"/>
              </a:solidFill>
              <a:latin typeface="Average"/>
              <a:ea typeface="Average"/>
              <a:cs typeface="Average"/>
              <a:sym typeface="Average"/>
            </a:endParaRPr>
          </a:p>
        </p:txBody>
      </p:sp>
      <p:sp>
        <p:nvSpPr>
          <p:cNvPr id="86" name="Google Shape;86;p16"/>
          <p:cNvSpPr txBox="1"/>
          <p:nvPr/>
        </p:nvSpPr>
        <p:spPr>
          <a:xfrm>
            <a:off x="6367250" y="2884100"/>
            <a:ext cx="2401500" cy="6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Average"/>
                <a:ea typeface="Average"/>
                <a:cs typeface="Average"/>
                <a:sym typeface="Average"/>
              </a:rPr>
              <a:t>This part changes the user-header to be ‘Mobile’</a:t>
            </a:r>
            <a:endParaRPr b="1">
              <a:solidFill>
                <a:srgbClr val="FFFFFF"/>
              </a:solidFill>
              <a:latin typeface="Average"/>
              <a:ea typeface="Average"/>
              <a:cs typeface="Average"/>
              <a:sym typeface="Average"/>
            </a:endParaRPr>
          </a:p>
        </p:txBody>
      </p:sp>
      <p:pic>
        <p:nvPicPr>
          <p:cNvPr id="87" name="Google Shape;87;p16"/>
          <p:cNvPicPr preferRelativeResize="0"/>
          <p:nvPr/>
        </p:nvPicPr>
        <p:blipFill>
          <a:blip r:embed="rId5">
            <a:alphaModFix/>
          </a:blip>
          <a:stretch>
            <a:fillRect/>
          </a:stretch>
        </p:blipFill>
        <p:spPr>
          <a:xfrm>
            <a:off x="2267328" y="3338350"/>
            <a:ext cx="3595648" cy="1543700"/>
          </a:xfrm>
          <a:prstGeom prst="rect">
            <a:avLst/>
          </a:prstGeom>
          <a:noFill/>
          <a:ln>
            <a:noFill/>
          </a:ln>
        </p:spPr>
      </p:pic>
      <p:sp>
        <p:nvSpPr>
          <p:cNvPr id="88" name="Google Shape;88;p16"/>
          <p:cNvSpPr txBox="1"/>
          <p:nvPr/>
        </p:nvSpPr>
        <p:spPr>
          <a:xfrm>
            <a:off x="3644550" y="2989150"/>
            <a:ext cx="841200" cy="3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Average"/>
                <a:ea typeface="Average"/>
                <a:cs typeface="Average"/>
                <a:sym typeface="Average"/>
              </a:rPr>
              <a:t>Results</a:t>
            </a:r>
            <a:endParaRPr b="1" u="sng">
              <a:solidFill>
                <a:srgbClr val="FFFFFF"/>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Displaying and modifying the Website header</a:t>
            </a:r>
            <a:endParaRPr/>
          </a:p>
        </p:txBody>
      </p:sp>
      <p:sp>
        <p:nvSpPr>
          <p:cNvPr id="94" name="Google Shape;94;p17"/>
          <p:cNvSpPr txBox="1">
            <a:spLocks noGrp="1"/>
          </p:cNvSpPr>
          <p:nvPr>
            <p:ph type="body" idx="1"/>
          </p:nvPr>
        </p:nvSpPr>
        <p:spPr>
          <a:xfrm>
            <a:off x="311700" y="1152475"/>
            <a:ext cx="4880100" cy="203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will now request for the website header in our script this few lines of code will request a header and we will be printing it out in a specific format as shown.</a:t>
            </a:r>
            <a:endParaRPr/>
          </a:p>
        </p:txBody>
      </p:sp>
      <p:sp>
        <p:nvSpPr>
          <p:cNvPr id="95" name="Google Shape;95;p17"/>
          <p:cNvSpPr txBox="1">
            <a:spLocks noGrp="1"/>
          </p:cNvSpPr>
          <p:nvPr>
            <p:ph type="body" idx="2"/>
          </p:nvPr>
        </p:nvSpPr>
        <p:spPr>
          <a:xfrm>
            <a:off x="5191800" y="1152475"/>
            <a:ext cx="3640500" cy="3748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chemeClr val="dk1"/>
                </a:solidFill>
              </a:rPr>
              <a:t>This part display the website header </a:t>
            </a:r>
            <a:endParaRPr b="1">
              <a:solidFill>
                <a:schemeClr val="dk1"/>
              </a:solidFill>
            </a:endParaRPr>
          </a:p>
          <a:p>
            <a:pPr marL="0" lvl="0" indent="0" algn="l" rtl="0">
              <a:spcBef>
                <a:spcPts val="0"/>
              </a:spcBef>
              <a:spcAft>
                <a:spcPts val="1600"/>
              </a:spcAft>
              <a:buNone/>
            </a:pPr>
            <a:endParaRPr/>
          </a:p>
        </p:txBody>
      </p:sp>
      <p:pic>
        <p:nvPicPr>
          <p:cNvPr id="96" name="Google Shape;96;p17"/>
          <p:cNvPicPr preferRelativeResize="0"/>
          <p:nvPr/>
        </p:nvPicPr>
        <p:blipFill>
          <a:blip r:embed="rId3">
            <a:alphaModFix/>
          </a:blip>
          <a:stretch>
            <a:fillRect/>
          </a:stretch>
        </p:blipFill>
        <p:spPr>
          <a:xfrm>
            <a:off x="5329325" y="1615250"/>
            <a:ext cx="2602885" cy="1363025"/>
          </a:xfrm>
          <a:prstGeom prst="rect">
            <a:avLst/>
          </a:prstGeom>
          <a:noFill/>
          <a:ln>
            <a:noFill/>
          </a:ln>
        </p:spPr>
      </p:pic>
      <p:sp>
        <p:nvSpPr>
          <p:cNvPr id="97" name="Google Shape;97;p17"/>
          <p:cNvSpPr txBox="1">
            <a:spLocks noGrp="1"/>
          </p:cNvSpPr>
          <p:nvPr>
            <p:ph type="body" idx="2"/>
          </p:nvPr>
        </p:nvSpPr>
        <p:spPr>
          <a:xfrm>
            <a:off x="2701200" y="2848875"/>
            <a:ext cx="2490600" cy="82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chemeClr val="dk1"/>
                </a:solidFill>
              </a:rPr>
              <a:t>This is the result, The header will be in this specific format </a:t>
            </a:r>
            <a:endParaRPr b="1">
              <a:solidFill>
                <a:schemeClr val="dk1"/>
              </a:solidFill>
            </a:endParaRPr>
          </a:p>
          <a:p>
            <a:pPr marL="0" lvl="0" indent="0" algn="l" rtl="0">
              <a:spcBef>
                <a:spcPts val="0"/>
              </a:spcBef>
              <a:spcAft>
                <a:spcPts val="1600"/>
              </a:spcAft>
              <a:buNone/>
            </a:pPr>
            <a:endParaRPr/>
          </a:p>
        </p:txBody>
      </p:sp>
      <p:pic>
        <p:nvPicPr>
          <p:cNvPr id="98" name="Google Shape;98;p17"/>
          <p:cNvPicPr preferRelativeResize="0"/>
          <p:nvPr/>
        </p:nvPicPr>
        <p:blipFill>
          <a:blip r:embed="rId4">
            <a:alphaModFix/>
          </a:blip>
          <a:stretch>
            <a:fillRect/>
          </a:stretch>
        </p:blipFill>
        <p:spPr>
          <a:xfrm>
            <a:off x="2359476" y="3575800"/>
            <a:ext cx="3502226" cy="156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161400"/>
            <a:ext cx="8520600" cy="5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Performing mapping on the website </a:t>
            </a:r>
            <a:endParaRPr/>
          </a:p>
        </p:txBody>
      </p:sp>
      <p:sp>
        <p:nvSpPr>
          <p:cNvPr id="104" name="Google Shape;104;p18"/>
          <p:cNvSpPr txBox="1">
            <a:spLocks noGrp="1"/>
          </p:cNvSpPr>
          <p:nvPr>
            <p:ph type="body" idx="1"/>
          </p:nvPr>
        </p:nvSpPr>
        <p:spPr>
          <a:xfrm>
            <a:off x="365500" y="847525"/>
            <a:ext cx="4525200" cy="24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The Website where mapping will be performed is “</a:t>
            </a:r>
            <a:r>
              <a:rPr lang="en" sz="1700" b="1" u="sng">
                <a:solidFill>
                  <a:schemeClr val="hlink"/>
                </a:solidFill>
                <a:hlinkClick r:id="rId3"/>
              </a:rPr>
              <a:t>http://172.18.58.238/snow</a:t>
            </a:r>
            <a:r>
              <a:rPr lang="en" sz="1700"/>
              <a:t>”</a:t>
            </a:r>
            <a:endParaRPr sz="1700"/>
          </a:p>
          <a:p>
            <a:pPr marL="0" lvl="0" indent="0" algn="l" rtl="0">
              <a:spcBef>
                <a:spcPts val="1600"/>
              </a:spcBef>
              <a:spcAft>
                <a:spcPts val="0"/>
              </a:spcAft>
              <a:buNone/>
            </a:pPr>
            <a:r>
              <a:rPr lang="en" sz="1700"/>
              <a:t>Firstly, we installed the project interpreter </a:t>
            </a:r>
            <a:r>
              <a:rPr lang="en" sz="1700" b="1" u="sng"/>
              <a:t>Scrapy. </a:t>
            </a:r>
            <a:r>
              <a:rPr lang="en" sz="1700"/>
              <a:t>By installing Scrapy, we are extracting information from the web for analysis. The information that we extracted will then be stored in a .JSON file.</a:t>
            </a:r>
            <a:r>
              <a:rPr lang="en"/>
              <a:t>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05" name="Google Shape;105;p18"/>
          <p:cNvSpPr txBox="1"/>
          <p:nvPr/>
        </p:nvSpPr>
        <p:spPr>
          <a:xfrm>
            <a:off x="3290300" y="3299125"/>
            <a:ext cx="46779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Average"/>
                <a:ea typeface="Average"/>
                <a:cs typeface="Average"/>
                <a:sym typeface="Average"/>
              </a:rPr>
              <a:t>Information extracted  and referenced webpage</a:t>
            </a:r>
            <a:r>
              <a:rPr lang="en">
                <a:latin typeface="Average"/>
                <a:ea typeface="Average"/>
                <a:cs typeface="Average"/>
                <a:sym typeface="Average"/>
              </a:rPr>
              <a:t> </a:t>
            </a:r>
            <a:endParaRPr>
              <a:latin typeface="Average"/>
              <a:ea typeface="Average"/>
              <a:cs typeface="Average"/>
              <a:sym typeface="Average"/>
            </a:endParaRPr>
          </a:p>
        </p:txBody>
      </p:sp>
      <p:pic>
        <p:nvPicPr>
          <p:cNvPr id="106" name="Google Shape;106;p18"/>
          <p:cNvPicPr preferRelativeResize="0"/>
          <p:nvPr/>
        </p:nvPicPr>
        <p:blipFill>
          <a:blip r:embed="rId4">
            <a:alphaModFix/>
          </a:blip>
          <a:stretch>
            <a:fillRect/>
          </a:stretch>
        </p:blipFill>
        <p:spPr>
          <a:xfrm>
            <a:off x="2642100" y="3699317"/>
            <a:ext cx="4525200" cy="1290258"/>
          </a:xfrm>
          <a:prstGeom prst="rect">
            <a:avLst/>
          </a:prstGeom>
          <a:noFill/>
          <a:ln>
            <a:noFill/>
          </a:ln>
        </p:spPr>
      </p:pic>
      <p:pic>
        <p:nvPicPr>
          <p:cNvPr id="107" name="Google Shape;107;p18"/>
          <p:cNvPicPr preferRelativeResize="0"/>
          <p:nvPr/>
        </p:nvPicPr>
        <p:blipFill>
          <a:blip r:embed="rId5">
            <a:alphaModFix/>
          </a:blip>
          <a:stretch>
            <a:fillRect/>
          </a:stretch>
        </p:blipFill>
        <p:spPr>
          <a:xfrm>
            <a:off x="5033050" y="982013"/>
            <a:ext cx="3948501" cy="21826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Extracting the image link to a file</a:t>
            </a:r>
            <a:endParaRPr/>
          </a:p>
          <a:p>
            <a:pPr marL="0" lvl="0" indent="0" algn="l" rtl="0">
              <a:spcBef>
                <a:spcPts val="0"/>
              </a:spcBef>
              <a:spcAft>
                <a:spcPts val="0"/>
              </a:spcAft>
              <a:buNone/>
            </a:pPr>
            <a:endParaRPr/>
          </a:p>
        </p:txBody>
      </p:sp>
      <p:sp>
        <p:nvSpPr>
          <p:cNvPr id="113" name="Google Shape;113;p19"/>
          <p:cNvSpPr txBox="1">
            <a:spLocks noGrp="1"/>
          </p:cNvSpPr>
          <p:nvPr>
            <p:ph type="body" idx="1"/>
          </p:nvPr>
        </p:nvSpPr>
        <p:spPr>
          <a:xfrm>
            <a:off x="311700" y="2652625"/>
            <a:ext cx="3856500" cy="101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will be the result,  a new file will be created named “results.json” inside will be all the image link</a:t>
            </a:r>
            <a:endParaRPr/>
          </a:p>
          <a:p>
            <a:pPr marL="0" lvl="0" indent="0" algn="l" rtl="0">
              <a:spcBef>
                <a:spcPts val="1600"/>
              </a:spcBef>
              <a:spcAft>
                <a:spcPts val="1600"/>
              </a:spcAft>
              <a:buNone/>
            </a:pPr>
            <a:endParaRPr/>
          </a:p>
        </p:txBody>
      </p:sp>
      <p:sp>
        <p:nvSpPr>
          <p:cNvPr id="114" name="Google Shape;114;p19"/>
          <p:cNvSpPr txBox="1">
            <a:spLocks noGrp="1"/>
          </p:cNvSpPr>
          <p:nvPr>
            <p:ph type="body" idx="2"/>
          </p:nvPr>
        </p:nvSpPr>
        <p:spPr>
          <a:xfrm>
            <a:off x="4832400" y="1233350"/>
            <a:ext cx="3999900" cy="114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is the command that will create a json file and extract the links inside it </a:t>
            </a:r>
            <a:endParaRPr/>
          </a:p>
        </p:txBody>
      </p:sp>
      <p:sp>
        <p:nvSpPr>
          <p:cNvPr id="115" name="Google Shape;115;p19"/>
          <p:cNvSpPr txBox="1">
            <a:spLocks noGrp="1"/>
          </p:cNvSpPr>
          <p:nvPr>
            <p:ph type="body" idx="1"/>
          </p:nvPr>
        </p:nvSpPr>
        <p:spPr>
          <a:xfrm>
            <a:off x="311700" y="1233350"/>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this is where we extract the image link of our website by using a specific command that will create a new file and  will store the image link inside the specific file</a:t>
            </a:r>
            <a:endParaRPr/>
          </a:p>
          <a:p>
            <a:pPr marL="0" lvl="0" indent="0" algn="l" rtl="0">
              <a:spcBef>
                <a:spcPts val="1600"/>
              </a:spcBef>
              <a:spcAft>
                <a:spcPts val="1600"/>
              </a:spcAft>
              <a:buNone/>
            </a:pPr>
            <a:endParaRPr/>
          </a:p>
        </p:txBody>
      </p:sp>
      <p:pic>
        <p:nvPicPr>
          <p:cNvPr id="116" name="Google Shape;116;p19"/>
          <p:cNvPicPr preferRelativeResize="0"/>
          <p:nvPr/>
        </p:nvPicPr>
        <p:blipFill>
          <a:blip r:embed="rId3">
            <a:alphaModFix/>
          </a:blip>
          <a:stretch>
            <a:fillRect/>
          </a:stretch>
        </p:blipFill>
        <p:spPr>
          <a:xfrm>
            <a:off x="4464000" y="2724150"/>
            <a:ext cx="3988867" cy="2266950"/>
          </a:xfrm>
          <a:prstGeom prst="rect">
            <a:avLst/>
          </a:prstGeom>
          <a:noFill/>
          <a:ln>
            <a:noFill/>
          </a:ln>
        </p:spPr>
      </p:pic>
      <p:pic>
        <p:nvPicPr>
          <p:cNvPr id="117" name="Google Shape;117;p19"/>
          <p:cNvPicPr preferRelativeResize="0"/>
          <p:nvPr/>
        </p:nvPicPr>
        <p:blipFill>
          <a:blip r:embed="rId4">
            <a:alphaModFix/>
          </a:blip>
          <a:stretch>
            <a:fillRect/>
          </a:stretch>
        </p:blipFill>
        <p:spPr>
          <a:xfrm>
            <a:off x="4676550" y="1786179"/>
            <a:ext cx="4311601" cy="6951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Testing</a:t>
            </a:r>
            <a:endParaRPr/>
          </a:p>
        </p:txBody>
      </p:sp>
      <p:sp>
        <p:nvSpPr>
          <p:cNvPr id="123" name="Google Shape;123;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Now we made a Unit Testing script to test our different function in the main script at the same time, than testing its individually which is more tedious </a:t>
            </a:r>
            <a:endParaRPr/>
          </a:p>
        </p:txBody>
      </p:sp>
      <p:pic>
        <p:nvPicPr>
          <p:cNvPr id="124" name="Google Shape;124;p20"/>
          <p:cNvPicPr preferRelativeResize="0"/>
          <p:nvPr/>
        </p:nvPicPr>
        <p:blipFill>
          <a:blip r:embed="rId3">
            <a:alphaModFix/>
          </a:blip>
          <a:stretch>
            <a:fillRect/>
          </a:stretch>
        </p:blipFill>
        <p:spPr>
          <a:xfrm>
            <a:off x="4069795" y="-2802050"/>
            <a:ext cx="4762500" cy="2389490"/>
          </a:xfrm>
          <a:prstGeom prst="rect">
            <a:avLst/>
          </a:prstGeom>
          <a:noFill/>
          <a:ln>
            <a:noFill/>
          </a:ln>
        </p:spPr>
      </p:pic>
      <p:pic>
        <p:nvPicPr>
          <p:cNvPr id="125" name="Google Shape;125;p20"/>
          <p:cNvPicPr preferRelativeResize="0"/>
          <p:nvPr/>
        </p:nvPicPr>
        <p:blipFill>
          <a:blip r:embed="rId4">
            <a:alphaModFix/>
          </a:blip>
          <a:stretch>
            <a:fillRect/>
          </a:stretch>
        </p:blipFill>
        <p:spPr>
          <a:xfrm>
            <a:off x="1408513" y="-2294275"/>
            <a:ext cx="1724025" cy="666750"/>
          </a:xfrm>
          <a:prstGeom prst="rect">
            <a:avLst/>
          </a:prstGeom>
          <a:noFill/>
          <a:ln>
            <a:noFill/>
          </a:ln>
        </p:spPr>
      </p:pic>
      <p:pic>
        <p:nvPicPr>
          <p:cNvPr id="126" name="Google Shape;126;p20"/>
          <p:cNvPicPr preferRelativeResize="0"/>
          <p:nvPr/>
        </p:nvPicPr>
        <p:blipFill>
          <a:blip r:embed="rId5">
            <a:alphaModFix/>
          </a:blip>
          <a:stretch>
            <a:fillRect/>
          </a:stretch>
        </p:blipFill>
        <p:spPr>
          <a:xfrm>
            <a:off x="3441188" y="5711288"/>
            <a:ext cx="4333875" cy="1076325"/>
          </a:xfrm>
          <a:prstGeom prst="rect">
            <a:avLst/>
          </a:prstGeom>
          <a:noFill/>
          <a:ln>
            <a:noFill/>
          </a:ln>
        </p:spPr>
      </p:pic>
      <p:pic>
        <p:nvPicPr>
          <p:cNvPr id="127" name="Google Shape;127;p20"/>
          <p:cNvPicPr preferRelativeResize="0"/>
          <p:nvPr/>
        </p:nvPicPr>
        <p:blipFill>
          <a:blip r:embed="rId6">
            <a:alphaModFix/>
          </a:blip>
          <a:stretch>
            <a:fillRect/>
          </a:stretch>
        </p:blipFill>
        <p:spPr>
          <a:xfrm>
            <a:off x="5269579" y="1304950"/>
            <a:ext cx="3562719" cy="1076325"/>
          </a:xfrm>
          <a:prstGeom prst="rect">
            <a:avLst/>
          </a:prstGeom>
          <a:noFill/>
          <a:ln>
            <a:noFill/>
          </a:ln>
        </p:spPr>
      </p:pic>
      <p:sp>
        <p:nvSpPr>
          <p:cNvPr id="128" name="Google Shape;128;p20"/>
          <p:cNvSpPr txBox="1">
            <a:spLocks noGrp="1"/>
          </p:cNvSpPr>
          <p:nvPr>
            <p:ph type="body" idx="2"/>
          </p:nvPr>
        </p:nvSpPr>
        <p:spPr>
          <a:xfrm>
            <a:off x="5156350" y="445025"/>
            <a:ext cx="2912400" cy="2389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is where we import the functions in the script from our spider.py </a:t>
            </a:r>
            <a:endParaRPr/>
          </a:p>
        </p:txBody>
      </p:sp>
      <p:sp>
        <p:nvSpPr>
          <p:cNvPr id="129" name="Google Shape;129;p20"/>
          <p:cNvSpPr txBox="1">
            <a:spLocks noGrp="1"/>
          </p:cNvSpPr>
          <p:nvPr>
            <p:ph type="body" idx="2"/>
          </p:nvPr>
        </p:nvSpPr>
        <p:spPr>
          <a:xfrm>
            <a:off x="566125" y="2435425"/>
            <a:ext cx="3024600" cy="906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chemeClr val="dk1"/>
                </a:solidFill>
              </a:rPr>
              <a:t>This is where we test the “status code” function</a:t>
            </a:r>
            <a:endParaRPr/>
          </a:p>
        </p:txBody>
      </p:sp>
      <p:pic>
        <p:nvPicPr>
          <p:cNvPr id="130" name="Google Shape;130;p20"/>
          <p:cNvPicPr preferRelativeResize="0"/>
          <p:nvPr/>
        </p:nvPicPr>
        <p:blipFill>
          <a:blip r:embed="rId7">
            <a:alphaModFix/>
          </a:blip>
          <a:stretch>
            <a:fillRect/>
          </a:stretch>
        </p:blipFill>
        <p:spPr>
          <a:xfrm>
            <a:off x="311701" y="3074001"/>
            <a:ext cx="5079193" cy="572700"/>
          </a:xfrm>
          <a:prstGeom prst="rect">
            <a:avLst/>
          </a:prstGeom>
          <a:noFill/>
          <a:ln>
            <a:noFill/>
          </a:ln>
        </p:spPr>
      </p:pic>
      <p:sp>
        <p:nvSpPr>
          <p:cNvPr id="131" name="Google Shape;131;p20"/>
          <p:cNvSpPr txBox="1">
            <a:spLocks noGrp="1"/>
          </p:cNvSpPr>
          <p:nvPr>
            <p:ph type="body" idx="2"/>
          </p:nvPr>
        </p:nvSpPr>
        <p:spPr>
          <a:xfrm>
            <a:off x="5663144" y="2834525"/>
            <a:ext cx="2775600" cy="906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chemeClr val="dk1"/>
                </a:solidFill>
              </a:rPr>
              <a:t>This code is where we test the function for the “User-Agent”</a:t>
            </a:r>
            <a:endParaRPr b="1">
              <a:solidFill>
                <a:schemeClr val="dk1"/>
              </a:solidFill>
            </a:endParaRPr>
          </a:p>
          <a:p>
            <a:pPr marL="0" lvl="0" indent="0" algn="l" rtl="0">
              <a:spcBef>
                <a:spcPts val="0"/>
              </a:spcBef>
              <a:spcAft>
                <a:spcPts val="1600"/>
              </a:spcAft>
              <a:buNone/>
            </a:pPr>
            <a:endParaRPr/>
          </a:p>
        </p:txBody>
      </p:sp>
      <p:pic>
        <p:nvPicPr>
          <p:cNvPr id="132" name="Google Shape;132;p20"/>
          <p:cNvPicPr preferRelativeResize="0"/>
          <p:nvPr/>
        </p:nvPicPr>
        <p:blipFill>
          <a:blip r:embed="rId8">
            <a:alphaModFix/>
          </a:blip>
          <a:stretch>
            <a:fillRect/>
          </a:stretch>
        </p:blipFill>
        <p:spPr>
          <a:xfrm>
            <a:off x="3441200" y="3753788"/>
            <a:ext cx="5543550" cy="103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Testing</a:t>
            </a:r>
            <a:endParaRPr/>
          </a:p>
        </p:txBody>
      </p:sp>
      <p:sp>
        <p:nvSpPr>
          <p:cNvPr id="138" name="Google Shape;138;p21"/>
          <p:cNvSpPr txBox="1">
            <a:spLocks noGrp="1"/>
          </p:cNvSpPr>
          <p:nvPr>
            <p:ph type="body" idx="1"/>
          </p:nvPr>
        </p:nvSpPr>
        <p:spPr>
          <a:xfrm>
            <a:off x="311700" y="1152475"/>
            <a:ext cx="3926100" cy="86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And finally this is where we test the function of the website header </a:t>
            </a:r>
            <a:endParaRPr/>
          </a:p>
        </p:txBody>
      </p:sp>
      <p:sp>
        <p:nvSpPr>
          <p:cNvPr id="139" name="Google Shape;139;p21"/>
          <p:cNvSpPr txBox="1">
            <a:spLocks noGrp="1"/>
          </p:cNvSpPr>
          <p:nvPr>
            <p:ph type="body" idx="2"/>
          </p:nvPr>
        </p:nvSpPr>
        <p:spPr>
          <a:xfrm>
            <a:off x="4906200" y="1152475"/>
            <a:ext cx="3926100" cy="86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All of the 3 test will run at the same time and if the all of the pass it will show and ‘OK’ as follows </a:t>
            </a:r>
            <a:endParaRPr/>
          </a:p>
        </p:txBody>
      </p:sp>
      <p:pic>
        <p:nvPicPr>
          <p:cNvPr id="140" name="Google Shape;140;p21"/>
          <p:cNvPicPr preferRelativeResize="0"/>
          <p:nvPr/>
        </p:nvPicPr>
        <p:blipFill>
          <a:blip r:embed="rId3">
            <a:alphaModFix/>
          </a:blip>
          <a:stretch>
            <a:fillRect/>
          </a:stretch>
        </p:blipFill>
        <p:spPr>
          <a:xfrm>
            <a:off x="44400" y="1883125"/>
            <a:ext cx="4527600" cy="1785438"/>
          </a:xfrm>
          <a:prstGeom prst="rect">
            <a:avLst/>
          </a:prstGeom>
          <a:noFill/>
          <a:ln>
            <a:noFill/>
          </a:ln>
        </p:spPr>
      </p:pic>
      <p:pic>
        <p:nvPicPr>
          <p:cNvPr id="141" name="Google Shape;141;p21"/>
          <p:cNvPicPr preferRelativeResize="0"/>
          <p:nvPr/>
        </p:nvPicPr>
        <p:blipFill>
          <a:blip r:embed="rId4">
            <a:alphaModFix/>
          </a:blip>
          <a:stretch>
            <a:fillRect/>
          </a:stretch>
        </p:blipFill>
        <p:spPr>
          <a:xfrm>
            <a:off x="4735650" y="2041863"/>
            <a:ext cx="4267200" cy="1059766"/>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720</Words>
  <Application>Microsoft Office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Oswald</vt:lpstr>
      <vt:lpstr>Average</vt:lpstr>
      <vt:lpstr>Arial</vt:lpstr>
      <vt:lpstr>Economica</vt:lpstr>
      <vt:lpstr>Slate</vt:lpstr>
      <vt:lpstr>Python Presentation</vt:lpstr>
      <vt:lpstr>Objectives</vt:lpstr>
      <vt:lpstr>Performing a “GET” request on the website  </vt:lpstr>
      <vt:lpstr>Displaying and modifying the User-Agent</vt:lpstr>
      <vt:lpstr> Displaying and modifying the Website header</vt:lpstr>
      <vt:lpstr>Performing mapping on the website </vt:lpstr>
      <vt:lpstr>Extracting the image link to a file </vt:lpstr>
      <vt:lpstr>Unit Testing</vt:lpstr>
      <vt:lpstr>Unit Testing</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Presentation</dc:title>
  <cp:lastModifiedBy>Khairul Amri</cp:lastModifiedBy>
  <cp:revision>1</cp:revision>
  <dcterms:modified xsi:type="dcterms:W3CDTF">2019-08-20T02:27:59Z</dcterms:modified>
</cp:coreProperties>
</file>