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97" autoAdjust="0"/>
    <p:restoredTop sz="94660" autoAdjust="0"/>
  </p:normalViewPr>
  <p:slideViewPr>
    <p:cSldViewPr>
      <p:cViewPr>
        <p:scale>
          <a:sx n="70" d="100"/>
          <a:sy n="70" d="100"/>
        </p:scale>
        <p:origin x="-888" y="-16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mriamritha/IBM-PROJECT.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4"/>
            <a:ext cx="7853426" cy="1001556"/>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AMRITHA P</a:t>
            </a:r>
            <a:br>
              <a:rPr lang="en-US" spc="15" dirty="0" smtClean="0"/>
            </a:br>
            <a:r>
              <a:rPr lang="en-US" spc="15" dirty="0" smtClean="0"/>
              <a:t>(</a:t>
            </a:r>
            <a:r>
              <a:rPr lang="en-US" spc="15" dirty="0" smtClean="0"/>
              <a:t>311521104005)</a:t>
            </a:r>
            <a:endParaRPr spc="15" dirty="0"/>
          </a:p>
        </p:txBody>
      </p:sp>
      <p:sp>
        <p:nvSpPr>
          <p:cNvPr id="8" name="object 8"/>
          <p:cNvSpPr txBox="1"/>
          <p:nvPr/>
        </p:nvSpPr>
        <p:spPr>
          <a:xfrm>
            <a:off x="6477000" y="3352800"/>
            <a:ext cx="1859280" cy="751488"/>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2D936B"/>
                </a:solidFill>
                <a:latin typeface="Trebuchet MS"/>
                <a:cs typeface="Trebuchet MS"/>
              </a:rPr>
              <a:t>Final</a:t>
            </a:r>
            <a:r>
              <a:rPr sz="2400" b="1" spc="-165">
                <a:solidFill>
                  <a:srgbClr val="2D936B"/>
                </a:solidFill>
                <a:latin typeface="Trebuchet MS"/>
                <a:cs typeface="Trebuchet MS"/>
              </a:rPr>
              <a:t> </a:t>
            </a:r>
            <a:r>
              <a:rPr sz="2400" b="1" spc="-5" smtClean="0">
                <a:solidFill>
                  <a:srgbClr val="2D936B"/>
                </a:solidFill>
                <a:latin typeface="Trebuchet MS"/>
                <a:cs typeface="Trebuchet MS"/>
              </a:rPr>
              <a:t>Project</a:t>
            </a:r>
            <a:r>
              <a:rPr lang="en-US" sz="2400" b="1" spc="-5" dirty="0" smtClean="0">
                <a:solidFill>
                  <a:srgbClr val="2D936B"/>
                </a:solidFill>
                <a:latin typeface="Trebuchet MS"/>
                <a:cs typeface="Trebuchet MS"/>
              </a:rPr>
              <a:t> GEN AI</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TextBox 9"/>
          <p:cNvSpPr txBox="1"/>
          <p:nvPr/>
        </p:nvSpPr>
        <p:spPr>
          <a:xfrm>
            <a:off x="914400" y="1371600"/>
            <a:ext cx="8534400" cy="3693319"/>
          </a:xfrm>
          <a:prstGeom prst="rect">
            <a:avLst/>
          </a:prstGeom>
          <a:noFill/>
        </p:spPr>
        <p:txBody>
          <a:bodyPr wrap="square" rtlCol="0">
            <a:spAutoFit/>
          </a:bodyPr>
          <a:lstStyle/>
          <a:p>
            <a:r>
              <a:rPr lang="en-US" b="1" dirty="0" smtClean="0"/>
              <a:t>- Discriminator Loss</a:t>
            </a:r>
            <a:r>
              <a:rPr lang="en-US" dirty="0" smtClean="0"/>
              <a:t>: Measures the effectiveness of the discriminator network in distinguishing between real and fake digit images during training.</a:t>
            </a:r>
          </a:p>
          <a:p>
            <a:r>
              <a:rPr lang="en-US" dirty="0" smtClean="0"/>
              <a:t>  </a:t>
            </a:r>
          </a:p>
          <a:p>
            <a:r>
              <a:rPr lang="en-US" b="1" dirty="0" smtClean="0"/>
              <a:t>- Generator Loss</a:t>
            </a:r>
            <a:r>
              <a:rPr lang="en-US" dirty="0" smtClean="0"/>
              <a:t>: Indicates how well the generator network is fooling the discriminator by generating realistic digit images during the adversarial training process.</a:t>
            </a:r>
          </a:p>
          <a:p>
            <a:r>
              <a:rPr lang="en-US" dirty="0" smtClean="0"/>
              <a:t>  </a:t>
            </a:r>
          </a:p>
          <a:p>
            <a:r>
              <a:rPr lang="en-US" dirty="0" smtClean="0"/>
              <a:t>- </a:t>
            </a:r>
            <a:r>
              <a:rPr lang="en-US" b="1" dirty="0" smtClean="0"/>
              <a:t>Discriminator Accuracy:</a:t>
            </a:r>
            <a:r>
              <a:rPr lang="en-US" dirty="0" smtClean="0"/>
              <a:t> Represents the accuracy of the discriminator in correctly classifying real and fake digit images, providing insights into its ability to differentiate between the two classes.</a:t>
            </a:r>
          </a:p>
          <a:p>
            <a:r>
              <a:rPr lang="en-US" dirty="0" smtClean="0"/>
              <a:t>  </a:t>
            </a:r>
          </a:p>
          <a:p>
            <a:r>
              <a:rPr lang="en-US" b="1" dirty="0" smtClean="0"/>
              <a:t>- Image Quality Measures</a:t>
            </a:r>
            <a:r>
              <a:rPr lang="en-US" dirty="0" smtClean="0"/>
              <a:t>: Various quantitative measures such as structural similarity index (SSIM), peak signal-to-noise ratio (PSNR), and mean squared error (MSE) are used to assess the quality and fidelity of the generated digit images compared to real digits.</a:t>
            </a:r>
          </a:p>
        </p:txBody>
      </p:sp>
      <p:sp>
        <p:nvSpPr>
          <p:cNvPr id="11" name="TextBox 10"/>
          <p:cNvSpPr txBox="1"/>
          <p:nvPr/>
        </p:nvSpPr>
        <p:spPr>
          <a:xfrm>
            <a:off x="1143000" y="5638800"/>
            <a:ext cx="5943600" cy="646331"/>
          </a:xfrm>
          <a:prstGeom prst="rect">
            <a:avLst/>
          </a:prstGeom>
          <a:noFill/>
        </p:spPr>
        <p:txBody>
          <a:bodyPr wrap="square" rtlCol="0">
            <a:spAutoFit/>
          </a:bodyPr>
          <a:lstStyle/>
          <a:p>
            <a:r>
              <a:rPr lang="en-US" dirty="0" smtClean="0"/>
              <a:t>DEMO LINK:  </a:t>
            </a:r>
            <a:r>
              <a:rPr lang="en-US" dirty="0" smtClean="0">
                <a:hlinkClick r:id="rId2"/>
              </a:rPr>
              <a:t>https://github.com/amriamritha/IBM-PROJECT.git</a:t>
            </a: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752600" y="2286000"/>
            <a:ext cx="7620000" cy="2308324"/>
          </a:xfrm>
          <a:prstGeom prst="rect">
            <a:avLst/>
          </a:prstGeom>
          <a:noFill/>
        </p:spPr>
        <p:txBody>
          <a:bodyPr wrap="square" rtlCol="0">
            <a:spAutoFit/>
          </a:bodyPr>
          <a:lstStyle/>
          <a:p>
            <a:r>
              <a:rPr lang="en-IN" sz="4800" b="1" dirty="0"/>
              <a:t>Generating hand-written digit images using the MNIST dataset</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676400" y="1371600"/>
            <a:ext cx="8382000" cy="5016758"/>
          </a:xfrm>
          <a:prstGeom prst="rect">
            <a:avLst/>
          </a:prstGeom>
          <a:noFill/>
        </p:spPr>
        <p:txBody>
          <a:bodyPr wrap="square" rtlCol="0">
            <a:spAutoFit/>
          </a:bodyPr>
          <a:lstStyle/>
          <a:p>
            <a:r>
              <a:rPr lang="en-US" sz="4000" spc="-20" dirty="0" smtClean="0"/>
              <a:t>P</a:t>
            </a:r>
            <a:r>
              <a:rPr lang="en-US" sz="4000" spc="15" dirty="0" smtClean="0"/>
              <a:t>ROB</a:t>
            </a:r>
            <a:r>
              <a:rPr lang="en-US" sz="4000" spc="55" dirty="0" smtClean="0"/>
              <a:t>L</a:t>
            </a:r>
            <a:r>
              <a:rPr lang="en-US" sz="4000" spc="-20" dirty="0" smtClean="0"/>
              <a:t>E</a:t>
            </a:r>
            <a:r>
              <a:rPr lang="en-US" sz="4000" spc="20" dirty="0" smtClean="0"/>
              <a:t>M</a:t>
            </a:r>
            <a:r>
              <a:rPr lang="en-US" sz="4000" spc="20" dirty="0"/>
              <a:t> </a:t>
            </a:r>
            <a:r>
              <a:rPr lang="en-US" sz="4000" spc="10" dirty="0"/>
              <a:t> </a:t>
            </a:r>
            <a:r>
              <a:rPr lang="en-US" sz="4000" spc="10" dirty="0" smtClean="0"/>
              <a:t>STATEMENT</a:t>
            </a:r>
            <a:endParaRPr lang="en-US" sz="4000" spc="10" dirty="0" smtClean="0"/>
          </a:p>
          <a:p>
            <a:r>
              <a:rPr lang="en-US" sz="4000" spc="5" dirty="0" smtClean="0"/>
              <a:t>PROJECT	</a:t>
            </a:r>
            <a:r>
              <a:rPr lang="en-US" sz="4000" spc="-20" dirty="0" smtClean="0"/>
              <a:t>OVERVIEW</a:t>
            </a:r>
          </a:p>
          <a:p>
            <a:r>
              <a:rPr lang="en-US" sz="4000" dirty="0" smtClean="0"/>
              <a:t>WHO ARE THE END USERS?</a:t>
            </a:r>
          </a:p>
          <a:p>
            <a:r>
              <a:rPr lang="en-US" sz="4000" dirty="0" smtClean="0"/>
              <a:t>YOUR SOLUTION AND ITS VALUE PROPOSITION</a:t>
            </a:r>
          </a:p>
          <a:p>
            <a:r>
              <a:rPr lang="en-US" sz="4000" dirty="0" smtClean="0"/>
              <a:t>THE WOW IN YOUR SOLUTION</a:t>
            </a:r>
          </a:p>
          <a:p>
            <a:r>
              <a:rPr lang="en-US" sz="4000" dirty="0" smtClean="0"/>
              <a:t>MODELLING</a:t>
            </a:r>
          </a:p>
          <a:p>
            <a:r>
              <a:rPr lang="en-US" sz="4000" dirty="0" smtClean="0"/>
              <a:t>RESULTS</a:t>
            </a: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914400" y="1676400"/>
            <a:ext cx="6934200" cy="4524315"/>
          </a:xfrm>
          <a:prstGeom prst="rect">
            <a:avLst/>
          </a:prstGeom>
          <a:noFill/>
        </p:spPr>
        <p:txBody>
          <a:bodyPr wrap="square" rtlCol="0">
            <a:spAutoFit/>
          </a:bodyPr>
          <a:lstStyle/>
          <a:p>
            <a:r>
              <a:rPr lang="en-IN" sz="2400" dirty="0">
                <a:latin typeface="Times New Roman" pitchFamily="18" charset="0"/>
                <a:cs typeface="Times New Roman" pitchFamily="18" charset="0"/>
              </a:rPr>
              <a:t>The problem statement involves generating lifelike hand-written digit images using Generative Adversarial Networks (GANs). Despite the success of GANs in generating synthetic data, producing realistic digit images poses challenges due to the intricate details and variability of hand-written characters. The task entails training a GAN model on the MNIST dataset to generate new images that closely resemble real digits, necessitating careful design, optimization, and evaluation to achieve high-fidelity results suitable for digit recognition systems and related applications.</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1066800" y="1676400"/>
            <a:ext cx="6858000" cy="4801314"/>
          </a:xfrm>
          <a:prstGeom prst="rect">
            <a:avLst/>
          </a:prstGeom>
          <a:noFill/>
        </p:spPr>
        <p:txBody>
          <a:bodyPr wrap="square" rtlCol="0">
            <a:spAutoFit/>
          </a:bodyPr>
          <a:lstStyle/>
          <a:p>
            <a:r>
              <a:rPr lang="en-US" b="1" dirty="0" smtClean="0"/>
              <a:t>Objective</a:t>
            </a:r>
            <a:r>
              <a:rPr lang="en-US" b="1" dirty="0"/>
              <a:t>:</a:t>
            </a:r>
            <a:r>
              <a:rPr lang="en-US" dirty="0"/>
              <a:t> Generate lifelike hand-written digit images using Generative Adversarial Networks (GANs</a:t>
            </a:r>
            <a:r>
              <a:rPr lang="en-US" dirty="0" smtClean="0"/>
              <a:t>).</a:t>
            </a:r>
          </a:p>
          <a:p>
            <a:endParaRPr lang="en-US" dirty="0"/>
          </a:p>
          <a:p>
            <a:r>
              <a:rPr lang="en-US" b="1" dirty="0"/>
              <a:t>Scope:</a:t>
            </a:r>
            <a:endParaRPr lang="en-US" dirty="0"/>
          </a:p>
          <a:p>
            <a:r>
              <a:rPr lang="en-US" dirty="0"/>
              <a:t>Utilize GANs to create synthetic digit images resembling real hand-written digits.</a:t>
            </a:r>
          </a:p>
          <a:p>
            <a:r>
              <a:rPr lang="en-US" dirty="0"/>
              <a:t>Explore applications in digit recognition systems, artistic content generation, and research</a:t>
            </a:r>
            <a:r>
              <a:rPr lang="en-US" dirty="0" smtClean="0"/>
              <a:t>.</a:t>
            </a:r>
          </a:p>
          <a:p>
            <a:endParaRPr lang="en-US" dirty="0"/>
          </a:p>
          <a:p>
            <a:r>
              <a:rPr lang="en-US" b="1" dirty="0" smtClean="0"/>
              <a:t>Approach</a:t>
            </a:r>
            <a:r>
              <a:rPr lang="en-US" b="1" dirty="0"/>
              <a:t>:</a:t>
            </a:r>
            <a:endParaRPr lang="en-US" dirty="0"/>
          </a:p>
          <a:p>
            <a:r>
              <a:rPr lang="en-US" dirty="0"/>
              <a:t>Design and implement GAN architecture.</a:t>
            </a:r>
          </a:p>
          <a:p>
            <a:r>
              <a:rPr lang="en-US" dirty="0"/>
              <a:t>Train model on MNIST dataset</a:t>
            </a:r>
            <a:r>
              <a:rPr lang="en-US" dirty="0" smtClean="0"/>
              <a:t>.</a:t>
            </a:r>
          </a:p>
          <a:p>
            <a:endParaRPr lang="en-US" dirty="0"/>
          </a:p>
          <a:p>
            <a:r>
              <a:rPr lang="en-US" b="1" dirty="0" smtClean="0"/>
              <a:t>Expected </a:t>
            </a:r>
            <a:r>
              <a:rPr lang="en-US" b="1" dirty="0"/>
              <a:t>Outcome:</a:t>
            </a:r>
            <a:endParaRPr lang="en-US" dirty="0"/>
          </a:p>
          <a:p>
            <a:r>
              <a:rPr lang="en-US" dirty="0"/>
              <a:t>High-quality synthetic digit images.</a:t>
            </a:r>
          </a:p>
          <a:p>
            <a:r>
              <a:rPr lang="en-US" dirty="0"/>
              <a:t>Insights into GAN capabilities and limitations.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762000" y="1600200"/>
            <a:ext cx="9677400" cy="4801314"/>
          </a:xfrm>
          <a:prstGeom prst="rect">
            <a:avLst/>
          </a:prstGeom>
          <a:noFill/>
        </p:spPr>
        <p:txBody>
          <a:bodyPr wrap="square" rtlCol="0">
            <a:spAutoFit/>
          </a:bodyPr>
          <a:lstStyle/>
          <a:p>
            <a:r>
              <a:rPr lang="en-US" dirty="0" smtClean="0"/>
              <a:t>1</a:t>
            </a:r>
            <a:r>
              <a:rPr lang="en-US" b="1" dirty="0" smtClean="0"/>
              <a:t>. Researchers in Artificial Intelligence and Machine Learning</a:t>
            </a:r>
            <a:r>
              <a:rPr lang="en-US" dirty="0" smtClean="0"/>
              <a:t>: Researchers may use the generated digit images for experimentation, benchmarking new algorithms, and exploring novel approaches in the field of image generation and recognition.</a:t>
            </a:r>
          </a:p>
          <a:p>
            <a:r>
              <a:rPr lang="en-US" dirty="0" smtClean="0"/>
              <a:t>2</a:t>
            </a:r>
            <a:r>
              <a:rPr lang="en-US" b="1" dirty="0" smtClean="0"/>
              <a:t>. Developers of Digit Recognition Systems</a:t>
            </a:r>
            <a:r>
              <a:rPr lang="en-US" dirty="0" smtClean="0"/>
              <a:t>: Developers working on digit recognition systems, such as optical character recognition (OCR) software or machine learning models for digit classification, may use the generated digit images to augment their training datasets and improve the robustness and accuracy of their systems.</a:t>
            </a:r>
          </a:p>
          <a:p>
            <a:r>
              <a:rPr lang="en-US" dirty="0" smtClean="0"/>
              <a:t>3</a:t>
            </a:r>
            <a:r>
              <a:rPr lang="en-US" b="1" dirty="0" smtClean="0"/>
              <a:t>. Educators and Students</a:t>
            </a:r>
            <a:r>
              <a:rPr lang="en-US" dirty="0" smtClean="0"/>
              <a:t>: Educators and students in the field of computer science and machine learning may use the system as a learning tool to understand GANs, image generation techniques, and the underlying principles of deep learning.</a:t>
            </a:r>
          </a:p>
          <a:p>
            <a:r>
              <a:rPr lang="en-US" dirty="0" smtClean="0"/>
              <a:t>4</a:t>
            </a:r>
            <a:r>
              <a:rPr lang="en-US" b="1" dirty="0" smtClean="0"/>
              <a:t>. Creative Professionals: </a:t>
            </a:r>
            <a:r>
              <a:rPr lang="en-US" dirty="0" smtClean="0"/>
              <a:t>Creative professionals, such as graphic designers and artists, may use the system to generate synthetic digit images for artistic projects, digital illustrations, or multimedia content creation.</a:t>
            </a:r>
          </a:p>
          <a:p>
            <a:r>
              <a:rPr lang="en-US" dirty="0" smtClean="0"/>
              <a:t>5. </a:t>
            </a:r>
            <a:r>
              <a:rPr lang="en-US" b="1" dirty="0" smtClean="0"/>
              <a:t>Industry </a:t>
            </a:r>
            <a:r>
              <a:rPr lang="en-US" b="1" dirty="0" err="1" smtClean="0"/>
              <a:t>Professionals:Professionals</a:t>
            </a:r>
            <a:r>
              <a:rPr lang="en-US" b="1" dirty="0" smtClean="0"/>
              <a:t> </a:t>
            </a:r>
            <a:r>
              <a:rPr lang="en-US" dirty="0" smtClean="0"/>
              <a:t>in industries such as finance, healthcare, and retail may utilize digit image generation systems for data augmentation, synthetic data generation, and simulation-based testing in various applications, including fraud detection, medical imaging, and product recognition.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rcRect r="28269"/>
          <a:stretch>
            <a:fillRect/>
          </a:stretch>
        </p:blipFill>
        <p:spPr>
          <a:xfrm>
            <a:off x="10258426" y="1371600"/>
            <a:ext cx="1933574" cy="5181600"/>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762000" y="1676400"/>
            <a:ext cx="7924800" cy="4524315"/>
          </a:xfrm>
          <a:prstGeom prst="rect">
            <a:avLst/>
          </a:prstGeom>
          <a:noFill/>
        </p:spPr>
        <p:txBody>
          <a:bodyPr wrap="square" rtlCol="0">
            <a:spAutoFit/>
          </a:bodyPr>
          <a:lstStyle/>
          <a:p>
            <a:r>
              <a:rPr lang="en-US" b="1" dirty="0" smtClean="0"/>
              <a:t>Solution Overview:</a:t>
            </a:r>
          </a:p>
          <a:p>
            <a:r>
              <a:rPr lang="en-US" dirty="0" smtClean="0"/>
              <a:t>Generative Adversarial Networks (GANs) for Digit Image Generation</a:t>
            </a:r>
          </a:p>
          <a:p>
            <a:endParaRPr lang="en-US" dirty="0" smtClean="0"/>
          </a:p>
          <a:p>
            <a:r>
              <a:rPr lang="en-US" b="1" dirty="0" smtClean="0"/>
              <a:t>Value Proposition:</a:t>
            </a:r>
          </a:p>
          <a:p>
            <a:r>
              <a:rPr lang="en-US" dirty="0" smtClean="0"/>
              <a:t>- </a:t>
            </a:r>
            <a:r>
              <a:rPr lang="en-US" b="1" dirty="0" smtClean="0"/>
              <a:t>High-Quality Digit Image Generation: </a:t>
            </a:r>
            <a:r>
              <a:rPr lang="en-US" dirty="0" smtClean="0"/>
              <a:t>Our solution utilizes GANs to generate lifelike hand-written digit images with remarkable quality and realism.</a:t>
            </a:r>
          </a:p>
          <a:p>
            <a:r>
              <a:rPr lang="en-US" dirty="0" smtClean="0"/>
              <a:t>- </a:t>
            </a:r>
            <a:r>
              <a:rPr lang="en-US" b="1" dirty="0" smtClean="0"/>
              <a:t>Data Augmentation:</a:t>
            </a:r>
            <a:r>
              <a:rPr lang="en-US" dirty="0" smtClean="0"/>
              <a:t> Enhance your datasets with synthetic digit images, improving model generalization and performance in digit recognition tasks.</a:t>
            </a:r>
          </a:p>
          <a:p>
            <a:r>
              <a:rPr lang="en-US" dirty="0" smtClean="0"/>
              <a:t>- </a:t>
            </a:r>
            <a:r>
              <a:rPr lang="en-US" b="1" dirty="0" smtClean="0"/>
              <a:t>Creative Applications</a:t>
            </a:r>
            <a:r>
              <a:rPr lang="en-US" dirty="0" smtClean="0"/>
              <a:t>: Explore novel applications in digit recognition systems, artistic content generation, and creative projects with GAN-generated digit images.</a:t>
            </a:r>
          </a:p>
          <a:p>
            <a:r>
              <a:rPr lang="en-US" dirty="0" smtClean="0"/>
              <a:t>- </a:t>
            </a:r>
            <a:r>
              <a:rPr lang="en-US" b="1" dirty="0" smtClean="0"/>
              <a:t>Research and Development</a:t>
            </a:r>
            <a:r>
              <a:rPr lang="en-US" dirty="0" smtClean="0"/>
              <a:t>: Accelerate research in artificial intelligence and machine learning with access to diverse and realistic digit image datasets for experimentation.</a:t>
            </a:r>
          </a:p>
          <a:p>
            <a:r>
              <a:rPr lang="en-US" b="1" dirty="0" smtClean="0"/>
              <a:t>- Innovation and Exploration</a:t>
            </a:r>
            <a:r>
              <a:rPr lang="en-US" dirty="0" smtClean="0"/>
              <a:t>: Unlock new possibilities in image generation technology and advance the field of computer vision with cutting-edge GAN-based solutions.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9448800" y="2819400"/>
            <a:ext cx="2466975" cy="3419475"/>
          </a:xfrm>
          <a:prstGeom prst="rect">
            <a:avLst/>
          </a:prstGeom>
        </p:spPr>
      </p:pic>
      <p:sp>
        <p:nvSpPr>
          <p:cNvPr id="7" name="object 7"/>
          <p:cNvSpPr txBox="1">
            <a:spLocks noGrp="1"/>
          </p:cNvSpPr>
          <p:nvPr>
            <p:ph type="title"/>
          </p:nvPr>
        </p:nvSpPr>
        <p:spPr>
          <a:xfrm>
            <a:off x="76263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914400" y="1447800"/>
            <a:ext cx="8153400" cy="4801314"/>
          </a:xfrm>
          <a:prstGeom prst="rect">
            <a:avLst/>
          </a:prstGeom>
          <a:noFill/>
        </p:spPr>
        <p:txBody>
          <a:bodyPr wrap="square" rtlCol="0">
            <a:spAutoFit/>
          </a:bodyPr>
          <a:lstStyle/>
          <a:p>
            <a:r>
              <a:rPr lang="en-US" b="1" dirty="0" smtClean="0"/>
              <a:t>- Hyper-Realistic Results: </a:t>
            </a:r>
            <a:r>
              <a:rPr lang="en-US" dirty="0" smtClean="0"/>
              <a:t>Experience jaw-dropping realism in digit image generation, with GANs producing images that are indistinguishable from real hand-written digits.</a:t>
            </a:r>
          </a:p>
          <a:p>
            <a:endParaRPr lang="en-US" dirty="0" smtClean="0"/>
          </a:p>
          <a:p>
            <a:r>
              <a:rPr lang="en-US" b="1" dirty="0" smtClean="0"/>
              <a:t>- Endless Possibilities: </a:t>
            </a:r>
            <a:r>
              <a:rPr lang="en-US" dirty="0" smtClean="0"/>
              <a:t>From digit recognition systems to artistic endeavors, our solution opens doors to endless possibilities, empowering users to innovate and explore.</a:t>
            </a:r>
          </a:p>
          <a:p>
            <a:endParaRPr lang="en-US" dirty="0" smtClean="0"/>
          </a:p>
          <a:p>
            <a:r>
              <a:rPr lang="en-US" b="1" dirty="0" smtClean="0"/>
              <a:t>- Data Magic</a:t>
            </a:r>
            <a:r>
              <a:rPr lang="en-US" dirty="0" smtClean="0"/>
              <a:t>: Witness the magic of data augmentation as GANs seamlessly blend synthetic digit images with real data, enhancing model performance and robustness.</a:t>
            </a:r>
          </a:p>
          <a:p>
            <a:endParaRPr lang="en-US" dirty="0" smtClean="0"/>
          </a:p>
          <a:p>
            <a:r>
              <a:rPr lang="en-US" b="1" dirty="0" smtClean="0"/>
              <a:t>- Revolutionizing Research</a:t>
            </a:r>
            <a:r>
              <a:rPr lang="en-US" dirty="0" smtClean="0"/>
              <a:t>: Propel your research forward with access to unparalleled datasets, fueling groundbreaking discoveries and advancements in AI and machine learning.</a:t>
            </a:r>
          </a:p>
          <a:p>
            <a:endParaRPr lang="en-US" dirty="0" smtClean="0"/>
          </a:p>
          <a:p>
            <a:r>
              <a:rPr lang="en-US" b="1" dirty="0" smtClean="0"/>
              <a:t>- The Future of Image Generation</a:t>
            </a:r>
            <a:r>
              <a:rPr lang="en-US" dirty="0" smtClean="0"/>
              <a:t>: Join us on the forefront of innovation as we push the boundaries of image generation technology, reshaping the landscape of computer vision and beyond.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p:cNvSpPr txBox="1"/>
          <p:nvPr/>
        </p:nvSpPr>
        <p:spPr>
          <a:xfrm>
            <a:off x="533400" y="1524000"/>
            <a:ext cx="8686800" cy="4524315"/>
          </a:xfrm>
          <a:prstGeom prst="rect">
            <a:avLst/>
          </a:prstGeom>
          <a:noFill/>
        </p:spPr>
        <p:txBody>
          <a:bodyPr wrap="square" rtlCol="0">
            <a:spAutoFit/>
          </a:bodyPr>
          <a:lstStyle/>
          <a:p>
            <a:r>
              <a:rPr lang="en-US" b="1" dirty="0" smtClean="0"/>
              <a:t>Architecture:</a:t>
            </a:r>
          </a:p>
          <a:p>
            <a:r>
              <a:rPr lang="en-US" dirty="0" smtClean="0"/>
              <a:t>  - Utilizes a generator network to produce synthetic digit images and a discriminator network to differentiate between real and fake images.</a:t>
            </a:r>
          </a:p>
          <a:p>
            <a:r>
              <a:rPr lang="en-US" dirty="0" smtClean="0"/>
              <a:t>  - The generator generates images from random noise vectors, while the discriminator learns to distinguish between real and generated images.</a:t>
            </a:r>
          </a:p>
          <a:p>
            <a:r>
              <a:rPr lang="en-US" dirty="0" smtClean="0"/>
              <a:t>- </a:t>
            </a:r>
            <a:r>
              <a:rPr lang="en-US" b="1" dirty="0" smtClean="0"/>
              <a:t>Training Process:</a:t>
            </a:r>
          </a:p>
          <a:p>
            <a:r>
              <a:rPr lang="en-US" dirty="0" smtClean="0"/>
              <a:t>  - Adversarial training process involves simultaneous training of the generator and discriminator networks.</a:t>
            </a:r>
          </a:p>
          <a:p>
            <a:r>
              <a:rPr lang="en-US" dirty="0" smtClean="0"/>
              <a:t>  - Generator aims to fool the discriminator by generating realistic images, while the discriminator aims to correctly classify real and fake images.</a:t>
            </a:r>
          </a:p>
          <a:p>
            <a:r>
              <a:rPr lang="en-US" b="1" dirty="0" smtClean="0"/>
              <a:t>- Loss Functions:</a:t>
            </a:r>
          </a:p>
          <a:p>
            <a:r>
              <a:rPr lang="en-US" dirty="0" smtClean="0"/>
              <a:t>  - Binary cross-entropy loss used to train both the generator and discriminator networks.</a:t>
            </a:r>
          </a:p>
          <a:p>
            <a:r>
              <a:rPr lang="en-US" dirty="0" smtClean="0"/>
              <a:t>  - Discriminator loss measures the effectiveness of the discriminator in distinguishing between real and fake images.</a:t>
            </a:r>
          </a:p>
          <a:p>
            <a:r>
              <a:rPr lang="en-US" dirty="0" smtClean="0"/>
              <a:t>  - Generator loss measures how well the generator is fooling the discriminator by generating realistic images.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974</Words>
  <Application>Microsoft Office PowerPoint</Application>
  <PresentationFormat>Custom</PresentationFormat>
  <Paragraphs>85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AMRITHA P (311521104005)</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admin</dc:creator>
  <cp:lastModifiedBy>admin</cp:lastModifiedBy>
  <cp:revision>6</cp:revision>
  <dcterms:created xsi:type="dcterms:W3CDTF">2024-04-01T05:05:12Z</dcterms:created>
  <dcterms:modified xsi:type="dcterms:W3CDTF">2024-04-01T06:46:16Z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