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3.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slideLayout" Target="../slideLayouts/slideLayout6.xml"/><Relationship Id="rId8"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slideLayout" Target="../slideLayouts/slideLayout7.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8.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184083"/>
            <a:ext cx="7556421" cy="1417558"/>
          </a:xfrm>
          <a:prstGeom prst="rect">
            <a:avLst/>
          </a:prstGeom>
          <a:noFill/>
          <a:ln/>
        </p:spPr>
        <p:txBody>
          <a:bodyPr wrap="squar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Gaming Support Escalation Framework</a:t>
            </a:r>
            <a:endParaRPr lang="en-US" sz="4450" dirty="0"/>
          </a:p>
        </p:txBody>
      </p:sp>
      <p:sp>
        <p:nvSpPr>
          <p:cNvPr id="4" name="Text 1"/>
          <p:cNvSpPr/>
          <p:nvPr/>
        </p:nvSpPr>
        <p:spPr>
          <a:xfrm>
            <a:off x="6280190" y="3941802"/>
            <a:ext cx="7556421" cy="1451610"/>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A comprehensive framework for handling gaming support issues across five distinct levels of complexity, from simple self-service solutions to critical emergency situations requiring immediate intervention.</a:t>
            </a:r>
            <a:endParaRPr lang="en-US" sz="1750" dirty="0"/>
          </a:p>
        </p:txBody>
      </p:sp>
      <p:sp>
        <p:nvSpPr>
          <p:cNvPr id="5" name="Shape 2"/>
          <p:cNvSpPr/>
          <p:nvPr/>
        </p:nvSpPr>
        <p:spPr>
          <a:xfrm>
            <a:off x="6280190" y="5665470"/>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287810" y="5673090"/>
            <a:ext cx="347663" cy="347663"/>
          </a:xfrm>
          <a:prstGeom prst="rect">
            <a:avLst/>
          </a:prstGeom>
        </p:spPr>
      </p:pic>
      <p:sp>
        <p:nvSpPr>
          <p:cNvPr id="7" name="Text 3"/>
          <p:cNvSpPr/>
          <p:nvPr/>
        </p:nvSpPr>
        <p:spPr>
          <a:xfrm>
            <a:off x="6756440" y="5648563"/>
            <a:ext cx="3352205" cy="396835"/>
          </a:xfrm>
          <a:prstGeom prst="rect">
            <a:avLst/>
          </a:prstGeom>
          <a:noFill/>
          <a:ln/>
        </p:spPr>
        <p:txBody>
          <a:bodyPr wrap="none" lIns="0" tIns="0" rIns="0" bIns="0" rtlCol="0" anchor="t"/>
          <a:lstStyle/>
          <a:p>
            <a:pPr algn="l" indent="0" marL="0">
              <a:lnSpc>
                <a:spcPts val="3100"/>
              </a:lnSpc>
              <a:buNone/>
            </a:pPr>
            <a:r>
              <a:rPr lang="en-US" sz="2200" b="1" dirty="0">
                <a:solidFill>
                  <a:srgbClr val="272525"/>
                </a:solidFill>
                <a:latin typeface="Inter Bold" pitchFamily="34" charset="0"/>
                <a:ea typeface="Inter Bold" pitchFamily="34" charset="-122"/>
                <a:cs typeface="Inter Bold" pitchFamily="34" charset="-120"/>
              </a:rPr>
              <a:t>by Amrita Bhattacharjee</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24587" y="618887"/>
            <a:ext cx="7667625" cy="1318260"/>
          </a:xfrm>
          <a:prstGeom prst="rect">
            <a:avLst/>
          </a:prstGeom>
          <a:noFill/>
          <a:ln/>
        </p:spPr>
        <p:txBody>
          <a:bodyPr wrap="square" lIns="0" tIns="0" rIns="0" bIns="0" rtlCol="0" anchor="t"/>
          <a:lstStyle/>
          <a:p>
            <a:pPr algn="l" indent="0" marL="0">
              <a:lnSpc>
                <a:spcPts val="5150"/>
              </a:lnSpc>
              <a:buNone/>
            </a:pPr>
            <a:r>
              <a:rPr lang="en-US" sz="4150" b="1" dirty="0">
                <a:solidFill>
                  <a:srgbClr val="000000"/>
                </a:solidFill>
                <a:latin typeface="Inter Bold" pitchFamily="34" charset="0"/>
                <a:ea typeface="Inter Bold" pitchFamily="34" charset="-122"/>
                <a:cs typeface="Inter Bold" pitchFamily="34" charset="-120"/>
              </a:rPr>
              <a:t>Level 1: Instant Answers (Self-Service &amp; FAQs)</a:t>
            </a:r>
            <a:endParaRPr lang="en-US" sz="4150" dirty="0"/>
          </a:p>
        </p:txBody>
      </p:sp>
      <p:sp>
        <p:nvSpPr>
          <p:cNvPr id="4" name="Shape 1"/>
          <p:cNvSpPr/>
          <p:nvPr/>
        </p:nvSpPr>
        <p:spPr>
          <a:xfrm>
            <a:off x="6224587" y="2253496"/>
            <a:ext cx="474464" cy="474464"/>
          </a:xfrm>
          <a:prstGeom prst="roundRect">
            <a:avLst>
              <a:gd name="adj" fmla="val 18671"/>
            </a:avLst>
          </a:prstGeom>
          <a:solidFill>
            <a:srgbClr val="DADBF1"/>
          </a:solidFill>
          <a:ln w="7620">
            <a:solidFill>
              <a:srgbClr val="C0C1D7"/>
            </a:solidFill>
            <a:prstDash val="solid"/>
          </a:ln>
        </p:spPr>
      </p:sp>
      <p:pic>
        <p:nvPicPr>
          <p:cNvPr id="5" name="Image 1" descr="preencoded.png">    </p:cNvPr>
          <p:cNvPicPr>
            <a:picLocks noChangeAspect="1"/>
          </p:cNvPicPr>
          <p:nvPr/>
        </p:nvPicPr>
        <p:blipFill>
          <a:blip r:embed="rId2"/>
          <a:stretch>
            <a:fillRect/>
          </a:stretch>
        </p:blipFill>
        <p:spPr>
          <a:xfrm>
            <a:off x="6303585" y="2292965"/>
            <a:ext cx="316349" cy="395407"/>
          </a:xfrm>
          <a:prstGeom prst="rect">
            <a:avLst/>
          </a:prstGeom>
        </p:spPr>
      </p:pic>
      <p:sp>
        <p:nvSpPr>
          <p:cNvPr id="6" name="Text 2"/>
          <p:cNvSpPr/>
          <p:nvPr/>
        </p:nvSpPr>
        <p:spPr>
          <a:xfrm>
            <a:off x="6909911" y="2325886"/>
            <a:ext cx="3016687" cy="988338"/>
          </a:xfrm>
          <a:prstGeom prst="rect">
            <a:avLst/>
          </a:prstGeom>
          <a:noFill/>
          <a:ln/>
        </p:spPr>
        <p:txBody>
          <a:bodyPr wrap="square" lIns="0" tIns="0" rIns="0" bIns="0" rtlCol="0" anchor="t"/>
          <a:lstStyle/>
          <a:p>
            <a:pPr algn="l" indent="0" marL="0">
              <a:lnSpc>
                <a:spcPts val="2550"/>
              </a:lnSpc>
              <a:buNone/>
            </a:pPr>
            <a:r>
              <a:rPr lang="en-US" sz="2050" b="1" dirty="0">
                <a:solidFill>
                  <a:srgbClr val="272525"/>
                </a:solidFill>
                <a:latin typeface="Inter Bold" pitchFamily="34" charset="0"/>
                <a:ea typeface="Inter Bold" pitchFamily="34" charset="-122"/>
                <a:cs typeface="Inter Bold" pitchFamily="34" charset="-120"/>
              </a:rPr>
              <a:t>Handles: Simple, repetitive queries with predefined answers</a:t>
            </a:r>
            <a:endParaRPr lang="en-US" sz="2050" dirty="0"/>
          </a:p>
        </p:txBody>
      </p:sp>
      <p:sp>
        <p:nvSpPr>
          <p:cNvPr id="7" name="Text 3"/>
          <p:cNvSpPr/>
          <p:nvPr/>
        </p:nvSpPr>
        <p:spPr>
          <a:xfrm>
            <a:off x="6909911" y="3440668"/>
            <a:ext cx="3016687" cy="1686520"/>
          </a:xfrm>
          <a:prstGeom prst="rect">
            <a:avLst/>
          </a:prstGeom>
          <a:noFill/>
          <a:ln/>
        </p:spPr>
        <p:txBody>
          <a:bodyPr wrap="square" lIns="0" tIns="0" rIns="0" bIns="0" rtlCol="0" anchor="t"/>
          <a:lstStyle/>
          <a:p>
            <a:pPr algn="l" indent="0" marL="0">
              <a:lnSpc>
                <a:spcPts val="2650"/>
              </a:lnSpc>
              <a:buNone/>
            </a:pPr>
            <a:r>
              <a:rPr lang="en-US" sz="1650" dirty="0">
                <a:solidFill>
                  <a:srgbClr val="272525"/>
                </a:solidFill>
                <a:latin typeface="Inter" pitchFamily="34" charset="0"/>
                <a:ea typeface="Inter" pitchFamily="34" charset="-122"/>
                <a:cs typeface="Inter" pitchFamily="34" charset="-120"/>
              </a:rPr>
              <a:t>Examples: "How do I change my password?", "Where do I find the latest patch notes?", "What are the system requirements for [Game]?"</a:t>
            </a:r>
            <a:endParaRPr lang="en-US" sz="1650" dirty="0"/>
          </a:p>
        </p:txBody>
      </p:sp>
      <p:sp>
        <p:nvSpPr>
          <p:cNvPr id="8" name="Shape 4"/>
          <p:cNvSpPr/>
          <p:nvPr/>
        </p:nvSpPr>
        <p:spPr>
          <a:xfrm>
            <a:off x="10190202" y="2253496"/>
            <a:ext cx="474464" cy="474464"/>
          </a:xfrm>
          <a:prstGeom prst="roundRect">
            <a:avLst>
              <a:gd name="adj" fmla="val 18671"/>
            </a:avLst>
          </a:prstGeom>
          <a:solidFill>
            <a:srgbClr val="DADBF1"/>
          </a:solidFill>
          <a:ln w="7620">
            <a:solidFill>
              <a:srgbClr val="C0C1D7"/>
            </a:solidFill>
            <a:prstDash val="solid"/>
          </a:ln>
        </p:spPr>
      </p:sp>
      <p:pic>
        <p:nvPicPr>
          <p:cNvPr id="9" name="Image 2" descr="preencoded.png">    </p:cNvPr>
          <p:cNvPicPr>
            <a:picLocks noChangeAspect="1"/>
          </p:cNvPicPr>
          <p:nvPr/>
        </p:nvPicPr>
        <p:blipFill>
          <a:blip r:embed="rId3"/>
          <a:stretch>
            <a:fillRect/>
          </a:stretch>
        </p:blipFill>
        <p:spPr>
          <a:xfrm>
            <a:off x="10269200" y="2292965"/>
            <a:ext cx="316349" cy="395407"/>
          </a:xfrm>
          <a:prstGeom prst="rect">
            <a:avLst/>
          </a:prstGeom>
        </p:spPr>
      </p:pic>
      <p:sp>
        <p:nvSpPr>
          <p:cNvPr id="10" name="Text 5"/>
          <p:cNvSpPr/>
          <p:nvPr/>
        </p:nvSpPr>
        <p:spPr>
          <a:xfrm>
            <a:off x="10875526" y="2325886"/>
            <a:ext cx="2636401" cy="329446"/>
          </a:xfrm>
          <a:prstGeom prst="rect">
            <a:avLst/>
          </a:prstGeom>
          <a:noFill/>
          <a:ln/>
        </p:spPr>
        <p:txBody>
          <a:bodyPr wrap="none" lIns="0" tIns="0" rIns="0" bIns="0" rtlCol="0" anchor="t"/>
          <a:lstStyle/>
          <a:p>
            <a:pPr algn="l" indent="0" marL="0">
              <a:lnSpc>
                <a:spcPts val="2550"/>
              </a:lnSpc>
              <a:buNone/>
            </a:pPr>
            <a:r>
              <a:rPr lang="en-US" sz="2050" b="1" dirty="0">
                <a:solidFill>
                  <a:srgbClr val="272525"/>
                </a:solidFill>
                <a:latin typeface="Inter Bold" pitchFamily="34" charset="0"/>
                <a:ea typeface="Inter Bold" pitchFamily="34" charset="-122"/>
                <a:cs typeface="Inter Bold" pitchFamily="34" charset="-120"/>
              </a:rPr>
              <a:t>Work Done</a:t>
            </a:r>
            <a:endParaRPr lang="en-US" sz="2050" dirty="0"/>
          </a:p>
        </p:txBody>
      </p:sp>
      <p:sp>
        <p:nvSpPr>
          <p:cNvPr id="11" name="Text 6"/>
          <p:cNvSpPr/>
          <p:nvPr/>
        </p:nvSpPr>
        <p:spPr>
          <a:xfrm>
            <a:off x="10875526" y="2781776"/>
            <a:ext cx="3016687" cy="1011912"/>
          </a:xfrm>
          <a:prstGeom prst="rect">
            <a:avLst/>
          </a:prstGeom>
          <a:noFill/>
          <a:ln/>
        </p:spPr>
        <p:txBody>
          <a:bodyPr wrap="square" lIns="0" tIns="0" rIns="0" bIns="0" rtlCol="0" anchor="t"/>
          <a:lstStyle/>
          <a:p>
            <a:pPr algn="l" indent="0" marL="0">
              <a:lnSpc>
                <a:spcPts val="2650"/>
              </a:lnSpc>
              <a:buNone/>
            </a:pPr>
            <a:r>
              <a:rPr lang="en-US" sz="1650" dirty="0">
                <a:solidFill>
                  <a:srgbClr val="272525"/>
                </a:solidFill>
                <a:latin typeface="Inter" pitchFamily="34" charset="0"/>
                <a:ea typeface="Inter" pitchFamily="34" charset="-122"/>
                <a:cs typeface="Inter" pitchFamily="34" charset="-120"/>
              </a:rPr>
              <a:t>Retrieves answers from a gaming knowledge base (FAQs, patch notes, guides).</a:t>
            </a:r>
            <a:endParaRPr lang="en-US" sz="1650" dirty="0"/>
          </a:p>
        </p:txBody>
      </p:sp>
      <p:sp>
        <p:nvSpPr>
          <p:cNvPr id="12" name="Text 7"/>
          <p:cNvSpPr/>
          <p:nvPr/>
        </p:nvSpPr>
        <p:spPr>
          <a:xfrm>
            <a:off x="10875526" y="3920133"/>
            <a:ext cx="3016687" cy="674608"/>
          </a:xfrm>
          <a:prstGeom prst="rect">
            <a:avLst/>
          </a:prstGeom>
          <a:noFill/>
          <a:ln/>
        </p:spPr>
        <p:txBody>
          <a:bodyPr wrap="square" lIns="0" tIns="0" rIns="0" bIns="0" rtlCol="0" anchor="t"/>
          <a:lstStyle/>
          <a:p>
            <a:pPr algn="l" indent="0" marL="0">
              <a:lnSpc>
                <a:spcPts val="2650"/>
              </a:lnSpc>
              <a:buNone/>
            </a:pPr>
            <a:r>
              <a:rPr lang="en-US" sz="1650" dirty="0">
                <a:solidFill>
                  <a:srgbClr val="272525"/>
                </a:solidFill>
                <a:latin typeface="Inter" pitchFamily="34" charset="0"/>
                <a:ea typeface="Inter" pitchFamily="34" charset="-122"/>
                <a:cs typeface="Inter" pitchFamily="34" charset="-120"/>
              </a:rPr>
              <a:t>Uses basic NLP to match intent.</a:t>
            </a:r>
            <a:endParaRPr lang="en-US" sz="1650" dirty="0"/>
          </a:p>
        </p:txBody>
      </p:sp>
      <p:sp>
        <p:nvSpPr>
          <p:cNvPr id="13" name="Text 8"/>
          <p:cNvSpPr/>
          <p:nvPr/>
        </p:nvSpPr>
        <p:spPr>
          <a:xfrm>
            <a:off x="10875526" y="4721185"/>
            <a:ext cx="3016687" cy="674608"/>
          </a:xfrm>
          <a:prstGeom prst="rect">
            <a:avLst/>
          </a:prstGeom>
          <a:noFill/>
          <a:ln/>
        </p:spPr>
        <p:txBody>
          <a:bodyPr wrap="square" lIns="0" tIns="0" rIns="0" bIns="0" rtlCol="0" anchor="t"/>
          <a:lstStyle/>
          <a:p>
            <a:pPr algn="l" indent="0" marL="0">
              <a:lnSpc>
                <a:spcPts val="2650"/>
              </a:lnSpc>
              <a:buNone/>
            </a:pPr>
            <a:r>
              <a:rPr lang="en-US" sz="1650" dirty="0">
                <a:solidFill>
                  <a:srgbClr val="272525"/>
                </a:solidFill>
                <a:latin typeface="Inter" pitchFamily="34" charset="0"/>
                <a:ea typeface="Inter" pitchFamily="34" charset="-122"/>
                <a:cs typeface="Inter" pitchFamily="34" charset="-120"/>
              </a:rPr>
              <a:t>Escalates if the query is unrecognized.</a:t>
            </a:r>
            <a:endParaRPr lang="en-US" sz="1650" dirty="0"/>
          </a:p>
        </p:txBody>
      </p:sp>
      <p:sp>
        <p:nvSpPr>
          <p:cNvPr id="14" name="Shape 9"/>
          <p:cNvSpPr/>
          <p:nvPr/>
        </p:nvSpPr>
        <p:spPr>
          <a:xfrm>
            <a:off x="6224587" y="5817513"/>
            <a:ext cx="474464" cy="474464"/>
          </a:xfrm>
          <a:prstGeom prst="roundRect">
            <a:avLst>
              <a:gd name="adj" fmla="val 18671"/>
            </a:avLst>
          </a:prstGeom>
          <a:solidFill>
            <a:srgbClr val="DADBF1"/>
          </a:solidFill>
          <a:ln w="7620">
            <a:solidFill>
              <a:srgbClr val="C0C1D7"/>
            </a:solidFill>
            <a:prstDash val="solid"/>
          </a:ln>
        </p:spPr>
      </p:sp>
      <p:pic>
        <p:nvPicPr>
          <p:cNvPr id="15" name="Image 3" descr="preencoded.png">    </p:cNvPr>
          <p:cNvPicPr>
            <a:picLocks noChangeAspect="1"/>
          </p:cNvPicPr>
          <p:nvPr/>
        </p:nvPicPr>
        <p:blipFill>
          <a:blip r:embed="rId4"/>
          <a:stretch>
            <a:fillRect/>
          </a:stretch>
        </p:blipFill>
        <p:spPr>
          <a:xfrm>
            <a:off x="6303585" y="5856982"/>
            <a:ext cx="316349" cy="395407"/>
          </a:xfrm>
          <a:prstGeom prst="rect">
            <a:avLst/>
          </a:prstGeom>
        </p:spPr>
      </p:pic>
      <p:sp>
        <p:nvSpPr>
          <p:cNvPr id="16" name="Text 10"/>
          <p:cNvSpPr/>
          <p:nvPr/>
        </p:nvSpPr>
        <p:spPr>
          <a:xfrm>
            <a:off x="6909911" y="5889903"/>
            <a:ext cx="2636401" cy="329446"/>
          </a:xfrm>
          <a:prstGeom prst="rect">
            <a:avLst/>
          </a:prstGeom>
          <a:noFill/>
          <a:ln/>
        </p:spPr>
        <p:txBody>
          <a:bodyPr wrap="none" lIns="0" tIns="0" rIns="0" bIns="0" rtlCol="0" anchor="t"/>
          <a:lstStyle/>
          <a:p>
            <a:pPr algn="l" indent="0" marL="0">
              <a:lnSpc>
                <a:spcPts val="2550"/>
              </a:lnSpc>
              <a:buNone/>
            </a:pPr>
            <a:r>
              <a:rPr lang="en-US" sz="2050" b="1" dirty="0">
                <a:solidFill>
                  <a:srgbClr val="272525"/>
                </a:solidFill>
                <a:latin typeface="Inter Bold" pitchFamily="34" charset="0"/>
                <a:ea typeface="Inter Bold" pitchFamily="34" charset="-122"/>
                <a:cs typeface="Inter Bold" pitchFamily="34" charset="-120"/>
              </a:rPr>
              <a:t>Resources Needed</a:t>
            </a:r>
            <a:endParaRPr lang="en-US" sz="2050" dirty="0"/>
          </a:p>
        </p:txBody>
      </p:sp>
      <p:sp>
        <p:nvSpPr>
          <p:cNvPr id="17" name="Text 11"/>
          <p:cNvSpPr/>
          <p:nvPr/>
        </p:nvSpPr>
        <p:spPr>
          <a:xfrm>
            <a:off x="6909911" y="6345793"/>
            <a:ext cx="6982301" cy="337304"/>
          </a:xfrm>
          <a:prstGeom prst="rect">
            <a:avLst/>
          </a:prstGeom>
          <a:noFill/>
          <a:ln/>
        </p:spPr>
        <p:txBody>
          <a:bodyPr wrap="none" lIns="0" tIns="0" rIns="0" bIns="0" rtlCol="0" anchor="t"/>
          <a:lstStyle/>
          <a:p>
            <a:pPr algn="l" indent="0" marL="0">
              <a:lnSpc>
                <a:spcPts val="2650"/>
              </a:lnSpc>
              <a:buNone/>
            </a:pPr>
            <a:r>
              <a:rPr lang="en-US" sz="1650" dirty="0">
                <a:solidFill>
                  <a:srgbClr val="272525"/>
                </a:solidFill>
                <a:latin typeface="Inter" pitchFamily="34" charset="0"/>
                <a:ea typeface="Inter" pitchFamily="34" charset="-122"/>
                <a:cs typeface="Inter" pitchFamily="34" charset="-120"/>
              </a:rPr>
              <a:t>Game documentation (wikis, forums, support articles)</a:t>
            </a:r>
            <a:endParaRPr lang="en-US" sz="1650" dirty="0"/>
          </a:p>
        </p:txBody>
      </p:sp>
      <p:sp>
        <p:nvSpPr>
          <p:cNvPr id="18" name="Text 12"/>
          <p:cNvSpPr/>
          <p:nvPr/>
        </p:nvSpPr>
        <p:spPr>
          <a:xfrm>
            <a:off x="6909911" y="6809542"/>
            <a:ext cx="6982301" cy="337304"/>
          </a:xfrm>
          <a:prstGeom prst="rect">
            <a:avLst/>
          </a:prstGeom>
          <a:noFill/>
          <a:ln/>
        </p:spPr>
        <p:txBody>
          <a:bodyPr wrap="none" lIns="0" tIns="0" rIns="0" bIns="0" rtlCol="0" anchor="t"/>
          <a:lstStyle/>
          <a:p>
            <a:pPr algn="l" indent="0" marL="0">
              <a:lnSpc>
                <a:spcPts val="2650"/>
              </a:lnSpc>
              <a:buNone/>
            </a:pPr>
            <a:r>
              <a:rPr lang="en-US" sz="1650" dirty="0">
                <a:solidFill>
                  <a:srgbClr val="272525"/>
                </a:solidFill>
                <a:latin typeface="Inter" pitchFamily="34" charset="0"/>
                <a:ea typeface="Inter" pitchFamily="34" charset="-122"/>
                <a:cs typeface="Inter" pitchFamily="34" charset="-120"/>
              </a:rPr>
              <a:t>Simple keyword/NLP matching</a:t>
            </a:r>
            <a:endParaRPr lang="en-US" sz="1650" dirty="0"/>
          </a:p>
        </p:txBody>
      </p:sp>
      <p:sp>
        <p:nvSpPr>
          <p:cNvPr id="19" name="Text 13"/>
          <p:cNvSpPr/>
          <p:nvPr/>
        </p:nvSpPr>
        <p:spPr>
          <a:xfrm>
            <a:off x="6909911" y="7273290"/>
            <a:ext cx="6982301" cy="337304"/>
          </a:xfrm>
          <a:prstGeom prst="rect">
            <a:avLst/>
          </a:prstGeom>
          <a:noFill/>
          <a:ln/>
        </p:spPr>
        <p:txBody>
          <a:bodyPr wrap="none" lIns="0" tIns="0" rIns="0" bIns="0" rtlCol="0" anchor="t"/>
          <a:lstStyle/>
          <a:p>
            <a:pPr algn="l" indent="0" marL="0">
              <a:lnSpc>
                <a:spcPts val="2650"/>
              </a:lnSpc>
              <a:buNone/>
            </a:pPr>
            <a:r>
              <a:rPr lang="en-US" sz="1650" dirty="0">
                <a:solidFill>
                  <a:srgbClr val="272525"/>
                </a:solidFill>
                <a:latin typeface="Inter" pitchFamily="34" charset="0"/>
                <a:ea typeface="Inter" pitchFamily="34" charset="-122"/>
                <a:cs typeface="Inter" pitchFamily="34" charset="-120"/>
              </a:rPr>
              <a:t>Link to community forums for deeper help</a:t>
            </a:r>
            <a:endParaRPr lang="en-US" sz="16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33293" y="719614"/>
            <a:ext cx="7877413" cy="1696641"/>
          </a:xfrm>
          <a:prstGeom prst="rect">
            <a:avLst/>
          </a:prstGeom>
          <a:noFill/>
          <a:ln/>
        </p:spPr>
        <p:txBody>
          <a:bodyPr wrap="square" lIns="0" tIns="0" rIns="0" bIns="0" rtlCol="0" anchor="t"/>
          <a:lstStyle/>
          <a:p>
            <a:pPr algn="l" indent="0" marL="0">
              <a:lnSpc>
                <a:spcPts val="4450"/>
              </a:lnSpc>
              <a:buNone/>
            </a:pPr>
            <a:r>
              <a:rPr lang="en-US" sz="3550" b="1" dirty="0">
                <a:solidFill>
                  <a:srgbClr val="000000"/>
                </a:solidFill>
                <a:latin typeface="Inter Bold" pitchFamily="34" charset="0"/>
                <a:ea typeface="Inter Bold" pitchFamily="34" charset="-122"/>
                <a:cs typeface="Inter Bold" pitchFamily="34" charset="-120"/>
              </a:rPr>
              <a:t>Level 2: Guided Troubleshooting (Common Technical &amp; Account Issues)</a:t>
            </a:r>
            <a:endParaRPr lang="en-US" sz="3550" dirty="0"/>
          </a:p>
        </p:txBody>
      </p:sp>
      <p:pic>
        <p:nvPicPr>
          <p:cNvPr id="4" name="Image 1" descr="preencoded.png">    </p:cNvPr>
          <p:cNvPicPr>
            <a:picLocks noChangeAspect="1"/>
          </p:cNvPicPr>
          <p:nvPr/>
        </p:nvPicPr>
        <p:blipFill>
          <a:blip r:embed="rId2"/>
          <a:stretch>
            <a:fillRect/>
          </a:stretch>
        </p:blipFill>
        <p:spPr>
          <a:xfrm>
            <a:off x="633293" y="2687598"/>
            <a:ext cx="904756" cy="1085731"/>
          </a:xfrm>
          <a:prstGeom prst="rect">
            <a:avLst/>
          </a:prstGeom>
        </p:spPr>
      </p:pic>
      <p:sp>
        <p:nvSpPr>
          <p:cNvPr id="5" name="Text 1"/>
          <p:cNvSpPr/>
          <p:nvPr/>
        </p:nvSpPr>
        <p:spPr>
          <a:xfrm>
            <a:off x="1809393" y="2868454"/>
            <a:ext cx="2576274" cy="282773"/>
          </a:xfrm>
          <a:prstGeom prst="rect">
            <a:avLst/>
          </a:prstGeom>
          <a:noFill/>
          <a:ln/>
        </p:spPr>
        <p:txBody>
          <a:bodyPr wrap="none" lIns="0" tIns="0" rIns="0" bIns="0" rtlCol="0" anchor="t"/>
          <a:lstStyle/>
          <a:p>
            <a:pPr algn="l" indent="0" marL="0">
              <a:lnSpc>
                <a:spcPts val="2200"/>
              </a:lnSpc>
              <a:buNone/>
            </a:pPr>
            <a:r>
              <a:rPr lang="en-US" sz="1750" b="1" dirty="0">
                <a:solidFill>
                  <a:srgbClr val="272525"/>
                </a:solidFill>
                <a:latin typeface="Inter Bold" pitchFamily="34" charset="0"/>
                <a:ea typeface="Inter Bold" pitchFamily="34" charset="-122"/>
                <a:cs typeface="Inter Bold" pitchFamily="34" charset="-120"/>
              </a:rPr>
              <a:t>Account Access Issues</a:t>
            </a:r>
            <a:endParaRPr lang="en-US" sz="1750" dirty="0"/>
          </a:p>
        </p:txBody>
      </p:sp>
      <p:sp>
        <p:nvSpPr>
          <p:cNvPr id="6" name="Text 2"/>
          <p:cNvSpPr/>
          <p:nvPr/>
        </p:nvSpPr>
        <p:spPr>
          <a:xfrm>
            <a:off x="1809393" y="3259693"/>
            <a:ext cx="6701314" cy="289560"/>
          </a:xfrm>
          <a:prstGeom prst="rect">
            <a:avLst/>
          </a:prstGeom>
          <a:noFill/>
          <a:ln/>
        </p:spPr>
        <p:txBody>
          <a:bodyPr wrap="none" lIns="0" tIns="0" rIns="0" bIns="0" rtlCol="0" anchor="t"/>
          <a:lstStyle/>
          <a:p>
            <a:pPr algn="l" indent="0" marL="0">
              <a:lnSpc>
                <a:spcPts val="2250"/>
              </a:lnSpc>
              <a:buNone/>
            </a:pPr>
            <a:r>
              <a:rPr lang="en-US" sz="1400" dirty="0">
                <a:solidFill>
                  <a:srgbClr val="272525"/>
                </a:solidFill>
                <a:latin typeface="Inter" pitchFamily="34" charset="0"/>
                <a:ea typeface="Inter" pitchFamily="34" charset="-122"/>
                <a:cs typeface="Inter" pitchFamily="34" charset="-120"/>
              </a:rPr>
              <a:t>"I can't log in." → Runs account recovery flow.</a:t>
            </a:r>
            <a:endParaRPr lang="en-US" sz="1400" dirty="0"/>
          </a:p>
        </p:txBody>
      </p:sp>
      <p:pic>
        <p:nvPicPr>
          <p:cNvPr id="7" name="Image 2" descr="preencoded.png">    </p:cNvPr>
          <p:cNvPicPr>
            <a:picLocks noChangeAspect="1"/>
          </p:cNvPicPr>
          <p:nvPr/>
        </p:nvPicPr>
        <p:blipFill>
          <a:blip r:embed="rId3"/>
          <a:stretch>
            <a:fillRect/>
          </a:stretch>
        </p:blipFill>
        <p:spPr>
          <a:xfrm>
            <a:off x="633293" y="3773329"/>
            <a:ext cx="904756" cy="1085731"/>
          </a:xfrm>
          <a:prstGeom prst="rect">
            <a:avLst/>
          </a:prstGeom>
        </p:spPr>
      </p:pic>
      <p:sp>
        <p:nvSpPr>
          <p:cNvPr id="8" name="Text 3"/>
          <p:cNvSpPr/>
          <p:nvPr/>
        </p:nvSpPr>
        <p:spPr>
          <a:xfrm>
            <a:off x="1809393" y="3954185"/>
            <a:ext cx="2262068" cy="282773"/>
          </a:xfrm>
          <a:prstGeom prst="rect">
            <a:avLst/>
          </a:prstGeom>
          <a:noFill/>
          <a:ln/>
        </p:spPr>
        <p:txBody>
          <a:bodyPr wrap="none" lIns="0" tIns="0" rIns="0" bIns="0" rtlCol="0" anchor="t"/>
          <a:lstStyle/>
          <a:p>
            <a:pPr algn="l" indent="0" marL="0">
              <a:lnSpc>
                <a:spcPts val="2200"/>
              </a:lnSpc>
              <a:buNone/>
            </a:pPr>
            <a:r>
              <a:rPr lang="en-US" sz="1750" b="1" dirty="0">
                <a:solidFill>
                  <a:srgbClr val="272525"/>
                </a:solidFill>
                <a:latin typeface="Inter Bold" pitchFamily="34" charset="0"/>
                <a:ea typeface="Inter Bold" pitchFamily="34" charset="-122"/>
                <a:cs typeface="Inter Bold" pitchFamily="34" charset="-120"/>
              </a:rPr>
              <a:t>Technical Problems</a:t>
            </a:r>
            <a:endParaRPr lang="en-US" sz="1750" dirty="0"/>
          </a:p>
        </p:txBody>
      </p:sp>
      <p:sp>
        <p:nvSpPr>
          <p:cNvPr id="9" name="Text 4"/>
          <p:cNvSpPr/>
          <p:nvPr/>
        </p:nvSpPr>
        <p:spPr>
          <a:xfrm>
            <a:off x="1809393" y="4345424"/>
            <a:ext cx="6701314" cy="289560"/>
          </a:xfrm>
          <a:prstGeom prst="rect">
            <a:avLst/>
          </a:prstGeom>
          <a:noFill/>
          <a:ln/>
        </p:spPr>
        <p:txBody>
          <a:bodyPr wrap="none" lIns="0" tIns="0" rIns="0" bIns="0" rtlCol="0" anchor="t"/>
          <a:lstStyle/>
          <a:p>
            <a:pPr algn="l" indent="0" marL="0">
              <a:lnSpc>
                <a:spcPts val="2250"/>
              </a:lnSpc>
              <a:buNone/>
            </a:pPr>
            <a:r>
              <a:rPr lang="en-US" sz="1400" dirty="0">
                <a:solidFill>
                  <a:srgbClr val="272525"/>
                </a:solidFill>
                <a:latin typeface="Inter" pitchFamily="34" charset="0"/>
                <a:ea typeface="Inter" pitchFamily="34" charset="-122"/>
                <a:cs typeface="Inter" pitchFamily="34" charset="-120"/>
              </a:rPr>
              <a:t>"My game crashes on startup." → Suggests driver updates/reinstall steps.</a:t>
            </a:r>
            <a:endParaRPr lang="en-US" sz="1400" dirty="0"/>
          </a:p>
        </p:txBody>
      </p:sp>
      <p:pic>
        <p:nvPicPr>
          <p:cNvPr id="10" name="Image 3" descr="preencoded.png">    </p:cNvPr>
          <p:cNvPicPr>
            <a:picLocks noChangeAspect="1"/>
          </p:cNvPicPr>
          <p:nvPr/>
        </p:nvPicPr>
        <p:blipFill>
          <a:blip r:embed="rId4"/>
          <a:stretch>
            <a:fillRect/>
          </a:stretch>
        </p:blipFill>
        <p:spPr>
          <a:xfrm>
            <a:off x="633293" y="4859060"/>
            <a:ext cx="904756" cy="1085731"/>
          </a:xfrm>
          <a:prstGeom prst="rect">
            <a:avLst/>
          </a:prstGeom>
        </p:spPr>
      </p:pic>
      <p:sp>
        <p:nvSpPr>
          <p:cNvPr id="11" name="Text 5"/>
          <p:cNvSpPr/>
          <p:nvPr/>
        </p:nvSpPr>
        <p:spPr>
          <a:xfrm>
            <a:off x="1809393" y="5039916"/>
            <a:ext cx="2380893" cy="282773"/>
          </a:xfrm>
          <a:prstGeom prst="rect">
            <a:avLst/>
          </a:prstGeom>
          <a:noFill/>
          <a:ln/>
        </p:spPr>
        <p:txBody>
          <a:bodyPr wrap="none" lIns="0" tIns="0" rIns="0" bIns="0" rtlCol="0" anchor="t"/>
          <a:lstStyle/>
          <a:p>
            <a:pPr algn="l" indent="0" marL="0">
              <a:lnSpc>
                <a:spcPts val="2200"/>
              </a:lnSpc>
              <a:buNone/>
            </a:pPr>
            <a:r>
              <a:rPr lang="en-US" sz="1750" b="1" dirty="0">
                <a:solidFill>
                  <a:srgbClr val="272525"/>
                </a:solidFill>
                <a:latin typeface="Inter Bold" pitchFamily="34" charset="0"/>
                <a:ea typeface="Inter Bold" pitchFamily="34" charset="-122"/>
                <a:cs typeface="Inter Bold" pitchFamily="34" charset="-120"/>
              </a:rPr>
              <a:t>Purchase Verification</a:t>
            </a:r>
            <a:endParaRPr lang="en-US" sz="1750" dirty="0"/>
          </a:p>
        </p:txBody>
      </p:sp>
      <p:sp>
        <p:nvSpPr>
          <p:cNvPr id="12" name="Text 6"/>
          <p:cNvSpPr/>
          <p:nvPr/>
        </p:nvSpPr>
        <p:spPr>
          <a:xfrm>
            <a:off x="1809393" y="5431155"/>
            <a:ext cx="6701314" cy="289560"/>
          </a:xfrm>
          <a:prstGeom prst="rect">
            <a:avLst/>
          </a:prstGeom>
          <a:noFill/>
          <a:ln/>
        </p:spPr>
        <p:txBody>
          <a:bodyPr wrap="none" lIns="0" tIns="0" rIns="0" bIns="0" rtlCol="0" anchor="t"/>
          <a:lstStyle/>
          <a:p>
            <a:pPr algn="l" indent="0" marL="0">
              <a:lnSpc>
                <a:spcPts val="2250"/>
              </a:lnSpc>
              <a:buNone/>
            </a:pPr>
            <a:r>
              <a:rPr lang="en-US" sz="1400" dirty="0">
                <a:solidFill>
                  <a:srgbClr val="272525"/>
                </a:solidFill>
                <a:latin typeface="Inter" pitchFamily="34" charset="0"/>
                <a:ea typeface="Inter" pitchFamily="34" charset="-122"/>
                <a:cs typeface="Inter" pitchFamily="34" charset="-120"/>
              </a:rPr>
              <a:t>"I didn't receive my in-game purchase." → Checks transaction history.</a:t>
            </a:r>
            <a:endParaRPr lang="en-US" sz="1400" dirty="0"/>
          </a:p>
        </p:txBody>
      </p:sp>
      <p:sp>
        <p:nvSpPr>
          <p:cNvPr id="13" name="Text 7"/>
          <p:cNvSpPr/>
          <p:nvPr/>
        </p:nvSpPr>
        <p:spPr>
          <a:xfrm>
            <a:off x="633293" y="6148268"/>
            <a:ext cx="7877413" cy="579120"/>
          </a:xfrm>
          <a:prstGeom prst="rect">
            <a:avLst/>
          </a:prstGeom>
          <a:noFill/>
          <a:ln/>
        </p:spPr>
        <p:txBody>
          <a:bodyPr wrap="square" lIns="0" tIns="0" rIns="0" bIns="0" rtlCol="0" anchor="t"/>
          <a:lstStyle/>
          <a:p>
            <a:pPr algn="l" indent="0" marL="0">
              <a:lnSpc>
                <a:spcPts val="2250"/>
              </a:lnSpc>
              <a:buNone/>
            </a:pPr>
            <a:r>
              <a:rPr lang="en-US" sz="1400" b="1" dirty="0">
                <a:solidFill>
                  <a:srgbClr val="272525"/>
                </a:solidFill>
                <a:latin typeface="Inter" pitchFamily="34" charset="0"/>
                <a:ea typeface="Inter" pitchFamily="34" charset="-122"/>
                <a:cs typeface="Inter" pitchFamily="34" charset="-120"/>
              </a:rPr>
              <a:t>Work Done:</a:t>
            </a:r>
            <a:pPr algn="l" indent="0" marL="0">
              <a:lnSpc>
                <a:spcPts val="2250"/>
              </a:lnSpc>
              <a:buNone/>
            </a:pPr>
            <a:r>
              <a:rPr lang="en-US" sz="1400" dirty="0">
                <a:solidFill>
                  <a:srgbClr val="272525"/>
                </a:solidFill>
                <a:latin typeface="Inter" pitchFamily="34" charset="0"/>
                <a:ea typeface="Inter" pitchFamily="34" charset="-122"/>
                <a:cs typeface="Inter" pitchFamily="34" charset="-120"/>
              </a:rPr>
              <a:t> Follows decision trees (e.g., "Have you restarted the game? Yes/No"). Executes automated fixes (e.g., resending verification emails). Escalates if the issue persists.</a:t>
            </a:r>
            <a:endParaRPr lang="en-US" sz="1400" dirty="0"/>
          </a:p>
        </p:txBody>
      </p:sp>
      <p:sp>
        <p:nvSpPr>
          <p:cNvPr id="14" name="Text 8"/>
          <p:cNvSpPr/>
          <p:nvPr/>
        </p:nvSpPr>
        <p:spPr>
          <a:xfrm>
            <a:off x="633293" y="6930866"/>
            <a:ext cx="7877413" cy="579120"/>
          </a:xfrm>
          <a:prstGeom prst="rect">
            <a:avLst/>
          </a:prstGeom>
          <a:noFill/>
          <a:ln/>
        </p:spPr>
        <p:txBody>
          <a:bodyPr wrap="square" lIns="0" tIns="0" rIns="0" bIns="0" rtlCol="0" anchor="t"/>
          <a:lstStyle/>
          <a:p>
            <a:pPr algn="l" indent="0" marL="0">
              <a:lnSpc>
                <a:spcPts val="2250"/>
              </a:lnSpc>
              <a:buNone/>
            </a:pPr>
            <a:r>
              <a:rPr lang="en-US" sz="1400" b="1" dirty="0">
                <a:solidFill>
                  <a:srgbClr val="272525"/>
                </a:solidFill>
                <a:latin typeface="Inter" pitchFamily="34" charset="0"/>
                <a:ea typeface="Inter" pitchFamily="34" charset="-122"/>
                <a:cs typeface="Inter" pitchFamily="34" charset="-120"/>
              </a:rPr>
              <a:t>Resources Needed:</a:t>
            </a:r>
            <a:pPr algn="l" indent="0" marL="0">
              <a:lnSpc>
                <a:spcPts val="2250"/>
              </a:lnSpc>
              <a:buNone/>
            </a:pPr>
            <a:r>
              <a:rPr lang="en-US" sz="1400" dirty="0">
                <a:solidFill>
                  <a:srgbClr val="272525"/>
                </a:solidFill>
                <a:latin typeface="Inter" pitchFamily="34" charset="0"/>
                <a:ea typeface="Inter" pitchFamily="34" charset="-122"/>
                <a:cs typeface="Inter" pitchFamily="34" charset="-120"/>
              </a:rPr>
              <a:t> Account &amp; payment system API access (Steam, Xbox Live, PlayStation Network), Crash log analyzer (for common errors), Transaction verification tools</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32458"/>
          </a:xfrm>
          <a:prstGeom prst="rect">
            <a:avLst/>
          </a:prstGeom>
        </p:spPr>
      </p:pic>
      <p:sp>
        <p:nvSpPr>
          <p:cNvPr id="3" name="Text 0"/>
          <p:cNvSpPr/>
          <p:nvPr/>
        </p:nvSpPr>
        <p:spPr>
          <a:xfrm>
            <a:off x="6210657" y="569000"/>
            <a:ext cx="7695486" cy="1939885"/>
          </a:xfrm>
          <a:prstGeom prst="rect">
            <a:avLst/>
          </a:prstGeom>
          <a:noFill/>
          <a:ln/>
        </p:spPr>
        <p:txBody>
          <a:bodyPr wrap="square" lIns="0" tIns="0" rIns="0" bIns="0" rtlCol="0" anchor="t"/>
          <a:lstStyle/>
          <a:p>
            <a:pPr algn="l" indent="0" marL="0">
              <a:lnSpc>
                <a:spcPts val="5050"/>
              </a:lnSpc>
              <a:buNone/>
            </a:pPr>
            <a:r>
              <a:rPr lang="en-US" sz="4050" b="1" dirty="0">
                <a:solidFill>
                  <a:srgbClr val="000000"/>
                </a:solidFill>
                <a:latin typeface="Inter Bold" pitchFamily="34" charset="0"/>
                <a:ea typeface="Inter Bold" pitchFamily="34" charset="-122"/>
                <a:cs typeface="Inter Bold" pitchFamily="34" charset="-120"/>
              </a:rPr>
              <a:t>Level 3: Adaptive Problem-Solving (Uncommon but Solvable Issues)</a:t>
            </a:r>
            <a:endParaRPr lang="en-US" sz="4050" dirty="0"/>
          </a:p>
        </p:txBody>
      </p:sp>
      <p:sp>
        <p:nvSpPr>
          <p:cNvPr id="4" name="Shape 1"/>
          <p:cNvSpPr/>
          <p:nvPr/>
        </p:nvSpPr>
        <p:spPr>
          <a:xfrm>
            <a:off x="6210657" y="2819281"/>
            <a:ext cx="7695486" cy="2723674"/>
          </a:xfrm>
          <a:prstGeom prst="roundRect">
            <a:avLst>
              <a:gd name="adj" fmla="val 3191"/>
            </a:avLst>
          </a:prstGeom>
          <a:noFill/>
          <a:ln w="7620">
            <a:solidFill>
              <a:srgbClr val="000000">
                <a:alpha val="8000"/>
              </a:srgbClr>
            </a:solidFill>
            <a:prstDash val="solid"/>
          </a:ln>
        </p:spPr>
      </p:sp>
      <p:sp>
        <p:nvSpPr>
          <p:cNvPr id="5" name="Shape 2"/>
          <p:cNvSpPr/>
          <p:nvPr/>
        </p:nvSpPr>
        <p:spPr>
          <a:xfrm>
            <a:off x="6218277" y="2826901"/>
            <a:ext cx="7680246" cy="594360"/>
          </a:xfrm>
          <a:prstGeom prst="rect">
            <a:avLst/>
          </a:prstGeom>
          <a:solidFill>
            <a:srgbClr val="FFFFFF">
              <a:alpha val="4000"/>
            </a:srgbClr>
          </a:solidFill>
          <a:ln/>
        </p:spPr>
      </p:sp>
      <p:sp>
        <p:nvSpPr>
          <p:cNvPr id="6" name="Text 3"/>
          <p:cNvSpPr/>
          <p:nvPr/>
        </p:nvSpPr>
        <p:spPr>
          <a:xfrm>
            <a:off x="6425208" y="2958584"/>
            <a:ext cx="3422452" cy="330994"/>
          </a:xfrm>
          <a:prstGeom prst="rect">
            <a:avLst/>
          </a:prstGeom>
          <a:noFill/>
          <a:ln/>
        </p:spPr>
        <p:txBody>
          <a:bodyPr wrap="none" lIns="0" tIns="0" rIns="0" bIns="0" rtlCol="0" anchor="t"/>
          <a:lstStyle/>
          <a:p>
            <a:pPr algn="l" indent="0" marL="0">
              <a:lnSpc>
                <a:spcPts val="2600"/>
              </a:lnSpc>
              <a:buNone/>
            </a:pPr>
            <a:r>
              <a:rPr lang="en-US" sz="1600" dirty="0">
                <a:solidFill>
                  <a:srgbClr val="272525"/>
                </a:solidFill>
                <a:latin typeface="Inter" pitchFamily="34" charset="0"/>
                <a:ea typeface="Inter" pitchFamily="34" charset="-122"/>
                <a:cs typeface="Inter" pitchFamily="34" charset="-120"/>
              </a:rPr>
              <a:t>Issue Example</a:t>
            </a:r>
            <a:endParaRPr lang="en-US" sz="1600" dirty="0"/>
          </a:p>
        </p:txBody>
      </p:sp>
      <p:sp>
        <p:nvSpPr>
          <p:cNvPr id="7" name="Text 4"/>
          <p:cNvSpPr/>
          <p:nvPr/>
        </p:nvSpPr>
        <p:spPr>
          <a:xfrm>
            <a:off x="10269141" y="2958584"/>
            <a:ext cx="3422452" cy="330994"/>
          </a:xfrm>
          <a:prstGeom prst="rect">
            <a:avLst/>
          </a:prstGeom>
          <a:noFill/>
          <a:ln/>
        </p:spPr>
        <p:txBody>
          <a:bodyPr wrap="none" lIns="0" tIns="0" rIns="0" bIns="0" rtlCol="0" anchor="t"/>
          <a:lstStyle/>
          <a:p>
            <a:pPr algn="l" indent="0" marL="0">
              <a:lnSpc>
                <a:spcPts val="2600"/>
              </a:lnSpc>
              <a:buNone/>
            </a:pPr>
            <a:r>
              <a:rPr lang="en-US" sz="1600" dirty="0">
                <a:solidFill>
                  <a:srgbClr val="272525"/>
                </a:solidFill>
                <a:latin typeface="Inter" pitchFamily="34" charset="0"/>
                <a:ea typeface="Inter" pitchFamily="34" charset="-122"/>
                <a:cs typeface="Inter" pitchFamily="34" charset="-120"/>
              </a:rPr>
              <a:t>Solution Approach</a:t>
            </a:r>
            <a:endParaRPr lang="en-US" sz="1600" dirty="0"/>
          </a:p>
        </p:txBody>
      </p:sp>
      <p:sp>
        <p:nvSpPr>
          <p:cNvPr id="8" name="Shape 5"/>
          <p:cNvSpPr/>
          <p:nvPr/>
        </p:nvSpPr>
        <p:spPr>
          <a:xfrm>
            <a:off x="6218277" y="3421261"/>
            <a:ext cx="7680246" cy="925354"/>
          </a:xfrm>
          <a:prstGeom prst="rect">
            <a:avLst/>
          </a:prstGeom>
          <a:solidFill>
            <a:srgbClr val="000000">
              <a:alpha val="4000"/>
            </a:srgbClr>
          </a:solidFill>
          <a:ln/>
        </p:spPr>
      </p:sp>
      <p:sp>
        <p:nvSpPr>
          <p:cNvPr id="9" name="Text 6"/>
          <p:cNvSpPr/>
          <p:nvPr/>
        </p:nvSpPr>
        <p:spPr>
          <a:xfrm>
            <a:off x="6425208" y="3552944"/>
            <a:ext cx="3422452" cy="661988"/>
          </a:xfrm>
          <a:prstGeom prst="rect">
            <a:avLst/>
          </a:prstGeom>
          <a:noFill/>
          <a:ln/>
        </p:spPr>
        <p:txBody>
          <a:bodyPr wrap="square" lIns="0" tIns="0" rIns="0" bIns="0" rtlCol="0" anchor="t"/>
          <a:lstStyle/>
          <a:p>
            <a:pPr algn="l" indent="0" marL="0">
              <a:lnSpc>
                <a:spcPts val="2600"/>
              </a:lnSpc>
              <a:buNone/>
            </a:pPr>
            <a:r>
              <a:rPr lang="en-US" sz="1600" dirty="0">
                <a:solidFill>
                  <a:srgbClr val="272525"/>
                </a:solidFill>
                <a:latin typeface="Inter" pitchFamily="34" charset="0"/>
                <a:ea typeface="Inter" pitchFamily="34" charset="-122"/>
                <a:cs typeface="Inter" pitchFamily="34" charset="-120"/>
              </a:rPr>
              <a:t>"My save file corrupted after the update."</a:t>
            </a:r>
            <a:endParaRPr lang="en-US" sz="1600" dirty="0"/>
          </a:p>
        </p:txBody>
      </p:sp>
      <p:sp>
        <p:nvSpPr>
          <p:cNvPr id="10" name="Text 7"/>
          <p:cNvSpPr/>
          <p:nvPr/>
        </p:nvSpPr>
        <p:spPr>
          <a:xfrm>
            <a:off x="10269141" y="3552944"/>
            <a:ext cx="3422452" cy="330994"/>
          </a:xfrm>
          <a:prstGeom prst="rect">
            <a:avLst/>
          </a:prstGeom>
          <a:noFill/>
          <a:ln/>
        </p:spPr>
        <p:txBody>
          <a:bodyPr wrap="none" lIns="0" tIns="0" rIns="0" bIns="0" rtlCol="0" anchor="t"/>
          <a:lstStyle/>
          <a:p>
            <a:pPr algn="l" indent="0" marL="0">
              <a:lnSpc>
                <a:spcPts val="2600"/>
              </a:lnSpc>
              <a:buNone/>
            </a:pPr>
            <a:r>
              <a:rPr lang="en-US" sz="1600" dirty="0">
                <a:solidFill>
                  <a:srgbClr val="272525"/>
                </a:solidFill>
                <a:latin typeface="Inter" pitchFamily="34" charset="0"/>
                <a:ea typeface="Inter" pitchFamily="34" charset="-122"/>
                <a:cs typeface="Inter" pitchFamily="34" charset="-120"/>
              </a:rPr>
              <a:t>Checks backup options.</a:t>
            </a:r>
            <a:endParaRPr lang="en-US" sz="1600" dirty="0"/>
          </a:p>
        </p:txBody>
      </p:sp>
      <p:sp>
        <p:nvSpPr>
          <p:cNvPr id="11" name="Shape 8"/>
          <p:cNvSpPr/>
          <p:nvPr/>
        </p:nvSpPr>
        <p:spPr>
          <a:xfrm>
            <a:off x="6218277" y="4346615"/>
            <a:ext cx="7680246" cy="594360"/>
          </a:xfrm>
          <a:prstGeom prst="rect">
            <a:avLst/>
          </a:prstGeom>
          <a:solidFill>
            <a:srgbClr val="FFFFFF">
              <a:alpha val="4000"/>
            </a:srgbClr>
          </a:solidFill>
          <a:ln/>
        </p:spPr>
      </p:sp>
      <p:sp>
        <p:nvSpPr>
          <p:cNvPr id="12" name="Text 9"/>
          <p:cNvSpPr/>
          <p:nvPr/>
        </p:nvSpPr>
        <p:spPr>
          <a:xfrm>
            <a:off x="6425208" y="4478298"/>
            <a:ext cx="3422452" cy="330994"/>
          </a:xfrm>
          <a:prstGeom prst="rect">
            <a:avLst/>
          </a:prstGeom>
          <a:noFill/>
          <a:ln/>
        </p:spPr>
        <p:txBody>
          <a:bodyPr wrap="none" lIns="0" tIns="0" rIns="0" bIns="0" rtlCol="0" anchor="t"/>
          <a:lstStyle/>
          <a:p>
            <a:pPr algn="l" indent="0" marL="0">
              <a:lnSpc>
                <a:spcPts val="2600"/>
              </a:lnSpc>
              <a:buNone/>
            </a:pPr>
            <a:r>
              <a:rPr lang="en-US" sz="1600" dirty="0">
                <a:solidFill>
                  <a:srgbClr val="272525"/>
                </a:solidFill>
                <a:latin typeface="Inter" pitchFamily="34" charset="0"/>
                <a:ea typeface="Inter" pitchFamily="34" charset="-122"/>
                <a:cs typeface="Inter" pitchFamily="34" charset="-120"/>
              </a:rPr>
              <a:t>"I was falsely banned."</a:t>
            </a:r>
            <a:endParaRPr lang="en-US" sz="1600" dirty="0"/>
          </a:p>
        </p:txBody>
      </p:sp>
      <p:sp>
        <p:nvSpPr>
          <p:cNvPr id="13" name="Text 10"/>
          <p:cNvSpPr/>
          <p:nvPr/>
        </p:nvSpPr>
        <p:spPr>
          <a:xfrm>
            <a:off x="10269141" y="4478298"/>
            <a:ext cx="3422452" cy="330994"/>
          </a:xfrm>
          <a:prstGeom prst="rect">
            <a:avLst/>
          </a:prstGeom>
          <a:noFill/>
          <a:ln/>
        </p:spPr>
        <p:txBody>
          <a:bodyPr wrap="none" lIns="0" tIns="0" rIns="0" bIns="0" rtlCol="0" anchor="t"/>
          <a:lstStyle/>
          <a:p>
            <a:pPr algn="l" indent="0" marL="0">
              <a:lnSpc>
                <a:spcPts val="2600"/>
              </a:lnSpc>
              <a:buNone/>
            </a:pPr>
            <a:r>
              <a:rPr lang="en-US" sz="1600" dirty="0">
                <a:solidFill>
                  <a:srgbClr val="272525"/>
                </a:solidFill>
                <a:latin typeface="Inter" pitchFamily="34" charset="0"/>
                <a:ea typeface="Inter" pitchFamily="34" charset="-122"/>
                <a:cs typeface="Inter" pitchFamily="34" charset="-120"/>
              </a:rPr>
              <a:t>Reviews moderation logs.</a:t>
            </a:r>
            <a:endParaRPr lang="en-US" sz="1600" dirty="0"/>
          </a:p>
        </p:txBody>
      </p:sp>
      <p:sp>
        <p:nvSpPr>
          <p:cNvPr id="14" name="Shape 11"/>
          <p:cNvSpPr/>
          <p:nvPr/>
        </p:nvSpPr>
        <p:spPr>
          <a:xfrm>
            <a:off x="6218277" y="4940975"/>
            <a:ext cx="7680246" cy="594360"/>
          </a:xfrm>
          <a:prstGeom prst="rect">
            <a:avLst/>
          </a:prstGeom>
          <a:solidFill>
            <a:srgbClr val="000000">
              <a:alpha val="4000"/>
            </a:srgbClr>
          </a:solidFill>
          <a:ln/>
        </p:spPr>
      </p:sp>
      <p:sp>
        <p:nvSpPr>
          <p:cNvPr id="15" name="Text 12"/>
          <p:cNvSpPr/>
          <p:nvPr/>
        </p:nvSpPr>
        <p:spPr>
          <a:xfrm>
            <a:off x="6425208" y="5072658"/>
            <a:ext cx="3422452" cy="330994"/>
          </a:xfrm>
          <a:prstGeom prst="rect">
            <a:avLst/>
          </a:prstGeom>
          <a:noFill/>
          <a:ln/>
        </p:spPr>
        <p:txBody>
          <a:bodyPr wrap="none" lIns="0" tIns="0" rIns="0" bIns="0" rtlCol="0" anchor="t"/>
          <a:lstStyle/>
          <a:p>
            <a:pPr algn="l" indent="0" marL="0">
              <a:lnSpc>
                <a:spcPts val="2600"/>
              </a:lnSpc>
              <a:buNone/>
            </a:pPr>
            <a:r>
              <a:rPr lang="en-US" sz="1600" dirty="0">
                <a:solidFill>
                  <a:srgbClr val="272525"/>
                </a:solidFill>
                <a:latin typeface="Inter" pitchFamily="34" charset="0"/>
                <a:ea typeface="Inter" pitchFamily="34" charset="-122"/>
                <a:cs typeface="Inter" pitchFamily="34" charset="-120"/>
              </a:rPr>
              <a:t>"My friend can't join my lobby."</a:t>
            </a:r>
            <a:endParaRPr lang="en-US" sz="1600" dirty="0"/>
          </a:p>
        </p:txBody>
      </p:sp>
      <p:sp>
        <p:nvSpPr>
          <p:cNvPr id="16" name="Text 13"/>
          <p:cNvSpPr/>
          <p:nvPr/>
        </p:nvSpPr>
        <p:spPr>
          <a:xfrm>
            <a:off x="10269141" y="5072658"/>
            <a:ext cx="3422452" cy="330994"/>
          </a:xfrm>
          <a:prstGeom prst="rect">
            <a:avLst/>
          </a:prstGeom>
          <a:noFill/>
          <a:ln/>
        </p:spPr>
        <p:txBody>
          <a:bodyPr wrap="none" lIns="0" tIns="0" rIns="0" bIns="0" rtlCol="0" anchor="t"/>
          <a:lstStyle/>
          <a:p>
            <a:pPr algn="l" indent="0" marL="0">
              <a:lnSpc>
                <a:spcPts val="2600"/>
              </a:lnSpc>
              <a:buNone/>
            </a:pPr>
            <a:r>
              <a:rPr lang="en-US" sz="1600" dirty="0">
                <a:solidFill>
                  <a:srgbClr val="272525"/>
                </a:solidFill>
                <a:latin typeface="Inter" pitchFamily="34" charset="0"/>
                <a:ea typeface="Inter" pitchFamily="34" charset="-122"/>
                <a:cs typeface="Inter" pitchFamily="34" charset="-120"/>
              </a:rPr>
              <a:t>Tests NAT/firewall issues.</a:t>
            </a:r>
            <a:endParaRPr lang="en-US" sz="1600" dirty="0"/>
          </a:p>
        </p:txBody>
      </p:sp>
      <p:sp>
        <p:nvSpPr>
          <p:cNvPr id="17" name="Text 14"/>
          <p:cNvSpPr/>
          <p:nvPr/>
        </p:nvSpPr>
        <p:spPr>
          <a:xfrm>
            <a:off x="6210657" y="5775722"/>
            <a:ext cx="7695486" cy="992981"/>
          </a:xfrm>
          <a:prstGeom prst="rect">
            <a:avLst/>
          </a:prstGeom>
          <a:noFill/>
          <a:ln/>
        </p:spPr>
        <p:txBody>
          <a:bodyPr wrap="square" lIns="0" tIns="0" rIns="0" bIns="0" rtlCol="0" anchor="t"/>
          <a:lstStyle/>
          <a:p>
            <a:pPr algn="l" indent="0" marL="0">
              <a:lnSpc>
                <a:spcPts val="2600"/>
              </a:lnSpc>
              <a:buNone/>
            </a:pPr>
            <a:r>
              <a:rPr lang="en-US" sz="1600" b="1" dirty="0">
                <a:solidFill>
                  <a:srgbClr val="272525"/>
                </a:solidFill>
                <a:latin typeface="Inter" pitchFamily="34" charset="0"/>
                <a:ea typeface="Inter" pitchFamily="34" charset="-122"/>
                <a:cs typeface="Inter" pitchFamily="34" charset="-120"/>
              </a:rPr>
              <a:t>Work Done:</a:t>
            </a:r>
            <a:pPr algn="l" indent="0" marL="0">
              <a:lnSpc>
                <a:spcPts val="2600"/>
              </a:lnSpc>
              <a:buNone/>
            </a:pPr>
            <a:r>
              <a:rPr lang="en-US" sz="1600" dirty="0">
                <a:solidFill>
                  <a:srgbClr val="272525"/>
                </a:solidFill>
                <a:latin typeface="Inter" pitchFamily="34" charset="0"/>
                <a:ea typeface="Inter" pitchFamily="34" charset="-122"/>
                <a:cs typeface="Inter" pitchFamily="34" charset="-120"/>
              </a:rPr>
              <a:t> Pulls historical ticket data for similar cases. Suggests workarounds (e.g., cloud save restore). Escalates to human agent if unresolved.</a:t>
            </a:r>
            <a:endParaRPr lang="en-US" sz="1600" dirty="0"/>
          </a:p>
        </p:txBody>
      </p:sp>
      <p:sp>
        <p:nvSpPr>
          <p:cNvPr id="18" name="Text 15"/>
          <p:cNvSpPr/>
          <p:nvPr/>
        </p:nvSpPr>
        <p:spPr>
          <a:xfrm>
            <a:off x="6210657" y="7001470"/>
            <a:ext cx="7695486" cy="661988"/>
          </a:xfrm>
          <a:prstGeom prst="rect">
            <a:avLst/>
          </a:prstGeom>
          <a:noFill/>
          <a:ln/>
        </p:spPr>
        <p:txBody>
          <a:bodyPr wrap="square" lIns="0" tIns="0" rIns="0" bIns="0" rtlCol="0" anchor="t"/>
          <a:lstStyle/>
          <a:p>
            <a:pPr algn="l" indent="0" marL="0">
              <a:lnSpc>
                <a:spcPts val="2600"/>
              </a:lnSpc>
              <a:buNone/>
            </a:pPr>
            <a:r>
              <a:rPr lang="en-US" sz="1600" b="1" dirty="0">
                <a:solidFill>
                  <a:srgbClr val="272525"/>
                </a:solidFill>
                <a:latin typeface="Inter" pitchFamily="34" charset="0"/>
                <a:ea typeface="Inter" pitchFamily="34" charset="-122"/>
                <a:cs typeface="Inter" pitchFamily="34" charset="-120"/>
              </a:rPr>
              <a:t>Resources Needed:</a:t>
            </a:r>
            <a:pPr algn="l" indent="0" marL="0">
              <a:lnSpc>
                <a:spcPts val="2600"/>
              </a:lnSpc>
              <a:buNone/>
            </a:pPr>
            <a:r>
              <a:rPr lang="en-US" sz="1600" dirty="0">
                <a:solidFill>
                  <a:srgbClr val="272525"/>
                </a:solidFill>
                <a:latin typeface="Inter" pitchFamily="34" charset="0"/>
                <a:ea typeface="Inter" pitchFamily="34" charset="-122"/>
                <a:cs typeface="Inter" pitchFamily="34" charset="-120"/>
              </a:rPr>
              <a:t> Game server logs, Player history database (past bans, transactions), Community-reported bug tracker</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40199" y="503039"/>
            <a:ext cx="13350002" cy="1143238"/>
          </a:xfrm>
          <a:prstGeom prst="rect">
            <a:avLst/>
          </a:prstGeom>
          <a:noFill/>
          <a:ln/>
        </p:spPr>
        <p:txBody>
          <a:bodyPr wrap="square" lIns="0" tIns="0" rIns="0" bIns="0" rtlCol="0" anchor="t"/>
          <a:lstStyle/>
          <a:p>
            <a:pPr algn="l" indent="0" marL="0">
              <a:lnSpc>
                <a:spcPts val="4500"/>
              </a:lnSpc>
              <a:buNone/>
            </a:pPr>
            <a:r>
              <a:rPr lang="en-US" sz="3600" b="1" dirty="0">
                <a:solidFill>
                  <a:srgbClr val="000000"/>
                </a:solidFill>
                <a:latin typeface="Inter Bold" pitchFamily="34" charset="0"/>
                <a:ea typeface="Inter Bold" pitchFamily="34" charset="-122"/>
                <a:cs typeface="Inter Bold" pitchFamily="34" charset="-120"/>
              </a:rPr>
              <a:t>Level 4: Complex Issue Resolution (Multi-System or High-Stakes Problems)</a:t>
            </a:r>
            <a:endParaRPr lang="en-US" sz="3600" dirty="0"/>
          </a:p>
        </p:txBody>
      </p:sp>
      <p:sp>
        <p:nvSpPr>
          <p:cNvPr id="3" name="Text 1"/>
          <p:cNvSpPr/>
          <p:nvPr/>
        </p:nvSpPr>
        <p:spPr>
          <a:xfrm>
            <a:off x="2326600" y="3857982"/>
            <a:ext cx="2286595" cy="285869"/>
          </a:xfrm>
          <a:prstGeom prst="rect">
            <a:avLst/>
          </a:prstGeom>
          <a:noFill/>
          <a:ln/>
        </p:spPr>
        <p:txBody>
          <a:bodyPr wrap="none" lIns="0" tIns="0" rIns="0" bIns="0" rtlCol="0" anchor="t"/>
          <a:lstStyle/>
          <a:p>
            <a:pPr algn="r" indent="0" marL="0">
              <a:lnSpc>
                <a:spcPts val="2250"/>
              </a:lnSpc>
              <a:buNone/>
            </a:pPr>
            <a:r>
              <a:rPr lang="en-US" sz="1800" b="1" dirty="0">
                <a:solidFill>
                  <a:srgbClr val="272525"/>
                </a:solidFill>
                <a:latin typeface="Inter Bold" pitchFamily="34" charset="0"/>
                <a:ea typeface="Inter Bold" pitchFamily="34" charset="-122"/>
                <a:cs typeface="Inter Bold" pitchFamily="34" charset="-120"/>
              </a:rPr>
              <a:t>Security Issues</a:t>
            </a:r>
            <a:endParaRPr lang="en-US" sz="1800" dirty="0"/>
          </a:p>
        </p:txBody>
      </p:sp>
      <p:sp>
        <p:nvSpPr>
          <p:cNvPr id="4" name="Text 2"/>
          <p:cNvSpPr/>
          <p:nvPr/>
        </p:nvSpPr>
        <p:spPr>
          <a:xfrm>
            <a:off x="640199" y="4253508"/>
            <a:ext cx="3972997" cy="585073"/>
          </a:xfrm>
          <a:prstGeom prst="rect">
            <a:avLst/>
          </a:prstGeom>
          <a:noFill/>
          <a:ln/>
        </p:spPr>
        <p:txBody>
          <a:bodyPr wrap="square" lIns="0" tIns="0" rIns="0" bIns="0" rtlCol="0" anchor="t"/>
          <a:lstStyle/>
          <a:p>
            <a:pPr algn="r" indent="0" marL="0">
              <a:lnSpc>
                <a:spcPts val="2300"/>
              </a:lnSpc>
              <a:buNone/>
            </a:pPr>
            <a:r>
              <a:rPr lang="en-US" sz="1400" dirty="0">
                <a:solidFill>
                  <a:srgbClr val="272525"/>
                </a:solidFill>
                <a:latin typeface="Inter" pitchFamily="34" charset="0"/>
                <a:ea typeface="Inter" pitchFamily="34" charset="-122"/>
                <a:cs typeface="Inter" pitchFamily="34" charset="-120"/>
              </a:rPr>
              <a:t>"My account was hacked and items stolen." → Fraud investigation.</a:t>
            </a:r>
            <a:endParaRPr lang="en-US" sz="1400" dirty="0"/>
          </a:p>
        </p:txBody>
      </p:sp>
      <p:pic>
        <p:nvPicPr>
          <p:cNvPr id="5" name="Image 0" descr="preencoded.png">    </p:cNvPr>
          <p:cNvPicPr>
            <a:picLocks noChangeAspect="1"/>
          </p:cNvPicPr>
          <p:nvPr/>
        </p:nvPicPr>
        <p:blipFill>
          <a:blip r:embed="rId1"/>
          <a:stretch>
            <a:fillRect/>
          </a:stretch>
        </p:blipFill>
        <p:spPr>
          <a:xfrm>
            <a:off x="4978956" y="2012037"/>
            <a:ext cx="4672489" cy="4672489"/>
          </a:xfrm>
          <a:prstGeom prst="rect">
            <a:avLst/>
          </a:prstGeom>
        </p:spPr>
      </p:pic>
      <p:pic>
        <p:nvPicPr>
          <p:cNvPr id="6" name="Image 1" descr="preencoded.png">    </p:cNvPr>
          <p:cNvPicPr>
            <a:picLocks noChangeAspect="1"/>
          </p:cNvPicPr>
          <p:nvPr/>
        </p:nvPicPr>
        <p:blipFill>
          <a:blip r:embed="rId2"/>
          <a:stretch>
            <a:fillRect/>
          </a:stretch>
        </p:blipFill>
        <p:spPr>
          <a:xfrm>
            <a:off x="5567303" y="3896023"/>
            <a:ext cx="273606" cy="342067"/>
          </a:xfrm>
          <a:prstGeom prst="rect">
            <a:avLst/>
          </a:prstGeom>
        </p:spPr>
      </p:pic>
      <p:sp>
        <p:nvSpPr>
          <p:cNvPr id="7" name="Text 3"/>
          <p:cNvSpPr/>
          <p:nvPr/>
        </p:nvSpPr>
        <p:spPr>
          <a:xfrm>
            <a:off x="9925764" y="2621280"/>
            <a:ext cx="2286595" cy="285869"/>
          </a:xfrm>
          <a:prstGeom prst="rect">
            <a:avLst/>
          </a:prstGeom>
          <a:noFill/>
          <a:ln/>
        </p:spPr>
        <p:txBody>
          <a:bodyPr wrap="none" lIns="0" tIns="0" rIns="0" bIns="0" rtlCol="0" anchor="t"/>
          <a:lstStyle/>
          <a:p>
            <a:pPr algn="l" indent="0" marL="0">
              <a:lnSpc>
                <a:spcPts val="2250"/>
              </a:lnSpc>
              <a:buNone/>
            </a:pPr>
            <a:r>
              <a:rPr lang="en-US" sz="1800" b="1" dirty="0">
                <a:solidFill>
                  <a:srgbClr val="272525"/>
                </a:solidFill>
                <a:latin typeface="Inter Bold" pitchFamily="34" charset="0"/>
                <a:ea typeface="Inter Bold" pitchFamily="34" charset="-122"/>
                <a:cs typeface="Inter Bold" pitchFamily="34" charset="-120"/>
              </a:rPr>
              <a:t>Data Recovery</a:t>
            </a:r>
            <a:endParaRPr lang="en-US" sz="1800" dirty="0"/>
          </a:p>
        </p:txBody>
      </p:sp>
      <p:sp>
        <p:nvSpPr>
          <p:cNvPr id="8" name="Text 4"/>
          <p:cNvSpPr/>
          <p:nvPr/>
        </p:nvSpPr>
        <p:spPr>
          <a:xfrm>
            <a:off x="9925764" y="3016806"/>
            <a:ext cx="4064437" cy="585073"/>
          </a:xfrm>
          <a:prstGeom prst="rect">
            <a:avLst/>
          </a:prstGeom>
          <a:noFill/>
          <a:ln/>
        </p:spPr>
        <p:txBody>
          <a:bodyPr wrap="square" lIns="0" tIns="0" rIns="0" bIns="0" rtlCol="0" anchor="t"/>
          <a:lstStyle/>
          <a:p>
            <a:pPr algn="l" indent="0" marL="0">
              <a:lnSpc>
                <a:spcPts val="2300"/>
              </a:lnSpc>
              <a:buNone/>
            </a:pPr>
            <a:r>
              <a:rPr lang="en-US" sz="1400" dirty="0">
                <a:solidFill>
                  <a:srgbClr val="272525"/>
                </a:solidFill>
                <a:latin typeface="Inter" pitchFamily="34" charset="0"/>
                <a:ea typeface="Inter" pitchFamily="34" charset="-122"/>
                <a:cs typeface="Inter" pitchFamily="34" charset="-120"/>
              </a:rPr>
              <a:t>"A game bug deleted my progress." → Database restoration request.</a:t>
            </a:r>
            <a:endParaRPr lang="en-US" sz="1400" dirty="0"/>
          </a:p>
        </p:txBody>
      </p:sp>
      <p:pic>
        <p:nvPicPr>
          <p:cNvPr id="9" name="Image 2" descr="preencoded.png">    </p:cNvPr>
          <p:cNvPicPr>
            <a:picLocks noChangeAspect="1"/>
          </p:cNvPicPr>
          <p:nvPr/>
        </p:nvPicPr>
        <p:blipFill>
          <a:blip r:embed="rId3"/>
          <a:stretch>
            <a:fillRect/>
          </a:stretch>
        </p:blipFill>
        <p:spPr>
          <a:xfrm>
            <a:off x="4978956" y="2012037"/>
            <a:ext cx="4672489" cy="4672489"/>
          </a:xfrm>
          <a:prstGeom prst="rect">
            <a:avLst/>
          </a:prstGeom>
        </p:spPr>
      </p:pic>
      <p:pic>
        <p:nvPicPr>
          <p:cNvPr id="10" name="Image 3" descr="preencoded.png">    </p:cNvPr>
          <p:cNvPicPr>
            <a:picLocks noChangeAspect="1"/>
          </p:cNvPicPr>
          <p:nvPr/>
        </p:nvPicPr>
        <p:blipFill>
          <a:blip r:embed="rId4"/>
          <a:stretch>
            <a:fillRect/>
          </a:stretch>
        </p:blipFill>
        <p:spPr>
          <a:xfrm>
            <a:off x="8227278" y="2922568"/>
            <a:ext cx="273606" cy="342067"/>
          </a:xfrm>
          <a:prstGeom prst="rect">
            <a:avLst/>
          </a:prstGeom>
        </p:spPr>
      </p:pic>
      <p:sp>
        <p:nvSpPr>
          <p:cNvPr id="11" name="Text 5"/>
          <p:cNvSpPr/>
          <p:nvPr/>
        </p:nvSpPr>
        <p:spPr>
          <a:xfrm>
            <a:off x="9925764" y="5094684"/>
            <a:ext cx="2286595" cy="285869"/>
          </a:xfrm>
          <a:prstGeom prst="rect">
            <a:avLst/>
          </a:prstGeom>
          <a:noFill/>
          <a:ln/>
        </p:spPr>
        <p:txBody>
          <a:bodyPr wrap="none" lIns="0" tIns="0" rIns="0" bIns="0" rtlCol="0" anchor="t"/>
          <a:lstStyle/>
          <a:p>
            <a:pPr algn="l" indent="0" marL="0">
              <a:lnSpc>
                <a:spcPts val="2250"/>
              </a:lnSpc>
              <a:buNone/>
            </a:pPr>
            <a:r>
              <a:rPr lang="en-US" sz="1800" b="1" dirty="0">
                <a:solidFill>
                  <a:srgbClr val="272525"/>
                </a:solidFill>
                <a:latin typeface="Inter Bold" pitchFamily="34" charset="0"/>
                <a:ea typeface="Inter Bold" pitchFamily="34" charset="-122"/>
                <a:cs typeface="Inter Bold" pitchFamily="34" charset="-120"/>
              </a:rPr>
              <a:t>Moderation Appeals</a:t>
            </a:r>
            <a:endParaRPr lang="en-US" sz="1800" dirty="0"/>
          </a:p>
        </p:txBody>
      </p:sp>
      <p:sp>
        <p:nvSpPr>
          <p:cNvPr id="12" name="Text 6"/>
          <p:cNvSpPr/>
          <p:nvPr/>
        </p:nvSpPr>
        <p:spPr>
          <a:xfrm>
            <a:off x="9925764" y="5490210"/>
            <a:ext cx="4064437" cy="585073"/>
          </a:xfrm>
          <a:prstGeom prst="rect">
            <a:avLst/>
          </a:prstGeom>
          <a:noFill/>
          <a:ln/>
        </p:spPr>
        <p:txBody>
          <a:bodyPr wrap="square" lIns="0" tIns="0" rIns="0" bIns="0" rtlCol="0" anchor="t"/>
          <a:lstStyle/>
          <a:p>
            <a:pPr algn="l" indent="0" marL="0">
              <a:lnSpc>
                <a:spcPts val="2300"/>
              </a:lnSpc>
              <a:buNone/>
            </a:pPr>
            <a:r>
              <a:rPr lang="en-US" sz="1400" dirty="0">
                <a:solidFill>
                  <a:srgbClr val="272525"/>
                </a:solidFill>
                <a:latin typeface="Inter" pitchFamily="34" charset="0"/>
                <a:ea typeface="Inter" pitchFamily="34" charset="-122"/>
                <a:cs typeface="Inter" pitchFamily="34" charset="-120"/>
              </a:rPr>
              <a:t>"Streamer falsely reported me for cheating." → Moderation appeal.</a:t>
            </a:r>
            <a:endParaRPr lang="en-US" sz="1400" dirty="0"/>
          </a:p>
        </p:txBody>
      </p:sp>
      <p:pic>
        <p:nvPicPr>
          <p:cNvPr id="13" name="Image 4" descr="preencoded.png">    </p:cNvPr>
          <p:cNvPicPr>
            <a:picLocks noChangeAspect="1"/>
          </p:cNvPicPr>
          <p:nvPr/>
        </p:nvPicPr>
        <p:blipFill>
          <a:blip r:embed="rId5"/>
          <a:stretch>
            <a:fillRect/>
          </a:stretch>
        </p:blipFill>
        <p:spPr>
          <a:xfrm>
            <a:off x="4978956" y="2012037"/>
            <a:ext cx="4672489" cy="4672489"/>
          </a:xfrm>
          <a:prstGeom prst="rect">
            <a:avLst/>
          </a:prstGeom>
        </p:spPr>
      </p:pic>
      <p:pic>
        <p:nvPicPr>
          <p:cNvPr id="14" name="Image 5" descr="preencoded.png">    </p:cNvPr>
          <p:cNvPicPr>
            <a:picLocks noChangeAspect="1"/>
          </p:cNvPicPr>
          <p:nvPr/>
        </p:nvPicPr>
        <p:blipFill>
          <a:blip r:embed="rId6"/>
          <a:stretch>
            <a:fillRect/>
          </a:stretch>
        </p:blipFill>
        <p:spPr>
          <a:xfrm>
            <a:off x="7740313" y="5712916"/>
            <a:ext cx="273606" cy="342067"/>
          </a:xfrm>
          <a:prstGeom prst="rect">
            <a:avLst/>
          </a:prstGeom>
        </p:spPr>
      </p:pic>
      <p:sp>
        <p:nvSpPr>
          <p:cNvPr id="15" name="Text 7"/>
          <p:cNvSpPr/>
          <p:nvPr/>
        </p:nvSpPr>
        <p:spPr>
          <a:xfrm>
            <a:off x="640199" y="6890266"/>
            <a:ext cx="13350002" cy="292537"/>
          </a:xfrm>
          <a:prstGeom prst="rect">
            <a:avLst/>
          </a:prstGeom>
          <a:noFill/>
          <a:ln/>
        </p:spPr>
        <p:txBody>
          <a:bodyPr wrap="none" lIns="0" tIns="0" rIns="0" bIns="0" rtlCol="0" anchor="t"/>
          <a:lstStyle/>
          <a:p>
            <a:pPr algn="l" indent="0" marL="0">
              <a:lnSpc>
                <a:spcPts val="2300"/>
              </a:lnSpc>
              <a:buNone/>
            </a:pPr>
            <a:r>
              <a:rPr lang="en-US" sz="1400" b="1" dirty="0">
                <a:solidFill>
                  <a:srgbClr val="272525"/>
                </a:solidFill>
                <a:latin typeface="Inter" pitchFamily="34" charset="0"/>
                <a:ea typeface="Inter" pitchFamily="34" charset="-122"/>
                <a:cs typeface="Inter" pitchFamily="34" charset="-120"/>
              </a:rPr>
              <a:t>Work Done:</a:t>
            </a:r>
            <a:pPr algn="l" indent="0" marL="0">
              <a:lnSpc>
                <a:spcPts val="2300"/>
              </a:lnSpc>
              <a:buNone/>
            </a:pPr>
            <a:r>
              <a:rPr lang="en-US" sz="1400" dirty="0">
                <a:solidFill>
                  <a:srgbClr val="272525"/>
                </a:solidFill>
                <a:latin typeface="Inter" pitchFamily="34" charset="0"/>
                <a:ea typeface="Inter" pitchFamily="34" charset="-122"/>
                <a:cs typeface="Inter" pitchFamily="34" charset="-120"/>
              </a:rPr>
              <a:t> Consults security/moderation teams. Reviews server logs &amp; player behavior data. May require manual refunds/compensation.</a:t>
            </a:r>
            <a:endParaRPr lang="en-US" sz="1400" dirty="0"/>
          </a:p>
        </p:txBody>
      </p:sp>
      <p:sp>
        <p:nvSpPr>
          <p:cNvPr id="16" name="Text 8"/>
          <p:cNvSpPr/>
          <p:nvPr/>
        </p:nvSpPr>
        <p:spPr>
          <a:xfrm>
            <a:off x="640199" y="7388543"/>
            <a:ext cx="13350002" cy="585073"/>
          </a:xfrm>
          <a:prstGeom prst="rect">
            <a:avLst/>
          </a:prstGeom>
          <a:noFill/>
          <a:ln/>
        </p:spPr>
        <p:txBody>
          <a:bodyPr wrap="square" lIns="0" tIns="0" rIns="0" bIns="0" rtlCol="0" anchor="t"/>
          <a:lstStyle/>
          <a:p>
            <a:pPr algn="l" indent="0" marL="0">
              <a:lnSpc>
                <a:spcPts val="2300"/>
              </a:lnSpc>
              <a:buNone/>
            </a:pPr>
            <a:r>
              <a:rPr lang="en-US" sz="1400" b="1" dirty="0">
                <a:solidFill>
                  <a:srgbClr val="272525"/>
                </a:solidFill>
                <a:latin typeface="Inter" pitchFamily="34" charset="0"/>
                <a:ea typeface="Inter" pitchFamily="34" charset="-122"/>
                <a:cs typeface="Inter" pitchFamily="34" charset="-120"/>
              </a:rPr>
              <a:t>Resources Needed:</a:t>
            </a:r>
            <a:pPr algn="l" indent="0" marL="0">
              <a:lnSpc>
                <a:spcPts val="2300"/>
              </a:lnSpc>
              <a:buNone/>
            </a:pPr>
            <a:r>
              <a:rPr lang="en-US" sz="1400" dirty="0">
                <a:solidFill>
                  <a:srgbClr val="272525"/>
                </a:solidFill>
                <a:latin typeface="Inter" pitchFamily="34" charset="0"/>
                <a:ea typeface="Inter" pitchFamily="34" charset="-122"/>
                <a:cs typeface="Inter" pitchFamily="34" charset="-120"/>
              </a:rPr>
              <a:t> Anti-cheat &amp; fraud detection tools (Easy Anti-Cheat, BattlEye), Live ops dashboard (server status, patch rollbacks), Direct integration with dev team</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71155" y="528280"/>
            <a:ext cx="13288089" cy="1198483"/>
          </a:xfrm>
          <a:prstGeom prst="rect">
            <a:avLst/>
          </a:prstGeom>
          <a:noFill/>
          <a:ln/>
        </p:spPr>
        <p:txBody>
          <a:bodyPr wrap="square" lIns="0" tIns="0" rIns="0" bIns="0" rtlCol="0" anchor="t"/>
          <a:lstStyle/>
          <a:p>
            <a:pPr algn="l" indent="0" marL="0">
              <a:lnSpc>
                <a:spcPts val="4700"/>
              </a:lnSpc>
              <a:buNone/>
            </a:pPr>
            <a:r>
              <a:rPr lang="en-US" sz="3750" b="1" dirty="0">
                <a:solidFill>
                  <a:srgbClr val="000000"/>
                </a:solidFill>
                <a:latin typeface="Inter Bold" pitchFamily="34" charset="0"/>
                <a:ea typeface="Inter Bold" pitchFamily="34" charset="-122"/>
                <a:cs typeface="Inter Bold" pitchFamily="34" charset="-120"/>
              </a:rPr>
              <a:t>Level 5: Crisis/Emergency Handling (Critical or Legal Issues)</a:t>
            </a:r>
            <a:endParaRPr lang="en-US" sz="3750" dirty="0"/>
          </a:p>
        </p:txBody>
      </p:sp>
      <p:pic>
        <p:nvPicPr>
          <p:cNvPr id="3" name="Image 0" descr="preencoded.png">    </p:cNvPr>
          <p:cNvPicPr>
            <a:picLocks noChangeAspect="1"/>
          </p:cNvPicPr>
          <p:nvPr/>
        </p:nvPicPr>
        <p:blipFill>
          <a:blip r:embed="rId1"/>
          <a:stretch>
            <a:fillRect/>
          </a:stretch>
        </p:blipFill>
        <p:spPr>
          <a:xfrm>
            <a:off x="2896910" y="2110264"/>
            <a:ext cx="2192417" cy="1104781"/>
          </a:xfrm>
          <a:prstGeom prst="rect">
            <a:avLst/>
          </a:prstGeom>
        </p:spPr>
      </p:pic>
      <p:pic>
        <p:nvPicPr>
          <p:cNvPr id="4" name="Image 1" descr="preencoded.png">    </p:cNvPr>
          <p:cNvPicPr>
            <a:picLocks noChangeAspect="1"/>
          </p:cNvPicPr>
          <p:nvPr/>
        </p:nvPicPr>
        <p:blipFill>
          <a:blip r:embed="rId2"/>
          <a:stretch>
            <a:fillRect/>
          </a:stretch>
        </p:blipFill>
        <p:spPr>
          <a:xfrm>
            <a:off x="3858220" y="2631043"/>
            <a:ext cx="269558" cy="337066"/>
          </a:xfrm>
          <a:prstGeom prst="rect">
            <a:avLst/>
          </a:prstGeom>
        </p:spPr>
      </p:pic>
      <p:sp>
        <p:nvSpPr>
          <p:cNvPr id="5" name="Text 1"/>
          <p:cNvSpPr/>
          <p:nvPr/>
        </p:nvSpPr>
        <p:spPr>
          <a:xfrm>
            <a:off x="5281017" y="2301954"/>
            <a:ext cx="2534603" cy="299561"/>
          </a:xfrm>
          <a:prstGeom prst="rect">
            <a:avLst/>
          </a:prstGeom>
          <a:noFill/>
          <a:ln/>
        </p:spPr>
        <p:txBody>
          <a:bodyPr wrap="none" lIns="0" tIns="0" rIns="0" bIns="0" rtlCol="0" anchor="t"/>
          <a:lstStyle/>
          <a:p>
            <a:pPr algn="l" indent="0" marL="0">
              <a:lnSpc>
                <a:spcPts val="2350"/>
              </a:lnSpc>
              <a:buNone/>
            </a:pPr>
            <a:r>
              <a:rPr lang="en-US" sz="1850" b="1" dirty="0">
                <a:solidFill>
                  <a:srgbClr val="272525"/>
                </a:solidFill>
                <a:latin typeface="Inter Bold" pitchFamily="34" charset="0"/>
                <a:ea typeface="Inter Bold" pitchFamily="34" charset="-122"/>
                <a:cs typeface="Inter Bold" pitchFamily="34" charset="-120"/>
              </a:rPr>
              <a:t>Emergency Response</a:t>
            </a:r>
            <a:endParaRPr lang="en-US" sz="1850" dirty="0"/>
          </a:p>
        </p:txBody>
      </p:sp>
      <p:sp>
        <p:nvSpPr>
          <p:cNvPr id="6" name="Text 2"/>
          <p:cNvSpPr/>
          <p:nvPr/>
        </p:nvSpPr>
        <p:spPr>
          <a:xfrm>
            <a:off x="5281017" y="2716530"/>
            <a:ext cx="3959423" cy="306824"/>
          </a:xfrm>
          <a:prstGeom prst="rect">
            <a:avLst/>
          </a:prstGeom>
          <a:noFill/>
          <a:ln/>
        </p:spPr>
        <p:txBody>
          <a:bodyPr wrap="none" lIns="0" tIns="0" rIns="0" bIns="0" rtlCol="0" anchor="t"/>
          <a:lstStyle/>
          <a:p>
            <a:pPr algn="l" indent="0" marL="0">
              <a:lnSpc>
                <a:spcPts val="2400"/>
              </a:lnSpc>
              <a:buNone/>
            </a:pPr>
            <a:r>
              <a:rPr lang="en-US" sz="1500" dirty="0">
                <a:solidFill>
                  <a:srgbClr val="272525"/>
                </a:solidFill>
                <a:latin typeface="Inter" pitchFamily="34" charset="0"/>
                <a:ea typeface="Inter" pitchFamily="34" charset="-122"/>
                <a:cs typeface="Inter" pitchFamily="34" charset="-120"/>
              </a:rPr>
              <a:t>Immediate intervention for critical situations</a:t>
            </a:r>
            <a:endParaRPr lang="en-US" sz="1500" dirty="0"/>
          </a:p>
        </p:txBody>
      </p:sp>
      <p:sp>
        <p:nvSpPr>
          <p:cNvPr id="7" name="Shape 3"/>
          <p:cNvSpPr/>
          <p:nvPr/>
        </p:nvSpPr>
        <p:spPr>
          <a:xfrm>
            <a:off x="5137190" y="3229451"/>
            <a:ext cx="8774192" cy="11430"/>
          </a:xfrm>
          <a:prstGeom prst="roundRect">
            <a:avLst>
              <a:gd name="adj" fmla="val 704646"/>
            </a:avLst>
          </a:prstGeom>
          <a:solidFill>
            <a:srgbClr val="C0C1D7"/>
          </a:solidFill>
          <a:ln/>
        </p:spPr>
      </p:sp>
      <p:pic>
        <p:nvPicPr>
          <p:cNvPr id="8" name="Image 2" descr="preencoded.png">    </p:cNvPr>
          <p:cNvPicPr>
            <a:picLocks noChangeAspect="1"/>
          </p:cNvPicPr>
          <p:nvPr/>
        </p:nvPicPr>
        <p:blipFill>
          <a:blip r:embed="rId3"/>
          <a:stretch>
            <a:fillRect/>
          </a:stretch>
        </p:blipFill>
        <p:spPr>
          <a:xfrm>
            <a:off x="1800582" y="3262908"/>
            <a:ext cx="4384953" cy="1104781"/>
          </a:xfrm>
          <a:prstGeom prst="rect">
            <a:avLst/>
          </a:prstGeom>
        </p:spPr>
      </p:pic>
      <p:pic>
        <p:nvPicPr>
          <p:cNvPr id="9" name="Image 3" descr="preencoded.png">    </p:cNvPr>
          <p:cNvPicPr>
            <a:picLocks noChangeAspect="1"/>
          </p:cNvPicPr>
          <p:nvPr/>
        </p:nvPicPr>
        <p:blipFill>
          <a:blip r:embed="rId4"/>
          <a:stretch>
            <a:fillRect/>
          </a:stretch>
        </p:blipFill>
        <p:spPr>
          <a:xfrm>
            <a:off x="3858220" y="3646765"/>
            <a:ext cx="269558" cy="337066"/>
          </a:xfrm>
          <a:prstGeom prst="rect">
            <a:avLst/>
          </a:prstGeom>
        </p:spPr>
      </p:pic>
      <p:sp>
        <p:nvSpPr>
          <p:cNvPr id="10" name="Text 4"/>
          <p:cNvSpPr/>
          <p:nvPr/>
        </p:nvSpPr>
        <p:spPr>
          <a:xfrm>
            <a:off x="6377226" y="3454598"/>
            <a:ext cx="2396966" cy="299561"/>
          </a:xfrm>
          <a:prstGeom prst="rect">
            <a:avLst/>
          </a:prstGeom>
          <a:noFill/>
          <a:ln/>
        </p:spPr>
        <p:txBody>
          <a:bodyPr wrap="none" lIns="0" tIns="0" rIns="0" bIns="0" rtlCol="0" anchor="t"/>
          <a:lstStyle/>
          <a:p>
            <a:pPr algn="l" indent="0" marL="0">
              <a:lnSpc>
                <a:spcPts val="2350"/>
              </a:lnSpc>
              <a:buNone/>
            </a:pPr>
            <a:r>
              <a:rPr lang="en-US" sz="1850" b="1" dirty="0">
                <a:solidFill>
                  <a:srgbClr val="272525"/>
                </a:solidFill>
                <a:latin typeface="Inter Bold" pitchFamily="34" charset="0"/>
                <a:ea typeface="Inter Bold" pitchFamily="34" charset="-122"/>
                <a:cs typeface="Inter Bold" pitchFamily="34" charset="-120"/>
              </a:rPr>
              <a:t>Legal Compliance</a:t>
            </a:r>
            <a:endParaRPr lang="en-US" sz="1850" dirty="0"/>
          </a:p>
        </p:txBody>
      </p:sp>
      <p:sp>
        <p:nvSpPr>
          <p:cNvPr id="11" name="Text 5"/>
          <p:cNvSpPr/>
          <p:nvPr/>
        </p:nvSpPr>
        <p:spPr>
          <a:xfrm>
            <a:off x="6377226" y="3869174"/>
            <a:ext cx="3898344" cy="306824"/>
          </a:xfrm>
          <a:prstGeom prst="rect">
            <a:avLst/>
          </a:prstGeom>
          <a:noFill/>
          <a:ln/>
        </p:spPr>
        <p:txBody>
          <a:bodyPr wrap="none" lIns="0" tIns="0" rIns="0" bIns="0" rtlCol="0" anchor="t"/>
          <a:lstStyle/>
          <a:p>
            <a:pPr algn="l" indent="0" marL="0">
              <a:lnSpc>
                <a:spcPts val="2400"/>
              </a:lnSpc>
              <a:buNone/>
            </a:pPr>
            <a:r>
              <a:rPr lang="en-US" sz="1500" dirty="0">
                <a:solidFill>
                  <a:srgbClr val="272525"/>
                </a:solidFill>
                <a:latin typeface="Inter" pitchFamily="34" charset="0"/>
                <a:ea typeface="Inter" pitchFamily="34" charset="-122"/>
                <a:cs typeface="Inter" pitchFamily="34" charset="-120"/>
              </a:rPr>
              <a:t>GDPR, COPPA, and regional law adherence</a:t>
            </a:r>
            <a:endParaRPr lang="en-US" sz="1500" dirty="0"/>
          </a:p>
        </p:txBody>
      </p:sp>
      <p:sp>
        <p:nvSpPr>
          <p:cNvPr id="12" name="Shape 6"/>
          <p:cNvSpPr/>
          <p:nvPr/>
        </p:nvSpPr>
        <p:spPr>
          <a:xfrm>
            <a:off x="6233398" y="4382095"/>
            <a:ext cx="7677983" cy="11430"/>
          </a:xfrm>
          <a:prstGeom prst="roundRect">
            <a:avLst>
              <a:gd name="adj" fmla="val 704646"/>
            </a:avLst>
          </a:prstGeom>
          <a:solidFill>
            <a:srgbClr val="C0C1D7"/>
          </a:solidFill>
          <a:ln/>
        </p:spPr>
      </p:sp>
      <p:pic>
        <p:nvPicPr>
          <p:cNvPr id="13" name="Image 4" descr="preencoded.png">    </p:cNvPr>
          <p:cNvPicPr>
            <a:picLocks noChangeAspect="1"/>
          </p:cNvPicPr>
          <p:nvPr/>
        </p:nvPicPr>
        <p:blipFill>
          <a:blip r:embed="rId5"/>
          <a:stretch>
            <a:fillRect/>
          </a:stretch>
        </p:blipFill>
        <p:spPr>
          <a:xfrm>
            <a:off x="704374" y="4415552"/>
            <a:ext cx="6577489" cy="1104781"/>
          </a:xfrm>
          <a:prstGeom prst="rect">
            <a:avLst/>
          </a:prstGeom>
        </p:spPr>
      </p:pic>
      <p:pic>
        <p:nvPicPr>
          <p:cNvPr id="14" name="Image 5" descr="preencoded.png">    </p:cNvPr>
          <p:cNvPicPr>
            <a:picLocks noChangeAspect="1"/>
          </p:cNvPicPr>
          <p:nvPr/>
        </p:nvPicPr>
        <p:blipFill>
          <a:blip r:embed="rId6"/>
          <a:stretch>
            <a:fillRect/>
          </a:stretch>
        </p:blipFill>
        <p:spPr>
          <a:xfrm>
            <a:off x="3858339" y="4799409"/>
            <a:ext cx="269558" cy="337066"/>
          </a:xfrm>
          <a:prstGeom prst="rect">
            <a:avLst/>
          </a:prstGeom>
        </p:spPr>
      </p:pic>
      <p:sp>
        <p:nvSpPr>
          <p:cNvPr id="15" name="Text 7"/>
          <p:cNvSpPr/>
          <p:nvPr/>
        </p:nvSpPr>
        <p:spPr>
          <a:xfrm>
            <a:off x="7473553" y="4607243"/>
            <a:ext cx="2716530" cy="299561"/>
          </a:xfrm>
          <a:prstGeom prst="rect">
            <a:avLst/>
          </a:prstGeom>
          <a:noFill/>
          <a:ln/>
        </p:spPr>
        <p:txBody>
          <a:bodyPr wrap="none" lIns="0" tIns="0" rIns="0" bIns="0" rtlCol="0" anchor="t"/>
          <a:lstStyle/>
          <a:p>
            <a:pPr algn="l" indent="0" marL="0">
              <a:lnSpc>
                <a:spcPts val="2350"/>
              </a:lnSpc>
              <a:buNone/>
            </a:pPr>
            <a:r>
              <a:rPr lang="en-US" sz="1850" b="1" dirty="0">
                <a:solidFill>
                  <a:srgbClr val="272525"/>
                </a:solidFill>
                <a:latin typeface="Inter Bold" pitchFamily="34" charset="0"/>
                <a:ea typeface="Inter Bold" pitchFamily="34" charset="-122"/>
                <a:cs typeface="Inter Bold" pitchFamily="34" charset="-120"/>
              </a:rPr>
              <a:t>Technical Emergencies</a:t>
            </a:r>
            <a:endParaRPr lang="en-US" sz="1850" dirty="0"/>
          </a:p>
        </p:txBody>
      </p:sp>
      <p:sp>
        <p:nvSpPr>
          <p:cNvPr id="16" name="Text 8"/>
          <p:cNvSpPr/>
          <p:nvPr/>
        </p:nvSpPr>
        <p:spPr>
          <a:xfrm>
            <a:off x="7473553" y="5021818"/>
            <a:ext cx="3786188" cy="306824"/>
          </a:xfrm>
          <a:prstGeom prst="rect">
            <a:avLst/>
          </a:prstGeom>
          <a:noFill/>
          <a:ln/>
        </p:spPr>
        <p:txBody>
          <a:bodyPr wrap="none" lIns="0" tIns="0" rIns="0" bIns="0" rtlCol="0" anchor="t"/>
          <a:lstStyle/>
          <a:p>
            <a:pPr algn="l" indent="0" marL="0">
              <a:lnSpc>
                <a:spcPts val="2400"/>
              </a:lnSpc>
              <a:buNone/>
            </a:pPr>
            <a:r>
              <a:rPr lang="en-US" sz="1500" dirty="0">
                <a:solidFill>
                  <a:srgbClr val="272525"/>
                </a:solidFill>
                <a:latin typeface="Inter" pitchFamily="34" charset="0"/>
                <a:ea typeface="Inter" pitchFamily="34" charset="-122"/>
                <a:cs typeface="Inter" pitchFamily="34" charset="-120"/>
              </a:rPr>
              <a:t>Server crashes, exploits, and critical bugs</a:t>
            </a:r>
            <a:endParaRPr lang="en-US" sz="1500" dirty="0"/>
          </a:p>
        </p:txBody>
      </p:sp>
      <p:sp>
        <p:nvSpPr>
          <p:cNvPr id="17" name="Text 9"/>
          <p:cNvSpPr/>
          <p:nvPr/>
        </p:nvSpPr>
        <p:spPr>
          <a:xfrm>
            <a:off x="671155" y="5735955"/>
            <a:ext cx="13288089" cy="613648"/>
          </a:xfrm>
          <a:prstGeom prst="rect">
            <a:avLst/>
          </a:prstGeom>
          <a:noFill/>
          <a:ln/>
        </p:spPr>
        <p:txBody>
          <a:bodyPr wrap="square" lIns="0" tIns="0" rIns="0" bIns="0" rtlCol="0" anchor="t"/>
          <a:lstStyle/>
          <a:p>
            <a:pPr algn="l" indent="0" marL="0">
              <a:lnSpc>
                <a:spcPts val="2400"/>
              </a:lnSpc>
              <a:buNone/>
            </a:pPr>
            <a:r>
              <a:rPr lang="en-US" sz="1500" b="1" dirty="0">
                <a:solidFill>
                  <a:srgbClr val="272525"/>
                </a:solidFill>
                <a:latin typeface="Inter" pitchFamily="34" charset="0"/>
                <a:ea typeface="Inter" pitchFamily="34" charset="-122"/>
                <a:cs typeface="Inter" pitchFamily="34" charset="-120"/>
              </a:rPr>
              <a:t>Examples:</a:t>
            </a:r>
            <a:pPr algn="l" indent="0" marL="0">
              <a:lnSpc>
                <a:spcPts val="2400"/>
              </a:lnSpc>
              <a:buNone/>
            </a:pPr>
            <a:r>
              <a:rPr lang="en-US" sz="1500" dirty="0">
                <a:solidFill>
                  <a:srgbClr val="272525"/>
                </a:solidFill>
                <a:latin typeface="Inter" pitchFamily="34" charset="0"/>
                <a:ea typeface="Inter" pitchFamily="34" charset="-122"/>
                <a:cs typeface="Inter" pitchFamily="34" charset="-120"/>
              </a:rPr>
              <a:t> "Someone is doxxing players in chat." → Emergency ban + legal escalation. "Game exploit is crashing servers." → Hotfix deployment. "User accidentally spent $1000 on microtransactions." → Legal/refund process.</a:t>
            </a:r>
            <a:endParaRPr lang="en-US" sz="1500" dirty="0"/>
          </a:p>
        </p:txBody>
      </p:sp>
      <p:sp>
        <p:nvSpPr>
          <p:cNvPr id="18" name="Text 10"/>
          <p:cNvSpPr/>
          <p:nvPr/>
        </p:nvSpPr>
        <p:spPr>
          <a:xfrm>
            <a:off x="671155" y="6565225"/>
            <a:ext cx="13288089" cy="613648"/>
          </a:xfrm>
          <a:prstGeom prst="rect">
            <a:avLst/>
          </a:prstGeom>
          <a:noFill/>
          <a:ln/>
        </p:spPr>
        <p:txBody>
          <a:bodyPr wrap="square" lIns="0" tIns="0" rIns="0" bIns="0" rtlCol="0" anchor="t"/>
          <a:lstStyle/>
          <a:p>
            <a:pPr algn="l" indent="0" marL="0">
              <a:lnSpc>
                <a:spcPts val="2400"/>
              </a:lnSpc>
              <a:buNone/>
            </a:pPr>
            <a:r>
              <a:rPr lang="en-US" sz="1500" b="1" dirty="0">
                <a:solidFill>
                  <a:srgbClr val="272525"/>
                </a:solidFill>
                <a:latin typeface="Inter" pitchFamily="34" charset="0"/>
                <a:ea typeface="Inter" pitchFamily="34" charset="-122"/>
                <a:cs typeface="Inter" pitchFamily="34" charset="-120"/>
              </a:rPr>
              <a:t>Work Done:</a:t>
            </a:r>
            <a:pPr algn="l" indent="0" marL="0">
              <a:lnSpc>
                <a:spcPts val="2400"/>
              </a:lnSpc>
              <a:buNone/>
            </a:pPr>
            <a:r>
              <a:rPr lang="en-US" sz="1500" dirty="0">
                <a:solidFill>
                  <a:srgbClr val="272525"/>
                </a:solidFill>
                <a:latin typeface="Inter" pitchFamily="34" charset="0"/>
                <a:ea typeface="Inter" pitchFamily="34" charset="-122"/>
                <a:cs typeface="Inter" pitchFamily="34" charset="-120"/>
              </a:rPr>
              <a:t> Triggers priority escalation to security/legal teams. Coordinates real-time dev response (hotfixes, server rollbacks). Ensures compliance with regional laws (GDPR, COPPA).</a:t>
            </a:r>
            <a:endParaRPr lang="en-US" sz="1500" dirty="0"/>
          </a:p>
        </p:txBody>
      </p:sp>
      <p:sp>
        <p:nvSpPr>
          <p:cNvPr id="19" name="Text 11"/>
          <p:cNvSpPr/>
          <p:nvPr/>
        </p:nvSpPr>
        <p:spPr>
          <a:xfrm>
            <a:off x="671155" y="7394496"/>
            <a:ext cx="13288089" cy="306824"/>
          </a:xfrm>
          <a:prstGeom prst="rect">
            <a:avLst/>
          </a:prstGeom>
          <a:noFill/>
          <a:ln/>
        </p:spPr>
        <p:txBody>
          <a:bodyPr wrap="none" lIns="0" tIns="0" rIns="0" bIns="0" rtlCol="0" anchor="t"/>
          <a:lstStyle/>
          <a:p>
            <a:pPr algn="l" indent="0" marL="0">
              <a:lnSpc>
                <a:spcPts val="2400"/>
              </a:lnSpc>
              <a:buNone/>
            </a:pPr>
            <a:r>
              <a:rPr lang="en-US" sz="1500" b="1" dirty="0">
                <a:solidFill>
                  <a:srgbClr val="272525"/>
                </a:solidFill>
                <a:latin typeface="Inter" pitchFamily="34" charset="0"/>
                <a:ea typeface="Inter" pitchFamily="34" charset="-122"/>
                <a:cs typeface="Inter" pitchFamily="34" charset="-120"/>
              </a:rPr>
              <a:t>Resources Needed:</a:t>
            </a:r>
            <a:pPr algn="l" indent="0" marL="0">
              <a:lnSpc>
                <a:spcPts val="2400"/>
              </a:lnSpc>
              <a:buNone/>
            </a:pPr>
            <a:r>
              <a:rPr lang="en-US" sz="1500" dirty="0">
                <a:solidFill>
                  <a:srgbClr val="272525"/>
                </a:solidFill>
                <a:latin typeface="Inter" pitchFamily="34" charset="0"/>
                <a:ea typeface="Inter" pitchFamily="34" charset="-122"/>
                <a:cs typeface="Inter" pitchFamily="34" charset="-120"/>
              </a:rPr>
              <a:t> Legal/compliance team access, Live server control panel (for emergency patches), Direct line to community managers</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29483" y="494705"/>
            <a:ext cx="6163389" cy="562094"/>
          </a:xfrm>
          <a:prstGeom prst="rect">
            <a:avLst/>
          </a:prstGeom>
          <a:noFill/>
          <a:ln/>
        </p:spPr>
        <p:txBody>
          <a:bodyPr wrap="none" lIns="0" tIns="0" rIns="0" bIns="0" rtlCol="0" anchor="t"/>
          <a:lstStyle/>
          <a:p>
            <a:pPr algn="l" indent="0" marL="0">
              <a:lnSpc>
                <a:spcPts val="4400"/>
              </a:lnSpc>
              <a:buNone/>
            </a:pPr>
            <a:r>
              <a:rPr lang="en-US" sz="3500" b="1" dirty="0">
                <a:solidFill>
                  <a:srgbClr val="000000"/>
                </a:solidFill>
                <a:latin typeface="Inter Bold" pitchFamily="34" charset="0"/>
                <a:ea typeface="Inter Bold" pitchFamily="34" charset="-122"/>
                <a:cs typeface="Inter Bold" pitchFamily="34" charset="-120"/>
              </a:rPr>
              <a:t>Support Escalation Pathway</a:t>
            </a:r>
            <a:endParaRPr lang="en-US" sz="3500" dirty="0"/>
          </a:p>
        </p:txBody>
      </p:sp>
      <p:sp>
        <p:nvSpPr>
          <p:cNvPr id="3" name="Shape 1"/>
          <p:cNvSpPr/>
          <p:nvPr/>
        </p:nvSpPr>
        <p:spPr>
          <a:xfrm>
            <a:off x="629483" y="1416487"/>
            <a:ext cx="1337072" cy="1036201"/>
          </a:xfrm>
          <a:prstGeom prst="roundRect">
            <a:avLst>
              <a:gd name="adj" fmla="val 7290"/>
            </a:avLst>
          </a:prstGeom>
          <a:solidFill>
            <a:srgbClr val="DADBF1"/>
          </a:solidFill>
          <a:ln w="7620">
            <a:solidFill>
              <a:srgbClr val="C0C1D7"/>
            </a:solidFill>
            <a:prstDash val="solid"/>
          </a:ln>
        </p:spPr>
      </p:sp>
      <p:pic>
        <p:nvPicPr>
          <p:cNvPr id="4" name="Image 0" descr="preencoded.png">    </p:cNvPr>
          <p:cNvPicPr>
            <a:picLocks noChangeAspect="1"/>
          </p:cNvPicPr>
          <p:nvPr/>
        </p:nvPicPr>
        <p:blipFill>
          <a:blip r:embed="rId1"/>
          <a:stretch>
            <a:fillRect/>
          </a:stretch>
        </p:blipFill>
        <p:spPr>
          <a:xfrm>
            <a:off x="1171575" y="1776532"/>
            <a:ext cx="252889" cy="316111"/>
          </a:xfrm>
          <a:prstGeom prst="rect">
            <a:avLst/>
          </a:prstGeom>
        </p:spPr>
      </p:pic>
      <p:sp>
        <p:nvSpPr>
          <p:cNvPr id="5" name="Text 2"/>
          <p:cNvSpPr/>
          <p:nvPr/>
        </p:nvSpPr>
        <p:spPr>
          <a:xfrm>
            <a:off x="2146340" y="1596271"/>
            <a:ext cx="2248257" cy="280988"/>
          </a:xfrm>
          <a:prstGeom prst="rect">
            <a:avLst/>
          </a:prstGeom>
          <a:noFill/>
          <a:ln/>
        </p:spPr>
        <p:txBody>
          <a:bodyPr wrap="none" lIns="0" tIns="0" rIns="0" bIns="0" rtlCol="0" anchor="t"/>
          <a:lstStyle/>
          <a:p>
            <a:pPr algn="l" indent="0" marL="0">
              <a:lnSpc>
                <a:spcPts val="2200"/>
              </a:lnSpc>
              <a:buNone/>
            </a:pPr>
            <a:r>
              <a:rPr lang="en-US" sz="1750" b="1" dirty="0">
                <a:solidFill>
                  <a:srgbClr val="272525"/>
                </a:solidFill>
                <a:latin typeface="Inter Bold" pitchFamily="34" charset="0"/>
                <a:ea typeface="Inter Bold" pitchFamily="34" charset="-122"/>
                <a:cs typeface="Inter Bold" pitchFamily="34" charset="-120"/>
              </a:rPr>
              <a:t>Level 1: Self-Service</a:t>
            </a:r>
            <a:endParaRPr lang="en-US" sz="1750" dirty="0"/>
          </a:p>
        </p:txBody>
      </p:sp>
      <p:sp>
        <p:nvSpPr>
          <p:cNvPr id="6" name="Text 3"/>
          <p:cNvSpPr/>
          <p:nvPr/>
        </p:nvSpPr>
        <p:spPr>
          <a:xfrm>
            <a:off x="2146340" y="1985129"/>
            <a:ext cx="2255044" cy="287774"/>
          </a:xfrm>
          <a:prstGeom prst="rect">
            <a:avLst/>
          </a:prstGeom>
          <a:noFill/>
          <a:ln/>
        </p:spPr>
        <p:txBody>
          <a:bodyPr wrap="none" lIns="0" tIns="0" rIns="0" bIns="0" rtlCol="0" anchor="t"/>
          <a:lstStyle/>
          <a:p>
            <a:pPr algn="l" indent="0" marL="0">
              <a:lnSpc>
                <a:spcPts val="2250"/>
              </a:lnSpc>
              <a:buNone/>
            </a:pPr>
            <a:r>
              <a:rPr lang="en-US" sz="1400" dirty="0">
                <a:solidFill>
                  <a:srgbClr val="272525"/>
                </a:solidFill>
                <a:latin typeface="Inter" pitchFamily="34" charset="0"/>
                <a:ea typeface="Inter" pitchFamily="34" charset="-122"/>
                <a:cs typeface="Inter" pitchFamily="34" charset="-120"/>
              </a:rPr>
              <a:t>Automated FAQ responses</a:t>
            </a:r>
            <a:endParaRPr lang="en-US" sz="1400" dirty="0"/>
          </a:p>
        </p:txBody>
      </p:sp>
      <p:sp>
        <p:nvSpPr>
          <p:cNvPr id="7" name="Shape 4"/>
          <p:cNvSpPr/>
          <p:nvPr/>
        </p:nvSpPr>
        <p:spPr>
          <a:xfrm>
            <a:off x="2056448" y="2443163"/>
            <a:ext cx="11854577" cy="11430"/>
          </a:xfrm>
          <a:prstGeom prst="roundRect">
            <a:avLst>
              <a:gd name="adj" fmla="val 660916"/>
            </a:avLst>
          </a:prstGeom>
          <a:solidFill>
            <a:srgbClr val="C0C1D7"/>
          </a:solidFill>
          <a:ln/>
        </p:spPr>
      </p:sp>
      <p:sp>
        <p:nvSpPr>
          <p:cNvPr id="8" name="Shape 5"/>
          <p:cNvSpPr/>
          <p:nvPr/>
        </p:nvSpPr>
        <p:spPr>
          <a:xfrm>
            <a:off x="629483" y="2542580"/>
            <a:ext cx="2674263" cy="1036201"/>
          </a:xfrm>
          <a:prstGeom prst="roundRect">
            <a:avLst>
              <a:gd name="adj" fmla="val 7290"/>
            </a:avLst>
          </a:prstGeom>
          <a:solidFill>
            <a:srgbClr val="DADBF1"/>
          </a:solidFill>
          <a:ln w="7620">
            <a:solidFill>
              <a:srgbClr val="C0C1D7"/>
            </a:solidFill>
            <a:prstDash val="solid"/>
          </a:ln>
        </p:spPr>
      </p:sp>
      <p:pic>
        <p:nvPicPr>
          <p:cNvPr id="9" name="Image 1" descr="preencoded.png">    </p:cNvPr>
          <p:cNvPicPr>
            <a:picLocks noChangeAspect="1"/>
          </p:cNvPicPr>
          <p:nvPr/>
        </p:nvPicPr>
        <p:blipFill>
          <a:blip r:embed="rId2"/>
          <a:stretch>
            <a:fillRect/>
          </a:stretch>
        </p:blipFill>
        <p:spPr>
          <a:xfrm>
            <a:off x="1840111" y="2902625"/>
            <a:ext cx="252889" cy="316111"/>
          </a:xfrm>
          <a:prstGeom prst="rect">
            <a:avLst/>
          </a:prstGeom>
        </p:spPr>
      </p:pic>
      <p:sp>
        <p:nvSpPr>
          <p:cNvPr id="10" name="Text 6"/>
          <p:cNvSpPr/>
          <p:nvPr/>
        </p:nvSpPr>
        <p:spPr>
          <a:xfrm>
            <a:off x="3483531" y="2722364"/>
            <a:ext cx="2778562" cy="280988"/>
          </a:xfrm>
          <a:prstGeom prst="rect">
            <a:avLst/>
          </a:prstGeom>
          <a:noFill/>
          <a:ln/>
        </p:spPr>
        <p:txBody>
          <a:bodyPr wrap="none" lIns="0" tIns="0" rIns="0" bIns="0" rtlCol="0" anchor="t"/>
          <a:lstStyle/>
          <a:p>
            <a:pPr algn="l" indent="0" marL="0">
              <a:lnSpc>
                <a:spcPts val="2200"/>
              </a:lnSpc>
              <a:buNone/>
            </a:pPr>
            <a:r>
              <a:rPr lang="en-US" sz="1750" b="1" dirty="0">
                <a:solidFill>
                  <a:srgbClr val="272525"/>
                </a:solidFill>
                <a:latin typeface="Inter Bold" pitchFamily="34" charset="0"/>
                <a:ea typeface="Inter Bold" pitchFamily="34" charset="-122"/>
                <a:cs typeface="Inter Bold" pitchFamily="34" charset="-120"/>
              </a:rPr>
              <a:t>Level 2: Guided Solutions</a:t>
            </a:r>
            <a:endParaRPr lang="en-US" sz="1750" dirty="0"/>
          </a:p>
        </p:txBody>
      </p:sp>
      <p:sp>
        <p:nvSpPr>
          <p:cNvPr id="11" name="Text 7"/>
          <p:cNvSpPr/>
          <p:nvPr/>
        </p:nvSpPr>
        <p:spPr>
          <a:xfrm>
            <a:off x="3483531" y="3111222"/>
            <a:ext cx="2778562" cy="287774"/>
          </a:xfrm>
          <a:prstGeom prst="rect">
            <a:avLst/>
          </a:prstGeom>
          <a:noFill/>
          <a:ln/>
        </p:spPr>
        <p:txBody>
          <a:bodyPr wrap="none" lIns="0" tIns="0" rIns="0" bIns="0" rtlCol="0" anchor="t"/>
          <a:lstStyle/>
          <a:p>
            <a:pPr algn="l" indent="0" marL="0">
              <a:lnSpc>
                <a:spcPts val="2250"/>
              </a:lnSpc>
              <a:buNone/>
            </a:pPr>
            <a:r>
              <a:rPr lang="en-US" sz="1400" dirty="0">
                <a:solidFill>
                  <a:srgbClr val="272525"/>
                </a:solidFill>
                <a:latin typeface="Inter" pitchFamily="34" charset="0"/>
                <a:ea typeface="Inter" pitchFamily="34" charset="-122"/>
                <a:cs typeface="Inter" pitchFamily="34" charset="-120"/>
              </a:rPr>
              <a:t>Structured troubleshooting</a:t>
            </a:r>
            <a:endParaRPr lang="en-US" sz="1400" dirty="0"/>
          </a:p>
        </p:txBody>
      </p:sp>
      <p:sp>
        <p:nvSpPr>
          <p:cNvPr id="12" name="Shape 8"/>
          <p:cNvSpPr/>
          <p:nvPr/>
        </p:nvSpPr>
        <p:spPr>
          <a:xfrm>
            <a:off x="3393638" y="3569256"/>
            <a:ext cx="10517386" cy="11430"/>
          </a:xfrm>
          <a:prstGeom prst="roundRect">
            <a:avLst>
              <a:gd name="adj" fmla="val 660916"/>
            </a:avLst>
          </a:prstGeom>
          <a:solidFill>
            <a:srgbClr val="C0C1D7"/>
          </a:solidFill>
          <a:ln/>
        </p:spPr>
      </p:sp>
      <p:sp>
        <p:nvSpPr>
          <p:cNvPr id="13" name="Shape 9"/>
          <p:cNvSpPr/>
          <p:nvPr/>
        </p:nvSpPr>
        <p:spPr>
          <a:xfrm>
            <a:off x="629483" y="3668673"/>
            <a:ext cx="4011335" cy="1036201"/>
          </a:xfrm>
          <a:prstGeom prst="roundRect">
            <a:avLst>
              <a:gd name="adj" fmla="val 7290"/>
            </a:avLst>
          </a:prstGeom>
          <a:solidFill>
            <a:srgbClr val="DADBF1"/>
          </a:solidFill>
          <a:ln w="7620">
            <a:solidFill>
              <a:srgbClr val="C0C1D7"/>
            </a:solidFill>
            <a:prstDash val="solid"/>
          </a:ln>
        </p:spPr>
      </p:sp>
      <p:pic>
        <p:nvPicPr>
          <p:cNvPr id="14" name="Image 2" descr="preencoded.png">    </p:cNvPr>
          <p:cNvPicPr>
            <a:picLocks noChangeAspect="1"/>
          </p:cNvPicPr>
          <p:nvPr/>
        </p:nvPicPr>
        <p:blipFill>
          <a:blip r:embed="rId3"/>
          <a:stretch>
            <a:fillRect/>
          </a:stretch>
        </p:blipFill>
        <p:spPr>
          <a:xfrm>
            <a:off x="2508647" y="4028718"/>
            <a:ext cx="252889" cy="316111"/>
          </a:xfrm>
          <a:prstGeom prst="rect">
            <a:avLst/>
          </a:prstGeom>
        </p:spPr>
      </p:pic>
      <p:sp>
        <p:nvSpPr>
          <p:cNvPr id="15" name="Text 10"/>
          <p:cNvSpPr/>
          <p:nvPr/>
        </p:nvSpPr>
        <p:spPr>
          <a:xfrm>
            <a:off x="4820603" y="3848457"/>
            <a:ext cx="2335768" cy="280988"/>
          </a:xfrm>
          <a:prstGeom prst="rect">
            <a:avLst/>
          </a:prstGeom>
          <a:noFill/>
          <a:ln/>
        </p:spPr>
        <p:txBody>
          <a:bodyPr wrap="none" lIns="0" tIns="0" rIns="0" bIns="0" rtlCol="0" anchor="t"/>
          <a:lstStyle/>
          <a:p>
            <a:pPr algn="l" indent="0" marL="0">
              <a:lnSpc>
                <a:spcPts val="2200"/>
              </a:lnSpc>
              <a:buNone/>
            </a:pPr>
            <a:r>
              <a:rPr lang="en-US" sz="1750" b="1" dirty="0">
                <a:solidFill>
                  <a:srgbClr val="272525"/>
                </a:solidFill>
                <a:latin typeface="Inter Bold" pitchFamily="34" charset="0"/>
                <a:ea typeface="Inter Bold" pitchFamily="34" charset="-122"/>
                <a:cs typeface="Inter Bold" pitchFamily="34" charset="-120"/>
              </a:rPr>
              <a:t>Level 3: Investigation</a:t>
            </a:r>
            <a:endParaRPr lang="en-US" sz="1750" dirty="0"/>
          </a:p>
        </p:txBody>
      </p:sp>
      <p:sp>
        <p:nvSpPr>
          <p:cNvPr id="16" name="Text 11"/>
          <p:cNvSpPr/>
          <p:nvPr/>
        </p:nvSpPr>
        <p:spPr>
          <a:xfrm>
            <a:off x="4820603" y="4237315"/>
            <a:ext cx="2335768" cy="287774"/>
          </a:xfrm>
          <a:prstGeom prst="rect">
            <a:avLst/>
          </a:prstGeom>
          <a:noFill/>
          <a:ln/>
        </p:spPr>
        <p:txBody>
          <a:bodyPr wrap="none" lIns="0" tIns="0" rIns="0" bIns="0" rtlCol="0" anchor="t"/>
          <a:lstStyle/>
          <a:p>
            <a:pPr algn="l" indent="0" marL="0">
              <a:lnSpc>
                <a:spcPts val="2250"/>
              </a:lnSpc>
              <a:buNone/>
            </a:pPr>
            <a:r>
              <a:rPr lang="en-US" sz="1400" dirty="0">
                <a:solidFill>
                  <a:srgbClr val="272525"/>
                </a:solidFill>
                <a:latin typeface="Inter" pitchFamily="34" charset="0"/>
                <a:ea typeface="Inter" pitchFamily="34" charset="-122"/>
                <a:cs typeface="Inter" pitchFamily="34" charset="-120"/>
              </a:rPr>
              <a:t>Deeper problem analysis</a:t>
            </a:r>
            <a:endParaRPr lang="en-US" sz="1400" dirty="0"/>
          </a:p>
        </p:txBody>
      </p:sp>
      <p:sp>
        <p:nvSpPr>
          <p:cNvPr id="17" name="Shape 12"/>
          <p:cNvSpPr/>
          <p:nvPr/>
        </p:nvSpPr>
        <p:spPr>
          <a:xfrm>
            <a:off x="4730710" y="4695349"/>
            <a:ext cx="9180314" cy="11430"/>
          </a:xfrm>
          <a:prstGeom prst="roundRect">
            <a:avLst>
              <a:gd name="adj" fmla="val 660916"/>
            </a:avLst>
          </a:prstGeom>
          <a:solidFill>
            <a:srgbClr val="C0C1D7"/>
          </a:solidFill>
          <a:ln/>
        </p:spPr>
      </p:sp>
      <p:sp>
        <p:nvSpPr>
          <p:cNvPr id="18" name="Shape 13"/>
          <p:cNvSpPr/>
          <p:nvPr/>
        </p:nvSpPr>
        <p:spPr>
          <a:xfrm>
            <a:off x="629483" y="4794766"/>
            <a:ext cx="5348526" cy="1036201"/>
          </a:xfrm>
          <a:prstGeom prst="roundRect">
            <a:avLst>
              <a:gd name="adj" fmla="val 7290"/>
            </a:avLst>
          </a:prstGeom>
          <a:solidFill>
            <a:srgbClr val="DADBF1"/>
          </a:solidFill>
          <a:ln w="7620">
            <a:solidFill>
              <a:srgbClr val="C0C1D7"/>
            </a:solidFill>
            <a:prstDash val="solid"/>
          </a:ln>
        </p:spPr>
      </p:sp>
      <p:pic>
        <p:nvPicPr>
          <p:cNvPr id="19" name="Image 3" descr="preencoded.png">    </p:cNvPr>
          <p:cNvPicPr>
            <a:picLocks noChangeAspect="1"/>
          </p:cNvPicPr>
          <p:nvPr/>
        </p:nvPicPr>
        <p:blipFill>
          <a:blip r:embed="rId4"/>
          <a:stretch>
            <a:fillRect/>
          </a:stretch>
        </p:blipFill>
        <p:spPr>
          <a:xfrm>
            <a:off x="3177302" y="5154811"/>
            <a:ext cx="252889" cy="316111"/>
          </a:xfrm>
          <a:prstGeom prst="rect">
            <a:avLst/>
          </a:prstGeom>
        </p:spPr>
      </p:pic>
      <p:sp>
        <p:nvSpPr>
          <p:cNvPr id="20" name="Text 14"/>
          <p:cNvSpPr/>
          <p:nvPr/>
        </p:nvSpPr>
        <p:spPr>
          <a:xfrm>
            <a:off x="6157793" y="4974550"/>
            <a:ext cx="2250281" cy="280988"/>
          </a:xfrm>
          <a:prstGeom prst="rect">
            <a:avLst/>
          </a:prstGeom>
          <a:noFill/>
          <a:ln/>
        </p:spPr>
        <p:txBody>
          <a:bodyPr wrap="none" lIns="0" tIns="0" rIns="0" bIns="0" rtlCol="0" anchor="t"/>
          <a:lstStyle/>
          <a:p>
            <a:pPr algn="l" indent="0" marL="0">
              <a:lnSpc>
                <a:spcPts val="2200"/>
              </a:lnSpc>
              <a:buNone/>
            </a:pPr>
            <a:r>
              <a:rPr lang="en-US" sz="1750" b="1" dirty="0">
                <a:solidFill>
                  <a:srgbClr val="272525"/>
                </a:solidFill>
                <a:latin typeface="Inter Bold" pitchFamily="34" charset="0"/>
                <a:ea typeface="Inter Bold" pitchFamily="34" charset="-122"/>
                <a:cs typeface="Inter Bold" pitchFamily="34" charset="-120"/>
              </a:rPr>
              <a:t>Level 4: Cross-Team</a:t>
            </a:r>
            <a:endParaRPr lang="en-US" sz="1750" dirty="0"/>
          </a:p>
        </p:txBody>
      </p:sp>
      <p:sp>
        <p:nvSpPr>
          <p:cNvPr id="21" name="Text 15"/>
          <p:cNvSpPr/>
          <p:nvPr/>
        </p:nvSpPr>
        <p:spPr>
          <a:xfrm>
            <a:off x="6157793" y="5363408"/>
            <a:ext cx="2595086" cy="287774"/>
          </a:xfrm>
          <a:prstGeom prst="rect">
            <a:avLst/>
          </a:prstGeom>
          <a:noFill/>
          <a:ln/>
        </p:spPr>
        <p:txBody>
          <a:bodyPr wrap="none" lIns="0" tIns="0" rIns="0" bIns="0" rtlCol="0" anchor="t"/>
          <a:lstStyle/>
          <a:p>
            <a:pPr algn="l" indent="0" marL="0">
              <a:lnSpc>
                <a:spcPts val="2250"/>
              </a:lnSpc>
              <a:buNone/>
            </a:pPr>
            <a:r>
              <a:rPr lang="en-US" sz="1400" dirty="0">
                <a:solidFill>
                  <a:srgbClr val="272525"/>
                </a:solidFill>
                <a:latin typeface="Inter" pitchFamily="34" charset="0"/>
                <a:ea typeface="Inter" pitchFamily="34" charset="-122"/>
                <a:cs typeface="Inter" pitchFamily="34" charset="-120"/>
              </a:rPr>
              <a:t>Multi-department coordination</a:t>
            </a:r>
            <a:endParaRPr lang="en-US" sz="1400" dirty="0"/>
          </a:p>
        </p:txBody>
      </p:sp>
      <p:sp>
        <p:nvSpPr>
          <p:cNvPr id="22" name="Shape 16"/>
          <p:cNvSpPr/>
          <p:nvPr/>
        </p:nvSpPr>
        <p:spPr>
          <a:xfrm>
            <a:off x="6067901" y="5821442"/>
            <a:ext cx="7843123" cy="11430"/>
          </a:xfrm>
          <a:prstGeom prst="roundRect">
            <a:avLst>
              <a:gd name="adj" fmla="val 660916"/>
            </a:avLst>
          </a:prstGeom>
          <a:solidFill>
            <a:srgbClr val="C0C1D7"/>
          </a:solidFill>
          <a:ln/>
        </p:spPr>
      </p:sp>
      <p:sp>
        <p:nvSpPr>
          <p:cNvPr id="23" name="Shape 17"/>
          <p:cNvSpPr/>
          <p:nvPr/>
        </p:nvSpPr>
        <p:spPr>
          <a:xfrm>
            <a:off x="629483" y="5920859"/>
            <a:ext cx="6685717" cy="1036201"/>
          </a:xfrm>
          <a:prstGeom prst="roundRect">
            <a:avLst>
              <a:gd name="adj" fmla="val 7290"/>
            </a:avLst>
          </a:prstGeom>
          <a:solidFill>
            <a:srgbClr val="DADBF1"/>
          </a:solidFill>
          <a:ln w="7620">
            <a:solidFill>
              <a:srgbClr val="C0C1D7"/>
            </a:solidFill>
            <a:prstDash val="solid"/>
          </a:ln>
        </p:spPr>
      </p:sp>
      <p:pic>
        <p:nvPicPr>
          <p:cNvPr id="24" name="Image 4" descr="preencoded.png">    </p:cNvPr>
          <p:cNvPicPr>
            <a:picLocks noChangeAspect="1"/>
          </p:cNvPicPr>
          <p:nvPr/>
        </p:nvPicPr>
        <p:blipFill>
          <a:blip r:embed="rId5"/>
          <a:stretch>
            <a:fillRect/>
          </a:stretch>
        </p:blipFill>
        <p:spPr>
          <a:xfrm>
            <a:off x="3845838" y="6280904"/>
            <a:ext cx="252889" cy="316111"/>
          </a:xfrm>
          <a:prstGeom prst="rect">
            <a:avLst/>
          </a:prstGeom>
        </p:spPr>
      </p:pic>
      <p:sp>
        <p:nvSpPr>
          <p:cNvPr id="25" name="Text 18"/>
          <p:cNvSpPr/>
          <p:nvPr/>
        </p:nvSpPr>
        <p:spPr>
          <a:xfrm>
            <a:off x="7494984" y="6100643"/>
            <a:ext cx="2148364" cy="280988"/>
          </a:xfrm>
          <a:prstGeom prst="rect">
            <a:avLst/>
          </a:prstGeom>
          <a:noFill/>
          <a:ln/>
        </p:spPr>
        <p:txBody>
          <a:bodyPr wrap="none" lIns="0" tIns="0" rIns="0" bIns="0" rtlCol="0" anchor="t"/>
          <a:lstStyle/>
          <a:p>
            <a:pPr algn="l" indent="0" marL="0">
              <a:lnSpc>
                <a:spcPts val="2200"/>
              </a:lnSpc>
              <a:buNone/>
            </a:pPr>
            <a:r>
              <a:rPr lang="en-US" sz="1750" b="1" dirty="0">
                <a:solidFill>
                  <a:srgbClr val="272525"/>
                </a:solidFill>
                <a:latin typeface="Inter Bold" pitchFamily="34" charset="0"/>
                <a:ea typeface="Inter Bold" pitchFamily="34" charset="-122"/>
                <a:cs typeface="Inter Bold" pitchFamily="34" charset="-120"/>
              </a:rPr>
              <a:t>Level 5: Emergency</a:t>
            </a:r>
            <a:endParaRPr lang="en-US" sz="1750" dirty="0"/>
          </a:p>
        </p:txBody>
      </p:sp>
      <p:sp>
        <p:nvSpPr>
          <p:cNvPr id="26" name="Text 19"/>
          <p:cNvSpPr/>
          <p:nvPr/>
        </p:nvSpPr>
        <p:spPr>
          <a:xfrm>
            <a:off x="7494984" y="6489502"/>
            <a:ext cx="2148364" cy="287774"/>
          </a:xfrm>
          <a:prstGeom prst="rect">
            <a:avLst/>
          </a:prstGeom>
          <a:noFill/>
          <a:ln/>
        </p:spPr>
        <p:txBody>
          <a:bodyPr wrap="none" lIns="0" tIns="0" rIns="0" bIns="0" rtlCol="0" anchor="t"/>
          <a:lstStyle/>
          <a:p>
            <a:pPr algn="l" indent="0" marL="0">
              <a:lnSpc>
                <a:spcPts val="2250"/>
              </a:lnSpc>
              <a:buNone/>
            </a:pPr>
            <a:r>
              <a:rPr lang="en-US" sz="1400" dirty="0">
                <a:solidFill>
                  <a:srgbClr val="272525"/>
                </a:solidFill>
                <a:latin typeface="Inter" pitchFamily="34" charset="0"/>
                <a:ea typeface="Inter" pitchFamily="34" charset="-122"/>
                <a:cs typeface="Inter" pitchFamily="34" charset="-120"/>
              </a:rPr>
              <a:t>Critical issue intervention</a:t>
            </a:r>
            <a:endParaRPr lang="en-US" sz="1400" dirty="0"/>
          </a:p>
        </p:txBody>
      </p:sp>
      <p:sp>
        <p:nvSpPr>
          <p:cNvPr id="27" name="Text 20"/>
          <p:cNvSpPr/>
          <p:nvPr/>
        </p:nvSpPr>
        <p:spPr>
          <a:xfrm>
            <a:off x="629483" y="7159347"/>
            <a:ext cx="13371433" cy="575548"/>
          </a:xfrm>
          <a:prstGeom prst="rect">
            <a:avLst/>
          </a:prstGeom>
          <a:noFill/>
          <a:ln/>
        </p:spPr>
        <p:txBody>
          <a:bodyPr wrap="square" lIns="0" tIns="0" rIns="0" bIns="0" rtlCol="0" anchor="t"/>
          <a:lstStyle/>
          <a:p>
            <a:pPr algn="l" indent="0" marL="0">
              <a:lnSpc>
                <a:spcPts val="2250"/>
              </a:lnSpc>
              <a:buNone/>
            </a:pPr>
            <a:r>
              <a:rPr lang="en-US" sz="1400" dirty="0">
                <a:solidFill>
                  <a:srgbClr val="272525"/>
                </a:solidFill>
                <a:latin typeface="Inter" pitchFamily="34" charset="0"/>
                <a:ea typeface="Inter" pitchFamily="34" charset="-122"/>
                <a:cs typeface="Inter" pitchFamily="34" charset="-120"/>
              </a:rPr>
              <a:t>This escalation framework ensures that gaming support issues are handled at the appropriate level of expertise and resource allocation, with clear pathways for moving issues to higher tiers when necessary.</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12802" y="402908"/>
            <a:ext cx="8371880" cy="457795"/>
          </a:xfrm>
          <a:prstGeom prst="rect">
            <a:avLst/>
          </a:prstGeom>
          <a:noFill/>
          <a:ln/>
        </p:spPr>
        <p:txBody>
          <a:bodyPr wrap="none" lIns="0" tIns="0" rIns="0" bIns="0" rtlCol="0" anchor="t"/>
          <a:lstStyle/>
          <a:p>
            <a:pPr algn="l" indent="0" marL="0">
              <a:lnSpc>
                <a:spcPts val="3600"/>
              </a:lnSpc>
              <a:buNone/>
            </a:pPr>
            <a:r>
              <a:rPr lang="en-US" sz="2850" b="1" dirty="0">
                <a:solidFill>
                  <a:srgbClr val="000000"/>
                </a:solidFill>
                <a:latin typeface="Inter Bold" pitchFamily="34" charset="0"/>
                <a:ea typeface="Inter Bold" pitchFamily="34" charset="-122"/>
                <a:cs typeface="Inter Bold" pitchFamily="34" charset="-120"/>
              </a:rPr>
              <a:t>Resource Requirements Across Support Levels</a:t>
            </a:r>
            <a:endParaRPr lang="en-US" sz="2850" dirty="0"/>
          </a:p>
        </p:txBody>
      </p:sp>
      <p:pic>
        <p:nvPicPr>
          <p:cNvPr id="3" name="Image 0" descr="preencoded.png">    </p:cNvPr>
          <p:cNvPicPr>
            <a:picLocks noChangeAspect="1"/>
          </p:cNvPicPr>
          <p:nvPr/>
        </p:nvPicPr>
        <p:blipFill>
          <a:blip r:embed="rId1"/>
          <a:stretch>
            <a:fillRect/>
          </a:stretch>
        </p:blipFill>
        <p:spPr>
          <a:xfrm>
            <a:off x="512802" y="1153716"/>
            <a:ext cx="13604796" cy="7178993"/>
          </a:xfrm>
          <a:prstGeom prst="rect">
            <a:avLst/>
          </a:prstGeom>
        </p:spPr>
      </p:pic>
      <p:sp>
        <p:nvSpPr>
          <p:cNvPr id="4" name="Shape 1"/>
          <p:cNvSpPr/>
          <p:nvPr/>
        </p:nvSpPr>
        <p:spPr>
          <a:xfrm>
            <a:off x="3255169" y="8332708"/>
            <a:ext cx="146447" cy="146447"/>
          </a:xfrm>
          <a:prstGeom prst="roundRect">
            <a:avLst>
              <a:gd name="adj" fmla="val 12488"/>
            </a:avLst>
          </a:prstGeom>
          <a:solidFill>
            <a:srgbClr val="151738"/>
          </a:solidFill>
          <a:ln/>
        </p:spPr>
      </p:sp>
      <p:sp>
        <p:nvSpPr>
          <p:cNvPr id="5" name="Text 2"/>
          <p:cNvSpPr/>
          <p:nvPr/>
        </p:nvSpPr>
        <p:spPr>
          <a:xfrm>
            <a:off x="3462576" y="8332708"/>
            <a:ext cx="1483519" cy="146447"/>
          </a:xfrm>
          <a:prstGeom prst="rect">
            <a:avLst/>
          </a:prstGeom>
          <a:noFill/>
          <a:ln/>
        </p:spPr>
        <p:txBody>
          <a:bodyPr wrap="none" lIns="0" tIns="0" rIns="0" bIns="0" rtlCol="0" anchor="t"/>
          <a:lstStyle/>
          <a:p>
            <a:pPr algn="l" indent="0" marL="0">
              <a:lnSpc>
                <a:spcPts val="1150"/>
              </a:lnSpc>
              <a:buNone/>
            </a:pPr>
            <a:r>
              <a:rPr lang="en-US" sz="1150" dirty="0">
                <a:solidFill>
                  <a:srgbClr val="272525"/>
                </a:solidFill>
                <a:latin typeface="Inter" pitchFamily="34" charset="0"/>
                <a:ea typeface="Inter" pitchFamily="34" charset="-122"/>
                <a:cs typeface="Inter" pitchFamily="34" charset="-120"/>
              </a:rPr>
              <a:t>Technical Complexity</a:t>
            </a:r>
            <a:endParaRPr lang="en-US" sz="1150" dirty="0"/>
          </a:p>
        </p:txBody>
      </p:sp>
      <p:sp>
        <p:nvSpPr>
          <p:cNvPr id="6" name="Shape 3"/>
          <p:cNvSpPr/>
          <p:nvPr/>
        </p:nvSpPr>
        <p:spPr>
          <a:xfrm>
            <a:off x="6524506" y="8332708"/>
            <a:ext cx="146447" cy="146447"/>
          </a:xfrm>
          <a:prstGeom prst="roundRect">
            <a:avLst>
              <a:gd name="adj" fmla="val 12488"/>
            </a:avLst>
          </a:prstGeom>
          <a:solidFill>
            <a:srgbClr val="2D327A"/>
          </a:solidFill>
          <a:ln/>
        </p:spPr>
      </p:sp>
      <p:sp>
        <p:nvSpPr>
          <p:cNvPr id="7" name="Text 4"/>
          <p:cNvSpPr/>
          <p:nvPr/>
        </p:nvSpPr>
        <p:spPr>
          <a:xfrm>
            <a:off x="6731913" y="8332708"/>
            <a:ext cx="1373743" cy="146447"/>
          </a:xfrm>
          <a:prstGeom prst="rect">
            <a:avLst/>
          </a:prstGeom>
          <a:noFill/>
          <a:ln/>
        </p:spPr>
        <p:txBody>
          <a:bodyPr wrap="none" lIns="0" tIns="0" rIns="0" bIns="0" rtlCol="0" anchor="t"/>
          <a:lstStyle/>
          <a:p>
            <a:pPr algn="l" indent="0" marL="0">
              <a:lnSpc>
                <a:spcPts val="1150"/>
              </a:lnSpc>
              <a:buNone/>
            </a:pPr>
            <a:r>
              <a:rPr lang="en-US" sz="1150" dirty="0">
                <a:solidFill>
                  <a:srgbClr val="272525"/>
                </a:solidFill>
                <a:latin typeface="Inter" pitchFamily="34" charset="0"/>
                <a:ea typeface="Inter" pitchFamily="34" charset="-122"/>
                <a:cs typeface="Inter" pitchFamily="34" charset="-120"/>
              </a:rPr>
              <a:t>Human Involvement</a:t>
            </a:r>
            <a:endParaRPr lang="en-US" sz="1150" dirty="0"/>
          </a:p>
        </p:txBody>
      </p:sp>
      <p:sp>
        <p:nvSpPr>
          <p:cNvPr id="8" name="Shape 5"/>
          <p:cNvSpPr/>
          <p:nvPr/>
        </p:nvSpPr>
        <p:spPr>
          <a:xfrm>
            <a:off x="9684187" y="8332708"/>
            <a:ext cx="146447" cy="146447"/>
          </a:xfrm>
          <a:prstGeom prst="roundRect">
            <a:avLst>
              <a:gd name="adj" fmla="val 12488"/>
            </a:avLst>
          </a:prstGeom>
          <a:solidFill>
            <a:srgbClr val="464DBB"/>
          </a:solidFill>
          <a:ln/>
        </p:spPr>
      </p:sp>
      <p:sp>
        <p:nvSpPr>
          <p:cNvPr id="9" name="Text 6"/>
          <p:cNvSpPr/>
          <p:nvPr/>
        </p:nvSpPr>
        <p:spPr>
          <a:xfrm>
            <a:off x="9891593" y="8332708"/>
            <a:ext cx="1760458" cy="146447"/>
          </a:xfrm>
          <a:prstGeom prst="rect">
            <a:avLst/>
          </a:prstGeom>
          <a:noFill/>
          <a:ln/>
        </p:spPr>
        <p:txBody>
          <a:bodyPr wrap="none" lIns="0" tIns="0" rIns="0" bIns="0" rtlCol="0" anchor="t"/>
          <a:lstStyle/>
          <a:p>
            <a:pPr algn="l" indent="0" marL="0">
              <a:lnSpc>
                <a:spcPts val="1150"/>
              </a:lnSpc>
              <a:buNone/>
            </a:pPr>
            <a:r>
              <a:rPr lang="en-US" sz="1150" dirty="0">
                <a:solidFill>
                  <a:srgbClr val="272525"/>
                </a:solidFill>
                <a:latin typeface="Inter" pitchFamily="34" charset="0"/>
                <a:ea typeface="Inter" pitchFamily="34" charset="-122"/>
                <a:cs typeface="Inter" pitchFamily="34" charset="-120"/>
              </a:rPr>
              <a:t>Response Time (minutes)</a:t>
            </a:r>
            <a:endParaRPr lang="en-US" sz="1150" dirty="0"/>
          </a:p>
        </p:txBody>
      </p:sp>
      <p:sp>
        <p:nvSpPr>
          <p:cNvPr id="10" name="Text 7"/>
          <p:cNvSpPr/>
          <p:nvPr/>
        </p:nvSpPr>
        <p:spPr>
          <a:xfrm>
            <a:off x="512802" y="8937069"/>
            <a:ext cx="13604796" cy="468868"/>
          </a:xfrm>
          <a:prstGeom prst="rect">
            <a:avLst/>
          </a:prstGeom>
          <a:noFill/>
          <a:ln/>
        </p:spPr>
        <p:txBody>
          <a:bodyPr wrap="square" lIns="0" tIns="0" rIns="0" bIns="0" rtlCol="0" anchor="t"/>
          <a:lstStyle/>
          <a:p>
            <a:pPr algn="l" indent="0" marL="0">
              <a:lnSpc>
                <a:spcPts val="1800"/>
              </a:lnSpc>
              <a:buNone/>
            </a:pPr>
            <a:r>
              <a:rPr lang="en-US" sz="1150" dirty="0">
                <a:solidFill>
                  <a:srgbClr val="272525"/>
                </a:solidFill>
                <a:latin typeface="Inter" pitchFamily="34" charset="0"/>
                <a:ea typeface="Inter" pitchFamily="34" charset="-122"/>
                <a:cs typeface="Inter" pitchFamily="34" charset="-120"/>
              </a:rPr>
              <a:t>As issues escalate through the support framework, they require increasingly specialized resources, greater human involvement, and more complex technical tools. This chart illustrates the relative resource requirements across all five support levels, from basic self-service solutions to critical emergency response.</a:t>
            </a:r>
            <a:endParaRPr lang="en-US" sz="11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2025-06-05T13:23:15Z</dcterms:created>
  <dcterms:modified xsi:type="dcterms:W3CDTF">2025-06-05T13:23:15Z</dcterms:modified>
</cp:coreProperties>
</file>