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1" r:id="rId9"/>
    <p:sldId id="27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6EAFA2-5899-4704-BA71-6DC7489CF516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61681F4-EC82-4ABE-9E98-9C5DF1118947}">
      <dgm:prSet/>
      <dgm:spPr/>
      <dgm:t>
        <a:bodyPr/>
        <a:lstStyle/>
        <a:p>
          <a:r>
            <a:rPr lang="en-US"/>
            <a:t>Create</a:t>
          </a:r>
        </a:p>
      </dgm:t>
    </dgm:pt>
    <dgm:pt modelId="{F908CDBC-95A4-43EE-9C4C-94F870F5FCD2}" type="parTrans" cxnId="{D24329CA-C686-42E2-9E1F-7836E55455B6}">
      <dgm:prSet/>
      <dgm:spPr/>
      <dgm:t>
        <a:bodyPr/>
        <a:lstStyle/>
        <a:p>
          <a:endParaRPr lang="en-US"/>
        </a:p>
      </dgm:t>
    </dgm:pt>
    <dgm:pt modelId="{1B102A44-A0FB-4707-A843-F78CC7A3B52A}" type="sibTrans" cxnId="{D24329CA-C686-42E2-9E1F-7836E55455B6}">
      <dgm:prSet/>
      <dgm:spPr/>
      <dgm:t>
        <a:bodyPr/>
        <a:lstStyle/>
        <a:p>
          <a:endParaRPr lang="en-US"/>
        </a:p>
      </dgm:t>
    </dgm:pt>
    <dgm:pt modelId="{867E775B-FD44-4CD9-8B37-8E33BDBAD696}">
      <dgm:prSet/>
      <dgm:spPr/>
      <dgm:t>
        <a:bodyPr/>
        <a:lstStyle/>
        <a:p>
          <a:r>
            <a:rPr lang="en-US"/>
            <a:t>You can create alerts based on rules and  certain condition threshold</a:t>
          </a:r>
        </a:p>
      </dgm:t>
    </dgm:pt>
    <dgm:pt modelId="{9925EE6C-2AA6-4FF7-AE91-08C82B093671}" type="parTrans" cxnId="{1469E64C-BE04-4AD3-AA27-0DCE61BA90E0}">
      <dgm:prSet/>
      <dgm:spPr/>
      <dgm:t>
        <a:bodyPr/>
        <a:lstStyle/>
        <a:p>
          <a:endParaRPr lang="en-US"/>
        </a:p>
      </dgm:t>
    </dgm:pt>
    <dgm:pt modelId="{9DB76953-5A5E-4A5E-B3B1-5CD14FD44771}" type="sibTrans" cxnId="{1469E64C-BE04-4AD3-AA27-0DCE61BA90E0}">
      <dgm:prSet/>
      <dgm:spPr/>
      <dgm:t>
        <a:bodyPr/>
        <a:lstStyle/>
        <a:p>
          <a:endParaRPr lang="en-US"/>
        </a:p>
      </dgm:t>
    </dgm:pt>
    <dgm:pt modelId="{E66E7433-779D-4DD7-A457-3202960A165E}">
      <dgm:prSet/>
      <dgm:spPr/>
      <dgm:t>
        <a:bodyPr/>
        <a:lstStyle/>
        <a:p>
          <a:r>
            <a:rPr lang="en-US"/>
            <a:t>Contact</a:t>
          </a:r>
        </a:p>
      </dgm:t>
    </dgm:pt>
    <dgm:pt modelId="{E6E05810-DDD4-4680-8663-DFC46CFF72A2}" type="parTrans" cxnId="{AF73F396-0DAC-41AA-9546-B6E8B5E31F02}">
      <dgm:prSet/>
      <dgm:spPr/>
      <dgm:t>
        <a:bodyPr/>
        <a:lstStyle/>
        <a:p>
          <a:endParaRPr lang="en-US"/>
        </a:p>
      </dgm:t>
    </dgm:pt>
    <dgm:pt modelId="{D6DDC433-51E5-432C-89DA-1BC87FBA8622}" type="sibTrans" cxnId="{AF73F396-0DAC-41AA-9546-B6E8B5E31F02}">
      <dgm:prSet/>
      <dgm:spPr/>
      <dgm:t>
        <a:bodyPr/>
        <a:lstStyle/>
        <a:p>
          <a:endParaRPr lang="en-US"/>
        </a:p>
      </dgm:t>
    </dgm:pt>
    <dgm:pt modelId="{56E27966-89BC-4147-85DE-E33E93EDEB2C}">
      <dgm:prSet/>
      <dgm:spPr/>
      <dgm:t>
        <a:bodyPr/>
        <a:lstStyle/>
        <a:p>
          <a:r>
            <a:rPr lang="en-US"/>
            <a:t>Contact points : where the alerts where send</a:t>
          </a:r>
        </a:p>
      </dgm:t>
    </dgm:pt>
    <dgm:pt modelId="{160C171C-138F-48C6-BF6F-7606A8D3A38D}" type="parTrans" cxnId="{32FA30B8-0112-4970-AC83-22DCECD92B37}">
      <dgm:prSet/>
      <dgm:spPr/>
      <dgm:t>
        <a:bodyPr/>
        <a:lstStyle/>
        <a:p>
          <a:endParaRPr lang="en-US"/>
        </a:p>
      </dgm:t>
    </dgm:pt>
    <dgm:pt modelId="{DAF8960D-CDC5-4DFF-BBF4-57954F6B2A13}" type="sibTrans" cxnId="{32FA30B8-0112-4970-AC83-22DCECD92B37}">
      <dgm:prSet/>
      <dgm:spPr/>
      <dgm:t>
        <a:bodyPr/>
        <a:lstStyle/>
        <a:p>
          <a:endParaRPr lang="en-US"/>
        </a:p>
      </dgm:t>
    </dgm:pt>
    <dgm:pt modelId="{B0F79137-B058-4ADE-A86D-F71330F811F4}">
      <dgm:prSet/>
      <dgm:spPr/>
      <dgm:t>
        <a:bodyPr/>
        <a:lstStyle/>
        <a:p>
          <a:r>
            <a:rPr lang="en-US"/>
            <a:t>Send</a:t>
          </a:r>
        </a:p>
      </dgm:t>
    </dgm:pt>
    <dgm:pt modelId="{F5702954-FC44-4270-A0FA-B4006927F79E}" type="parTrans" cxnId="{228A0170-2477-4519-9821-CE124479B8EA}">
      <dgm:prSet/>
      <dgm:spPr/>
      <dgm:t>
        <a:bodyPr/>
        <a:lstStyle/>
        <a:p>
          <a:endParaRPr lang="en-US"/>
        </a:p>
      </dgm:t>
    </dgm:pt>
    <dgm:pt modelId="{764AC16C-22D0-489B-85D3-655C23A2128F}" type="sibTrans" cxnId="{228A0170-2477-4519-9821-CE124479B8EA}">
      <dgm:prSet/>
      <dgm:spPr/>
      <dgm:t>
        <a:bodyPr/>
        <a:lstStyle/>
        <a:p>
          <a:endParaRPr lang="en-US"/>
        </a:p>
      </dgm:t>
    </dgm:pt>
    <dgm:pt modelId="{DF6FF86D-DC8E-4404-8C21-21B097A1FA28}">
      <dgm:prSet/>
      <dgm:spPr/>
      <dgm:t>
        <a:bodyPr/>
        <a:lstStyle/>
        <a:p>
          <a:r>
            <a:rPr lang="en-US"/>
            <a:t>Notification policies : mean which alert will send to which contact point</a:t>
          </a:r>
        </a:p>
      </dgm:t>
    </dgm:pt>
    <dgm:pt modelId="{346D1E26-5FC0-4861-8ACD-6C639CB5AB39}" type="parTrans" cxnId="{32F41468-F09C-439C-9A10-F57CCF8DF8D4}">
      <dgm:prSet/>
      <dgm:spPr/>
      <dgm:t>
        <a:bodyPr/>
        <a:lstStyle/>
        <a:p>
          <a:endParaRPr lang="en-US"/>
        </a:p>
      </dgm:t>
    </dgm:pt>
    <dgm:pt modelId="{D06FDBE6-52A2-496B-80ED-78AAF7C95984}" type="sibTrans" cxnId="{32F41468-F09C-439C-9A10-F57CCF8DF8D4}">
      <dgm:prSet/>
      <dgm:spPr/>
      <dgm:t>
        <a:bodyPr/>
        <a:lstStyle/>
        <a:p>
          <a:endParaRPr lang="en-US"/>
        </a:p>
      </dgm:t>
    </dgm:pt>
    <dgm:pt modelId="{94D5EE74-7193-43B0-B585-0E21316F51AF}" type="pres">
      <dgm:prSet presAssocID="{4B6EAFA2-5899-4704-BA71-6DC7489CF516}" presName="Name0" presStyleCnt="0">
        <dgm:presLayoutVars>
          <dgm:dir/>
          <dgm:animLvl val="lvl"/>
          <dgm:resizeHandles val="exact"/>
        </dgm:presLayoutVars>
      </dgm:prSet>
      <dgm:spPr/>
    </dgm:pt>
    <dgm:pt modelId="{E7705089-3D25-4809-A017-A1AF7F68A55E}" type="pres">
      <dgm:prSet presAssocID="{561681F4-EC82-4ABE-9E98-9C5DF1118947}" presName="linNode" presStyleCnt="0"/>
      <dgm:spPr/>
    </dgm:pt>
    <dgm:pt modelId="{C12AAF1E-B1FA-4D24-B6C8-CE34FAA19671}" type="pres">
      <dgm:prSet presAssocID="{561681F4-EC82-4ABE-9E98-9C5DF1118947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02670F74-A33A-435B-95C7-171410177B78}" type="pres">
      <dgm:prSet presAssocID="{561681F4-EC82-4ABE-9E98-9C5DF1118947}" presName="descendantText" presStyleLbl="alignAccFollowNode1" presStyleIdx="0" presStyleCnt="3">
        <dgm:presLayoutVars>
          <dgm:bulletEnabled/>
        </dgm:presLayoutVars>
      </dgm:prSet>
      <dgm:spPr/>
    </dgm:pt>
    <dgm:pt modelId="{F767AB22-7E97-4EBA-A7CE-AD548D2B23B2}" type="pres">
      <dgm:prSet presAssocID="{1B102A44-A0FB-4707-A843-F78CC7A3B52A}" presName="sp" presStyleCnt="0"/>
      <dgm:spPr/>
    </dgm:pt>
    <dgm:pt modelId="{CD6888FC-9C66-4469-ADCC-2F7BBCDD0DCE}" type="pres">
      <dgm:prSet presAssocID="{E66E7433-779D-4DD7-A457-3202960A165E}" presName="linNode" presStyleCnt="0"/>
      <dgm:spPr/>
    </dgm:pt>
    <dgm:pt modelId="{9D14E8FD-47ED-4E17-A753-4739DFAB3601}" type="pres">
      <dgm:prSet presAssocID="{E66E7433-779D-4DD7-A457-3202960A165E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450A4F78-2AB3-4605-8A98-E062C21C27DF}" type="pres">
      <dgm:prSet presAssocID="{E66E7433-779D-4DD7-A457-3202960A165E}" presName="descendantText" presStyleLbl="alignAccFollowNode1" presStyleIdx="1" presStyleCnt="3">
        <dgm:presLayoutVars>
          <dgm:bulletEnabled/>
        </dgm:presLayoutVars>
      </dgm:prSet>
      <dgm:spPr/>
    </dgm:pt>
    <dgm:pt modelId="{3F556D16-FCFD-497A-8C21-D33E0FB1F9E7}" type="pres">
      <dgm:prSet presAssocID="{D6DDC433-51E5-432C-89DA-1BC87FBA8622}" presName="sp" presStyleCnt="0"/>
      <dgm:spPr/>
    </dgm:pt>
    <dgm:pt modelId="{315E2269-23E9-47A4-9D02-66A4D9DBF807}" type="pres">
      <dgm:prSet presAssocID="{B0F79137-B058-4ADE-A86D-F71330F811F4}" presName="linNode" presStyleCnt="0"/>
      <dgm:spPr/>
    </dgm:pt>
    <dgm:pt modelId="{23B03D8D-F060-4708-BC01-E742653AD5A9}" type="pres">
      <dgm:prSet presAssocID="{B0F79137-B058-4ADE-A86D-F71330F811F4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5FAF7715-21C7-4811-9FD1-7D9ACFCD98FD}" type="pres">
      <dgm:prSet presAssocID="{B0F79137-B058-4ADE-A86D-F71330F811F4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689ED839-C94B-443C-8277-9064552B74A7}" type="presOf" srcId="{561681F4-EC82-4ABE-9E98-9C5DF1118947}" destId="{C12AAF1E-B1FA-4D24-B6C8-CE34FAA19671}" srcOrd="0" destOrd="0" presId="urn:microsoft.com/office/officeart/2016/7/layout/VerticalSolidActionList"/>
    <dgm:cxn modelId="{6B5CED3F-03C5-4543-A130-C78B9EEE444A}" type="presOf" srcId="{E66E7433-779D-4DD7-A457-3202960A165E}" destId="{9D14E8FD-47ED-4E17-A753-4739DFAB3601}" srcOrd="0" destOrd="0" presId="urn:microsoft.com/office/officeart/2016/7/layout/VerticalSolidActionList"/>
    <dgm:cxn modelId="{32F41468-F09C-439C-9A10-F57CCF8DF8D4}" srcId="{B0F79137-B058-4ADE-A86D-F71330F811F4}" destId="{DF6FF86D-DC8E-4404-8C21-21B097A1FA28}" srcOrd="0" destOrd="0" parTransId="{346D1E26-5FC0-4861-8ACD-6C639CB5AB39}" sibTransId="{D06FDBE6-52A2-496B-80ED-78AAF7C95984}"/>
    <dgm:cxn modelId="{1469E64C-BE04-4AD3-AA27-0DCE61BA90E0}" srcId="{561681F4-EC82-4ABE-9E98-9C5DF1118947}" destId="{867E775B-FD44-4CD9-8B37-8E33BDBAD696}" srcOrd="0" destOrd="0" parTransId="{9925EE6C-2AA6-4FF7-AE91-08C82B093671}" sibTransId="{9DB76953-5A5E-4A5E-B3B1-5CD14FD44771}"/>
    <dgm:cxn modelId="{D9B8974D-372F-4F60-8AC0-C6B35D797434}" type="presOf" srcId="{56E27966-89BC-4147-85DE-E33E93EDEB2C}" destId="{450A4F78-2AB3-4605-8A98-E062C21C27DF}" srcOrd="0" destOrd="0" presId="urn:microsoft.com/office/officeart/2016/7/layout/VerticalSolidActionList"/>
    <dgm:cxn modelId="{228A0170-2477-4519-9821-CE124479B8EA}" srcId="{4B6EAFA2-5899-4704-BA71-6DC7489CF516}" destId="{B0F79137-B058-4ADE-A86D-F71330F811F4}" srcOrd="2" destOrd="0" parTransId="{F5702954-FC44-4270-A0FA-B4006927F79E}" sibTransId="{764AC16C-22D0-489B-85D3-655C23A2128F}"/>
    <dgm:cxn modelId="{AF73F396-0DAC-41AA-9546-B6E8B5E31F02}" srcId="{4B6EAFA2-5899-4704-BA71-6DC7489CF516}" destId="{E66E7433-779D-4DD7-A457-3202960A165E}" srcOrd="1" destOrd="0" parTransId="{E6E05810-DDD4-4680-8663-DFC46CFF72A2}" sibTransId="{D6DDC433-51E5-432C-89DA-1BC87FBA8622}"/>
    <dgm:cxn modelId="{34B991AC-39EB-4F6C-9A97-2F39CF2DA7BE}" type="presOf" srcId="{4B6EAFA2-5899-4704-BA71-6DC7489CF516}" destId="{94D5EE74-7193-43B0-B585-0E21316F51AF}" srcOrd="0" destOrd="0" presId="urn:microsoft.com/office/officeart/2016/7/layout/VerticalSolidActionList"/>
    <dgm:cxn modelId="{32FA30B8-0112-4970-AC83-22DCECD92B37}" srcId="{E66E7433-779D-4DD7-A457-3202960A165E}" destId="{56E27966-89BC-4147-85DE-E33E93EDEB2C}" srcOrd="0" destOrd="0" parTransId="{160C171C-138F-48C6-BF6F-7606A8D3A38D}" sibTransId="{DAF8960D-CDC5-4DFF-BBF4-57954F6B2A13}"/>
    <dgm:cxn modelId="{95426EC8-A166-44BC-A8D9-692EC9B5FA39}" type="presOf" srcId="{867E775B-FD44-4CD9-8B37-8E33BDBAD696}" destId="{02670F74-A33A-435B-95C7-171410177B78}" srcOrd="0" destOrd="0" presId="urn:microsoft.com/office/officeart/2016/7/layout/VerticalSolidActionList"/>
    <dgm:cxn modelId="{D24329CA-C686-42E2-9E1F-7836E55455B6}" srcId="{4B6EAFA2-5899-4704-BA71-6DC7489CF516}" destId="{561681F4-EC82-4ABE-9E98-9C5DF1118947}" srcOrd="0" destOrd="0" parTransId="{F908CDBC-95A4-43EE-9C4C-94F870F5FCD2}" sibTransId="{1B102A44-A0FB-4707-A843-F78CC7A3B52A}"/>
    <dgm:cxn modelId="{3FA18DD7-8A18-42F0-B6BB-0556BF3A1245}" type="presOf" srcId="{B0F79137-B058-4ADE-A86D-F71330F811F4}" destId="{23B03D8D-F060-4708-BC01-E742653AD5A9}" srcOrd="0" destOrd="0" presId="urn:microsoft.com/office/officeart/2016/7/layout/VerticalSolidActionList"/>
    <dgm:cxn modelId="{07C645EF-2137-4D11-8BDE-349A59EF1369}" type="presOf" srcId="{DF6FF86D-DC8E-4404-8C21-21B097A1FA28}" destId="{5FAF7715-21C7-4811-9FD1-7D9ACFCD98FD}" srcOrd="0" destOrd="0" presId="urn:microsoft.com/office/officeart/2016/7/layout/VerticalSolidActionList"/>
    <dgm:cxn modelId="{8262468D-23F7-4E28-B37D-B79C0A2B3A16}" type="presParOf" srcId="{94D5EE74-7193-43B0-B585-0E21316F51AF}" destId="{E7705089-3D25-4809-A017-A1AF7F68A55E}" srcOrd="0" destOrd="0" presId="urn:microsoft.com/office/officeart/2016/7/layout/VerticalSolidActionList"/>
    <dgm:cxn modelId="{783F848C-7314-4C5F-B6DC-D0C3B7DE9DFA}" type="presParOf" srcId="{E7705089-3D25-4809-A017-A1AF7F68A55E}" destId="{C12AAF1E-B1FA-4D24-B6C8-CE34FAA19671}" srcOrd="0" destOrd="0" presId="urn:microsoft.com/office/officeart/2016/7/layout/VerticalSolidActionList"/>
    <dgm:cxn modelId="{F5D83194-4B5A-4327-ACBC-AE7736618D05}" type="presParOf" srcId="{E7705089-3D25-4809-A017-A1AF7F68A55E}" destId="{02670F74-A33A-435B-95C7-171410177B78}" srcOrd="1" destOrd="0" presId="urn:microsoft.com/office/officeart/2016/7/layout/VerticalSolidActionList"/>
    <dgm:cxn modelId="{601A0B48-037A-4561-B0D0-247684AFF849}" type="presParOf" srcId="{94D5EE74-7193-43B0-B585-0E21316F51AF}" destId="{F767AB22-7E97-4EBA-A7CE-AD548D2B23B2}" srcOrd="1" destOrd="0" presId="urn:microsoft.com/office/officeart/2016/7/layout/VerticalSolidActionList"/>
    <dgm:cxn modelId="{60209FDA-A137-4B92-A093-4446FE2D5A30}" type="presParOf" srcId="{94D5EE74-7193-43B0-B585-0E21316F51AF}" destId="{CD6888FC-9C66-4469-ADCC-2F7BBCDD0DCE}" srcOrd="2" destOrd="0" presId="urn:microsoft.com/office/officeart/2016/7/layout/VerticalSolidActionList"/>
    <dgm:cxn modelId="{D274FA7C-BE80-44B8-86A4-24531ABB4117}" type="presParOf" srcId="{CD6888FC-9C66-4469-ADCC-2F7BBCDD0DCE}" destId="{9D14E8FD-47ED-4E17-A753-4739DFAB3601}" srcOrd="0" destOrd="0" presId="urn:microsoft.com/office/officeart/2016/7/layout/VerticalSolidActionList"/>
    <dgm:cxn modelId="{0FCEC4E9-860F-4B35-B3AD-C87EA6592F8A}" type="presParOf" srcId="{CD6888FC-9C66-4469-ADCC-2F7BBCDD0DCE}" destId="{450A4F78-2AB3-4605-8A98-E062C21C27DF}" srcOrd="1" destOrd="0" presId="urn:microsoft.com/office/officeart/2016/7/layout/VerticalSolidActionList"/>
    <dgm:cxn modelId="{AAEDB0A1-D569-4277-B136-BA674BA16FD3}" type="presParOf" srcId="{94D5EE74-7193-43B0-B585-0E21316F51AF}" destId="{3F556D16-FCFD-497A-8C21-D33E0FB1F9E7}" srcOrd="3" destOrd="0" presId="urn:microsoft.com/office/officeart/2016/7/layout/VerticalSolidActionList"/>
    <dgm:cxn modelId="{2E6C9CD8-638E-46FB-B964-238A2EDF34FF}" type="presParOf" srcId="{94D5EE74-7193-43B0-B585-0E21316F51AF}" destId="{315E2269-23E9-47A4-9D02-66A4D9DBF807}" srcOrd="4" destOrd="0" presId="urn:microsoft.com/office/officeart/2016/7/layout/VerticalSolidActionList"/>
    <dgm:cxn modelId="{C2B78D92-B1FB-4CD2-93D7-D8B8995FB681}" type="presParOf" srcId="{315E2269-23E9-47A4-9D02-66A4D9DBF807}" destId="{23B03D8D-F060-4708-BC01-E742653AD5A9}" srcOrd="0" destOrd="0" presId="urn:microsoft.com/office/officeart/2016/7/layout/VerticalSolidActionList"/>
    <dgm:cxn modelId="{AABB1794-6BEF-463C-AEF7-B93DF4EA235F}" type="presParOf" srcId="{315E2269-23E9-47A4-9D02-66A4D9DBF807}" destId="{5FAF7715-21C7-4811-9FD1-7D9ACFCD98FD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670F74-A33A-435B-95C7-171410177B78}">
      <dsp:nvSpPr>
        <dsp:cNvPr id="0" name=""/>
        <dsp:cNvSpPr/>
      </dsp:nvSpPr>
      <dsp:spPr>
        <a:xfrm>
          <a:off x="1737360" y="1177"/>
          <a:ext cx="6949440" cy="120666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838" tIns="306492" rIns="134838" bIns="30649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You can create alerts based on rules and  certain condition threshold</a:t>
          </a:r>
        </a:p>
      </dsp:txBody>
      <dsp:txXfrm>
        <a:off x="1737360" y="1177"/>
        <a:ext cx="6949440" cy="1206661"/>
      </dsp:txXfrm>
    </dsp:sp>
    <dsp:sp modelId="{C12AAF1E-B1FA-4D24-B6C8-CE34FAA19671}">
      <dsp:nvSpPr>
        <dsp:cNvPr id="0" name=""/>
        <dsp:cNvSpPr/>
      </dsp:nvSpPr>
      <dsp:spPr>
        <a:xfrm>
          <a:off x="0" y="1177"/>
          <a:ext cx="1737360" cy="12066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935" tIns="119191" rIns="91935" bIns="11919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Create</a:t>
          </a:r>
        </a:p>
      </dsp:txBody>
      <dsp:txXfrm>
        <a:off x="0" y="1177"/>
        <a:ext cx="1737360" cy="1206661"/>
      </dsp:txXfrm>
    </dsp:sp>
    <dsp:sp modelId="{450A4F78-2AB3-4605-8A98-E062C21C27DF}">
      <dsp:nvSpPr>
        <dsp:cNvPr id="0" name=""/>
        <dsp:cNvSpPr/>
      </dsp:nvSpPr>
      <dsp:spPr>
        <a:xfrm>
          <a:off x="1737360" y="1280238"/>
          <a:ext cx="6949440" cy="120666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838" tIns="306492" rIns="134838" bIns="30649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Contact points : where the alerts where send</a:t>
          </a:r>
        </a:p>
      </dsp:txBody>
      <dsp:txXfrm>
        <a:off x="1737360" y="1280238"/>
        <a:ext cx="6949440" cy="1206661"/>
      </dsp:txXfrm>
    </dsp:sp>
    <dsp:sp modelId="{9D14E8FD-47ED-4E17-A753-4739DFAB3601}">
      <dsp:nvSpPr>
        <dsp:cNvPr id="0" name=""/>
        <dsp:cNvSpPr/>
      </dsp:nvSpPr>
      <dsp:spPr>
        <a:xfrm>
          <a:off x="0" y="1280238"/>
          <a:ext cx="1737360" cy="12066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935" tIns="119191" rIns="91935" bIns="11919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Contact</a:t>
          </a:r>
        </a:p>
      </dsp:txBody>
      <dsp:txXfrm>
        <a:off x="0" y="1280238"/>
        <a:ext cx="1737360" cy="1206661"/>
      </dsp:txXfrm>
    </dsp:sp>
    <dsp:sp modelId="{5FAF7715-21C7-4811-9FD1-7D9ACFCD98FD}">
      <dsp:nvSpPr>
        <dsp:cNvPr id="0" name=""/>
        <dsp:cNvSpPr/>
      </dsp:nvSpPr>
      <dsp:spPr>
        <a:xfrm>
          <a:off x="1737360" y="2559299"/>
          <a:ext cx="6949440" cy="120666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838" tIns="306492" rIns="134838" bIns="30649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Notification policies : mean which alert will send to which contact point</a:t>
          </a:r>
        </a:p>
      </dsp:txBody>
      <dsp:txXfrm>
        <a:off x="1737360" y="2559299"/>
        <a:ext cx="6949440" cy="1206661"/>
      </dsp:txXfrm>
    </dsp:sp>
    <dsp:sp modelId="{23B03D8D-F060-4708-BC01-E742653AD5A9}">
      <dsp:nvSpPr>
        <dsp:cNvPr id="0" name=""/>
        <dsp:cNvSpPr/>
      </dsp:nvSpPr>
      <dsp:spPr>
        <a:xfrm>
          <a:off x="0" y="2559299"/>
          <a:ext cx="1737360" cy="12066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935" tIns="119191" rIns="91935" bIns="11919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Send</a:t>
          </a:r>
        </a:p>
      </dsp:txBody>
      <dsp:txXfrm>
        <a:off x="0" y="2559299"/>
        <a:ext cx="1737360" cy="12066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3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5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8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7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3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4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7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8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5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3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pentelemetry.io/ecosystem/distributio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CF2551A-9BF2-8941-138F-1BC803007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1B6AC-EC8C-E78C-2ABB-A23A22A0F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69" y="462838"/>
            <a:ext cx="8393218" cy="3727025"/>
          </a:xfrm>
        </p:spPr>
        <p:txBody>
          <a:bodyPr anchor="t">
            <a:normAutofit/>
          </a:bodyPr>
          <a:lstStyle/>
          <a:p>
            <a:r>
              <a:rPr lang="en-US" sz="8000"/>
              <a:t>Introduction to Grafana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DE2E6-5E2B-3187-58CB-29F9A6A26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69" y="4614959"/>
            <a:ext cx="8555963" cy="1231658"/>
          </a:xfrm>
        </p:spPr>
        <p:txBody>
          <a:bodyPr anchor="b">
            <a:normAutofit/>
          </a:bodyPr>
          <a:lstStyle/>
          <a:p>
            <a:r>
              <a:rPr lang="en-US"/>
              <a:t>Made by</a:t>
            </a:r>
            <a:br>
              <a:rPr lang="en-US"/>
            </a:br>
            <a:r>
              <a:rPr lang="en-US"/>
              <a:t>Amr Ibrahim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CFEB66D-D958-4734-9DDE-0C683FD5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209925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blue and black logo&#10;&#10;AI-generated content may be incorrect.">
            <a:extLst>
              <a:ext uri="{FF2B5EF4-FFF2-40B4-BE49-F238E27FC236}">
                <a16:creationId xmlns:a16="http://schemas.microsoft.com/office/drawing/2014/main" id="{96B9C0E5-D4C7-FD94-3E2B-475A53F97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143" y="6279407"/>
            <a:ext cx="1153886" cy="46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6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21B98-46EA-7CBA-6015-67AFC044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Types </a:t>
            </a:r>
          </a:p>
        </p:txBody>
      </p:sp>
      <p:pic>
        <p:nvPicPr>
          <p:cNvPr id="4" name="Picture 3" descr="A blue and black logo&#10;&#10;AI-generated content may be incorrect.">
            <a:extLst>
              <a:ext uri="{FF2B5EF4-FFF2-40B4-BE49-F238E27FC236}">
                <a16:creationId xmlns:a16="http://schemas.microsoft.com/office/drawing/2014/main" id="{674503FC-7940-BCA1-59AB-47F1349F7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143" y="6279407"/>
            <a:ext cx="1153886" cy="4696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AC3C41-A4F0-3A54-C09E-2BDC362F0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99" y="2357586"/>
            <a:ext cx="5034845" cy="30354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2A5079-0FE8-4BBC-28EE-E6DCC3995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315" y="2441448"/>
            <a:ext cx="5647774" cy="282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6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8FAB6-1110-9144-6C3E-696572C0B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E2A74-DA47-EA2A-7373-A4FEE163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Types </a:t>
            </a:r>
          </a:p>
        </p:txBody>
      </p:sp>
      <p:pic>
        <p:nvPicPr>
          <p:cNvPr id="4" name="Picture 3" descr="A blue and black logo&#10;&#10;AI-generated content may be incorrect.">
            <a:extLst>
              <a:ext uri="{FF2B5EF4-FFF2-40B4-BE49-F238E27FC236}">
                <a16:creationId xmlns:a16="http://schemas.microsoft.com/office/drawing/2014/main" id="{FACC44DB-3606-1A06-BA2F-DB2D86883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143" y="6279407"/>
            <a:ext cx="1153886" cy="4696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992A04-C1F2-E779-56D2-1AF1EE754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5" y="2202380"/>
            <a:ext cx="5861814" cy="3305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8A1480-8912-5F3B-5D98-59C29A3F0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466" y="2441448"/>
            <a:ext cx="5216669" cy="246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20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1696D-9F84-BDB9-AA80-194862CED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9048-0B15-AE0F-0D7E-4715DB04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Types </a:t>
            </a:r>
          </a:p>
        </p:txBody>
      </p:sp>
      <p:pic>
        <p:nvPicPr>
          <p:cNvPr id="4" name="Picture 3" descr="A blue and black logo&#10;&#10;AI-generated content may be incorrect.">
            <a:extLst>
              <a:ext uri="{FF2B5EF4-FFF2-40B4-BE49-F238E27FC236}">
                <a16:creationId xmlns:a16="http://schemas.microsoft.com/office/drawing/2014/main" id="{731C7AF1-62DE-F531-664D-C834EA3D9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143" y="6279407"/>
            <a:ext cx="1153886" cy="4696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1BAFF4-5C72-C86D-B51C-1AA00D609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89" y="2253556"/>
            <a:ext cx="5721997" cy="36260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B3A6CE-DFB9-DB21-68A9-54C8D9CE5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53556"/>
            <a:ext cx="5461108" cy="353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59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4972D-DFBC-5DF5-BC28-ADFF19DA2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1C03-4887-68BD-4CBD-8E772F64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Types </a:t>
            </a:r>
          </a:p>
        </p:txBody>
      </p:sp>
      <p:pic>
        <p:nvPicPr>
          <p:cNvPr id="4" name="Picture 3" descr="A blue and black logo&#10;&#10;AI-generated content may be incorrect.">
            <a:extLst>
              <a:ext uri="{FF2B5EF4-FFF2-40B4-BE49-F238E27FC236}">
                <a16:creationId xmlns:a16="http://schemas.microsoft.com/office/drawing/2014/main" id="{C582E7CA-3FF6-2E29-5039-26A684A85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143" y="6279407"/>
            <a:ext cx="1153886" cy="4696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7444AE-EDBC-709B-ECA2-28A3FA18C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05" y="1870417"/>
            <a:ext cx="8758851" cy="439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19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00064-C8CA-15D7-AA0A-6C36F1B7F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20251-03DA-81D2-2FCC-E6759223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Types </a:t>
            </a:r>
          </a:p>
        </p:txBody>
      </p:sp>
      <p:pic>
        <p:nvPicPr>
          <p:cNvPr id="4" name="Picture 3" descr="A blue and black logo&#10;&#10;AI-generated content may be incorrect.">
            <a:extLst>
              <a:ext uri="{FF2B5EF4-FFF2-40B4-BE49-F238E27FC236}">
                <a16:creationId xmlns:a16="http://schemas.microsoft.com/office/drawing/2014/main" id="{172D7A0E-4A35-5818-7685-02439EA25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143" y="6279407"/>
            <a:ext cx="1153886" cy="4696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7DF20D-04A6-7284-C575-FD64DFE7E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13" y="1828690"/>
            <a:ext cx="3941732" cy="24058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CE71A1-8F76-5ECC-4654-A5C8D55C7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13" y="1828690"/>
            <a:ext cx="3613316" cy="23461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DF5647-2302-EE0A-E8DA-F13F779B42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4804" y="1828690"/>
            <a:ext cx="3146942" cy="240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51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45D02-4E4B-D3D2-CFFA-262164BF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8686800" cy="1463040"/>
          </a:xfrm>
        </p:spPr>
        <p:txBody>
          <a:bodyPr>
            <a:normAutofit/>
          </a:bodyPr>
          <a:lstStyle/>
          <a:p>
            <a:r>
              <a:rPr lang="en-US" dirty="0"/>
              <a:t>Grafana Alerts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F74692-AE31-4A00-B5F9-994E8D519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68680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nd black logo&#10;&#10;AI-generated content may be incorrect.">
            <a:extLst>
              <a:ext uri="{FF2B5EF4-FFF2-40B4-BE49-F238E27FC236}">
                <a16:creationId xmlns:a16="http://schemas.microsoft.com/office/drawing/2014/main" id="{A6AE7238-15FE-ACFF-E3AE-00069837F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143" y="6279407"/>
            <a:ext cx="1153886" cy="469691"/>
          </a:xfrm>
          <a:prstGeom prst="rect">
            <a:avLst/>
          </a:prstGeom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76C949F-CB98-F5E0-C7A3-A4142A4C1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534571"/>
              </p:ext>
            </p:extLst>
          </p:nvPr>
        </p:nvGraphicFramePr>
        <p:xfrm>
          <a:off x="520700" y="2578100"/>
          <a:ext cx="868680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6042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7508-995C-8A02-BEC1-5C67B5DBA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and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FCC78-EC09-9D42-687D-70C41B0B5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54554"/>
                </a:solidFill>
                <a:effectLst/>
                <a:latin typeface="inter"/>
              </a:rPr>
              <a:t>An organization is an entity that helps you isolate users and resources such as dashboards, annotations, and data sources from each others.</a:t>
            </a:r>
          </a:p>
          <a:p>
            <a:r>
              <a:rPr lang="en-US" dirty="0">
                <a:solidFill>
                  <a:srgbClr val="454554"/>
                </a:solidFill>
                <a:latin typeface="inter"/>
              </a:rPr>
              <a:t>You can invite members based on organization (Viewer , Editor , admin)</a:t>
            </a:r>
          </a:p>
          <a:p>
            <a:r>
              <a:rPr lang="en-US" dirty="0">
                <a:solidFill>
                  <a:srgbClr val="454554"/>
                </a:solidFill>
                <a:latin typeface="inter"/>
              </a:rPr>
              <a:t>You can also create Team and give access from dashboard</a:t>
            </a:r>
          </a:p>
          <a:p>
            <a:r>
              <a:rPr lang="en-US" dirty="0">
                <a:solidFill>
                  <a:srgbClr val="454554"/>
                </a:solidFill>
                <a:latin typeface="inter"/>
              </a:rPr>
              <a:t>Team is a group of members share the same permission</a:t>
            </a:r>
          </a:p>
          <a:p>
            <a:endParaRPr lang="en-US" b="0" i="0" dirty="0">
              <a:solidFill>
                <a:srgbClr val="454554"/>
              </a:solidFill>
              <a:effectLst/>
              <a:latin typeface="inter"/>
            </a:endParaRPr>
          </a:p>
          <a:p>
            <a:endParaRPr lang="en-US" dirty="0"/>
          </a:p>
        </p:txBody>
      </p:sp>
      <p:pic>
        <p:nvPicPr>
          <p:cNvPr id="4" name="Picture 3" descr="A blue and black logo&#10;&#10;AI-generated content may be incorrect.">
            <a:extLst>
              <a:ext uri="{FF2B5EF4-FFF2-40B4-BE49-F238E27FC236}">
                <a16:creationId xmlns:a16="http://schemas.microsoft.com/office/drawing/2014/main" id="{51A05808-6138-A426-1649-A59268347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143" y="6279407"/>
            <a:ext cx="1153886" cy="46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98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5E8B4-22CD-8B51-3C6A-1C8EE984F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</a:t>
            </a:r>
          </a:p>
        </p:txBody>
      </p:sp>
      <p:pic>
        <p:nvPicPr>
          <p:cNvPr id="4" name="Picture 3" descr="A blue and black logo&#10;&#10;AI-generated content may be incorrect.">
            <a:extLst>
              <a:ext uri="{FF2B5EF4-FFF2-40B4-BE49-F238E27FC236}">
                <a16:creationId xmlns:a16="http://schemas.microsoft.com/office/drawing/2014/main" id="{56ED005A-B74E-5A59-8A26-EBEFE18D2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143" y="6279407"/>
            <a:ext cx="1153886" cy="46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05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FCBB-446A-6BC8-7DF8-4A960BD75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FE48D-4079-C44A-7B1E-A763DFFE9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observability</a:t>
            </a:r>
          </a:p>
          <a:p>
            <a:r>
              <a:rPr lang="en-US" dirty="0"/>
              <a:t>Grafana Stack </a:t>
            </a:r>
          </a:p>
          <a:p>
            <a:r>
              <a:rPr lang="en-US" dirty="0"/>
              <a:t>Grafana Agent</a:t>
            </a:r>
          </a:p>
          <a:p>
            <a:r>
              <a:rPr lang="en-US" dirty="0"/>
              <a:t>Open Telemetry</a:t>
            </a:r>
          </a:p>
          <a:p>
            <a:r>
              <a:rPr lang="en-US" dirty="0"/>
              <a:t>Visualization type in Grafana</a:t>
            </a:r>
          </a:p>
          <a:p>
            <a:r>
              <a:rPr lang="en-US" dirty="0"/>
              <a:t>Alerts </a:t>
            </a:r>
          </a:p>
          <a:p>
            <a:r>
              <a:rPr lang="en-US" dirty="0"/>
              <a:t>Users and permissions </a:t>
            </a:r>
          </a:p>
          <a:p>
            <a:endParaRPr lang="en-US" dirty="0"/>
          </a:p>
        </p:txBody>
      </p:sp>
      <p:pic>
        <p:nvPicPr>
          <p:cNvPr id="4" name="Picture 3" descr="A blue and black logo&#10;&#10;AI-generated content may be incorrect.">
            <a:extLst>
              <a:ext uri="{FF2B5EF4-FFF2-40B4-BE49-F238E27FC236}">
                <a16:creationId xmlns:a16="http://schemas.microsoft.com/office/drawing/2014/main" id="{D2E15AC0-9A6A-27E7-F937-BC478724E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143" y="6279407"/>
            <a:ext cx="1153886" cy="46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9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FD4FA-4B0A-50F8-9FEC-3F3350699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bservabilit</a:t>
            </a:r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dirty="0"/>
              <a:t> (O11Y)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839CE-5CC3-A8FE-1E1E-36F04DEEF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is the ability to measure the internal states of a system by examining its outputs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A system is considered “observable” if the current state can be estimated by only using information from outputs, namely sensor data</a:t>
            </a:r>
            <a:endParaRPr lang="en-US" dirty="0">
              <a:solidFill>
                <a:srgbClr val="000000"/>
              </a:solidFill>
              <a:latin typeface="splunk_data_sans"/>
            </a:endParaRPr>
          </a:p>
          <a:p>
            <a:r>
              <a:rPr lang="en-US" dirty="0">
                <a:solidFill>
                  <a:srgbClr val="000000"/>
                </a:solidFill>
                <a:latin typeface="splunk_data_sans"/>
              </a:rPr>
              <a:t>Three are three types of data (metrics , Logs , Traces)</a:t>
            </a:r>
          </a:p>
          <a:p>
            <a:r>
              <a:rPr lang="en-US" dirty="0">
                <a:solidFill>
                  <a:srgbClr val="FF0000"/>
                </a:solidFill>
                <a:latin typeface="splunk_data_sans"/>
              </a:rPr>
              <a:t>Metrics</a:t>
            </a:r>
            <a:r>
              <a:rPr lang="en-US" dirty="0">
                <a:solidFill>
                  <a:srgbClr val="000000"/>
                </a:solidFill>
                <a:latin typeface="splunk_data_sans"/>
              </a:rPr>
              <a:t> refer to something is happening (ex: CPU is high or Error rates)</a:t>
            </a:r>
          </a:p>
          <a:p>
            <a:r>
              <a:rPr lang="en-US" dirty="0">
                <a:solidFill>
                  <a:srgbClr val="FF0000"/>
                </a:solidFill>
                <a:latin typeface="splunk_data_sans"/>
              </a:rPr>
              <a:t>Logs</a:t>
            </a:r>
            <a:r>
              <a:rPr lang="en-US" dirty="0">
                <a:solidFill>
                  <a:srgbClr val="000000"/>
                </a:solidFill>
                <a:latin typeface="splunk_data_sans"/>
              </a:rPr>
              <a:t> refer to what’s happening (ex: logs of why app is down)</a:t>
            </a:r>
          </a:p>
          <a:p>
            <a:r>
              <a:rPr lang="en-US" dirty="0">
                <a:solidFill>
                  <a:srgbClr val="000000"/>
                </a:solidFill>
                <a:latin typeface="splunk_data_sans"/>
              </a:rPr>
              <a:t>Traces refer to where is this happening (ex: which API take much time)</a:t>
            </a:r>
          </a:p>
          <a:p>
            <a:endParaRPr lang="en-US" dirty="0"/>
          </a:p>
        </p:txBody>
      </p:sp>
      <p:pic>
        <p:nvPicPr>
          <p:cNvPr id="4" name="Picture 3" descr="A blue and black logo&#10;&#10;AI-generated content may be incorrect.">
            <a:extLst>
              <a:ext uri="{FF2B5EF4-FFF2-40B4-BE49-F238E27FC236}">
                <a16:creationId xmlns:a16="http://schemas.microsoft.com/office/drawing/2014/main" id="{2A61E3A7-D388-AA47-D9B6-1EB7A5836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143" y="6279407"/>
            <a:ext cx="1153886" cy="46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44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C4869-8D86-0F5B-51C8-F4BCD9F75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360F4-75AB-56D9-3801-9F7A0ACE5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 observability</a:t>
            </a:r>
          </a:p>
        </p:txBody>
      </p:sp>
      <p:pic>
        <p:nvPicPr>
          <p:cNvPr id="4" name="Picture 3" descr="A blue and black logo&#10;&#10;AI-generated content may be incorrect.">
            <a:extLst>
              <a:ext uri="{FF2B5EF4-FFF2-40B4-BE49-F238E27FC236}">
                <a16:creationId xmlns:a16="http://schemas.microsoft.com/office/drawing/2014/main" id="{A6CE43CB-56D5-C191-DBB5-93E2E6162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143" y="6279407"/>
            <a:ext cx="1153886" cy="4696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B95DA8-E72B-7558-4B9F-7F4964C4D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546" y="2044593"/>
            <a:ext cx="4309940" cy="443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7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DAC5-EDBF-D7B8-015E-7BA5D875F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Grafana Stack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0AD5C1-456C-524D-5FE2-B26A73587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699" y="2282766"/>
            <a:ext cx="1530429" cy="22924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7D3642-C814-7568-0D08-089C5DE55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013" y="2282766"/>
            <a:ext cx="1435174" cy="22924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88DB44-20A3-F42E-1392-999FA1641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940" y="2282766"/>
            <a:ext cx="1505027" cy="22924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7C9D8D-4C29-F965-A829-15A5A98C0F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5611" y="2282767"/>
            <a:ext cx="1606633" cy="2292468"/>
          </a:xfrm>
          <a:prstGeom prst="rect">
            <a:avLst/>
          </a:prstGeom>
        </p:spPr>
      </p:pic>
      <p:pic>
        <p:nvPicPr>
          <p:cNvPr id="14" name="Picture 13" descr="A blue and black logo&#10;&#10;AI-generated content may be incorrect.">
            <a:extLst>
              <a:ext uri="{FF2B5EF4-FFF2-40B4-BE49-F238E27FC236}">
                <a16:creationId xmlns:a16="http://schemas.microsoft.com/office/drawing/2014/main" id="{11A888A2-E4F2-2D3E-FC86-FE522FE2CA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143" y="6279407"/>
            <a:ext cx="1153886" cy="46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55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BB24C-D3FA-E895-399C-E6B1BC782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 Grafana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9B031-8330-18CD-BE0E-DEA29024A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integrate different data sources like Prometheus , Redis ,  etc. </a:t>
            </a:r>
          </a:p>
          <a:p>
            <a:r>
              <a:rPr lang="en-US" dirty="0"/>
              <a:t>We can send notification based on metrics </a:t>
            </a:r>
          </a:p>
          <a:p>
            <a:r>
              <a:rPr lang="en-US" dirty="0"/>
              <a:t>We can use Grafana self hosted , Cloud based or enterprise one. </a:t>
            </a:r>
          </a:p>
        </p:txBody>
      </p:sp>
      <p:pic>
        <p:nvPicPr>
          <p:cNvPr id="4" name="Picture 3" descr="A blue and black logo&#10;&#10;AI-generated content may be incorrect.">
            <a:extLst>
              <a:ext uri="{FF2B5EF4-FFF2-40B4-BE49-F238E27FC236}">
                <a16:creationId xmlns:a16="http://schemas.microsoft.com/office/drawing/2014/main" id="{5170F16E-1747-69F7-AA2C-93AFCC3D2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143" y="6279407"/>
            <a:ext cx="1153886" cy="46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3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4E2BB-C499-5D5C-C26F-E5D32068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Grafana Agent (Alloy)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541BA-5CBA-6DEC-D262-67D631485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54554"/>
                </a:solidFill>
                <a:effectLst/>
                <a:latin typeface="inter"/>
              </a:rPr>
              <a:t>Alloy is a flexible, high performance, vendor-neutral distribution of the </a:t>
            </a:r>
            <a:r>
              <a:rPr lang="en-US" b="0" i="0" u="none" strike="noStrike" dirty="0" err="1">
                <a:solidFill>
                  <a:srgbClr val="1866D4"/>
                </a:solidFill>
                <a:effectLst/>
                <a:latin typeface="inter"/>
                <a:hlinkClick r:id="rId2"/>
              </a:rPr>
              <a:t>OpenTelemetry</a:t>
            </a:r>
            <a:r>
              <a:rPr lang="en-US" b="0" i="0" dirty="0">
                <a:solidFill>
                  <a:srgbClr val="454554"/>
                </a:solidFill>
                <a:effectLst/>
                <a:latin typeface="inter"/>
              </a:rPr>
              <a:t> Collector. It’s fully compatible with the most popular open-source observability standards such as Open Telemetry and Prometheus.</a:t>
            </a:r>
          </a:p>
          <a:p>
            <a:r>
              <a:rPr lang="en-US" dirty="0">
                <a:solidFill>
                  <a:srgbClr val="454554"/>
                </a:solidFill>
                <a:latin typeface="inter"/>
              </a:rPr>
              <a:t>Alloy Collect data , transform the data then write it to Grafana stack </a:t>
            </a:r>
          </a:p>
          <a:p>
            <a:endParaRPr lang="en-US" dirty="0"/>
          </a:p>
        </p:txBody>
      </p:sp>
      <p:pic>
        <p:nvPicPr>
          <p:cNvPr id="4" name="Picture 3" descr="A blue and black logo&#10;&#10;AI-generated content may be incorrect.">
            <a:extLst>
              <a:ext uri="{FF2B5EF4-FFF2-40B4-BE49-F238E27FC236}">
                <a16:creationId xmlns:a16="http://schemas.microsoft.com/office/drawing/2014/main" id="{902D4028-53C3-0512-CD89-CDCA0C700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143" y="6279407"/>
            <a:ext cx="1153886" cy="4696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88283F-29D1-88B4-D74F-233EED236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83" y="3785125"/>
            <a:ext cx="7360028" cy="276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07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17F6-23EC-694C-D29B-75B00C9B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Open Telemetry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163D0-9A24-CF0B-8757-A2C5CD0C3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OpenTelemetry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is an open-source Observability framework that standardizes the collection and analysis of telemetry data such as traces, metrics and logs across diverse software environments. It provides a unified approach to Observability by supporting multiple programming languages, frameworks, and platforms.</a:t>
            </a:r>
          </a:p>
          <a:p>
            <a:r>
              <a:rPr lang="en-US" dirty="0">
                <a:solidFill>
                  <a:srgbClr val="000000"/>
                </a:solidFill>
                <a:latin typeface="Inter-Regular"/>
              </a:rPr>
              <a:t>Open telemetry used OTEL protocol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blue and black logo&#10;&#10;AI-generated content may be incorrect.">
            <a:extLst>
              <a:ext uri="{FF2B5EF4-FFF2-40B4-BE49-F238E27FC236}">
                <a16:creationId xmlns:a16="http://schemas.microsoft.com/office/drawing/2014/main" id="{19EFB7DE-E408-8149-D6AB-6EC34EC00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143" y="6279407"/>
            <a:ext cx="1153886" cy="4696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F2D81F-94C8-F831-A9B8-7699CCA3B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511" y="4228596"/>
            <a:ext cx="6464632" cy="19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65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B3CDE-10A7-3937-7DCB-8FA50BBE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83559-F3BE-56A5-FC4D-F25608E3E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Logs : if the logs already to </a:t>
            </a:r>
            <a:r>
              <a:rPr lang="en-US" dirty="0" err="1"/>
              <a:t>stdout</a:t>
            </a:r>
            <a:r>
              <a:rPr lang="en-US" dirty="0"/>
              <a:t> or log files No code change needed</a:t>
            </a:r>
          </a:p>
          <a:p>
            <a:r>
              <a:rPr lang="en-US" dirty="0"/>
              <a:t>Metrics : we need to expose application metrics in Prometheus format (/metrics)</a:t>
            </a:r>
            <a:br>
              <a:rPr lang="en-US" dirty="0"/>
            </a:br>
            <a:r>
              <a:rPr lang="en-US" dirty="0"/>
              <a:t>common libraries python (</a:t>
            </a:r>
            <a:r>
              <a:rPr lang="en-US" dirty="0" err="1"/>
              <a:t>prometheus_client</a:t>
            </a:r>
            <a:r>
              <a:rPr lang="en-US" dirty="0"/>
              <a:t>) , Node.js (prom-client)</a:t>
            </a:r>
          </a:p>
          <a:p>
            <a:r>
              <a:rPr lang="en-US" dirty="0"/>
              <a:t>Traces: you need to instrument your code using an Open Telemetry SDK:</a:t>
            </a:r>
            <a:br>
              <a:rPr lang="en-US" dirty="0"/>
            </a:br>
            <a:r>
              <a:rPr lang="en-US" dirty="0"/>
              <a:t>python (</a:t>
            </a:r>
            <a:r>
              <a:rPr lang="en-US" dirty="0" err="1"/>
              <a:t>opentelemetry-sdk</a:t>
            </a:r>
            <a:r>
              <a:rPr lang="en-US" dirty="0"/>
              <a:t>) , Node.js (@opentelemetry/sdk-node)</a:t>
            </a:r>
          </a:p>
          <a:p>
            <a:r>
              <a:rPr lang="en-US" dirty="0"/>
              <a:t>There are two types on instrument automatic and manual </a:t>
            </a:r>
          </a:p>
          <a:p>
            <a:endParaRPr lang="en-US" dirty="0"/>
          </a:p>
        </p:txBody>
      </p:sp>
      <p:pic>
        <p:nvPicPr>
          <p:cNvPr id="4" name="Picture 3" descr="A blue and black logo&#10;&#10;AI-generated content may be incorrect.">
            <a:extLst>
              <a:ext uri="{FF2B5EF4-FFF2-40B4-BE49-F238E27FC236}">
                <a16:creationId xmlns:a16="http://schemas.microsoft.com/office/drawing/2014/main" id="{383DBC91-AE45-4A4B-D930-76B3A105B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143" y="6279407"/>
            <a:ext cx="1153886" cy="46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55037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</TotalTime>
  <Words>472</Words>
  <Application>Microsoft Office PowerPoint</Application>
  <PresentationFormat>Widescreen</PresentationFormat>
  <Paragraphs>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Bierstadt</vt:lpstr>
      <vt:lpstr>inter</vt:lpstr>
      <vt:lpstr>Inter-Regular</vt:lpstr>
      <vt:lpstr>splunk_data_sans</vt:lpstr>
      <vt:lpstr>GestaltVTI</vt:lpstr>
      <vt:lpstr>Introduction to Grafana</vt:lpstr>
      <vt:lpstr>Table of Content</vt:lpstr>
      <vt:lpstr>What is observability (O11Y) </vt:lpstr>
      <vt:lpstr>Cont. observability</vt:lpstr>
      <vt:lpstr>Grafana Stack</vt:lpstr>
      <vt:lpstr>Cont. Grafana Stack</vt:lpstr>
      <vt:lpstr>Grafana Agent (Alloy)</vt:lpstr>
      <vt:lpstr>What is Open Telemetry </vt:lpstr>
      <vt:lpstr>Developer Side</vt:lpstr>
      <vt:lpstr>Visualization Types </vt:lpstr>
      <vt:lpstr>Visualization Types </vt:lpstr>
      <vt:lpstr>Visualization Types </vt:lpstr>
      <vt:lpstr>Visualization Types </vt:lpstr>
      <vt:lpstr>Visualization Types </vt:lpstr>
      <vt:lpstr>Grafana Alerts</vt:lpstr>
      <vt:lpstr>User and Permissions</vt:lpstr>
      <vt:lpstr>Thanks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Amr Ibrahim Mohamed</dc:creator>
  <cp:lastModifiedBy>Amr Ibrahim Mohamed</cp:lastModifiedBy>
  <cp:revision>44</cp:revision>
  <dcterms:created xsi:type="dcterms:W3CDTF">2025-05-08T12:17:19Z</dcterms:created>
  <dcterms:modified xsi:type="dcterms:W3CDTF">2025-05-11T23:34:53Z</dcterms:modified>
</cp:coreProperties>
</file>