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45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317" r:id="rId4"/>
    <p:sldId id="316" r:id="rId5"/>
    <p:sldId id="290" r:id="rId6"/>
    <p:sldId id="291" r:id="rId7"/>
    <p:sldId id="296" r:id="rId8"/>
    <p:sldId id="294" r:id="rId9"/>
    <p:sldId id="292" r:id="rId10"/>
    <p:sldId id="297" r:id="rId11"/>
    <p:sldId id="295" r:id="rId12"/>
    <p:sldId id="299" r:id="rId13"/>
    <p:sldId id="293" r:id="rId14"/>
    <p:sldId id="304" r:id="rId15"/>
    <p:sldId id="305" r:id="rId16"/>
    <p:sldId id="318" r:id="rId17"/>
    <p:sldId id="311" r:id="rId18"/>
    <p:sldId id="309" r:id="rId19"/>
    <p:sldId id="315" r:id="rId20"/>
    <p:sldId id="314" r:id="rId21"/>
    <p:sldId id="313" r:id="rId22"/>
    <p:sldId id="310" r:id="rId23"/>
    <p:sldId id="31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Topic 1" id="{6D9936A3-3945-4757-BC8B-B5C252D8E036}">
          <p14:sldIdLst>
            <p14:sldId id="317"/>
            <p14:sldId id="316"/>
            <p14:sldId id="290"/>
            <p14:sldId id="291"/>
            <p14:sldId id="296"/>
            <p14:sldId id="294"/>
            <p14:sldId id="292"/>
            <p14:sldId id="297"/>
            <p14:sldId id="295"/>
            <p14:sldId id="299"/>
            <p14:sldId id="293"/>
            <p14:sldId id="304"/>
            <p14:sldId id="305"/>
            <p14:sldId id="318"/>
            <p14:sldId id="311"/>
            <p14:sldId id="309"/>
            <p14:sldId id="315"/>
            <p14:sldId id="314"/>
            <p14:sldId id="313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1" autoAdjust="0"/>
    <p:restoredTop sz="91637" autoAdjust="0"/>
  </p:normalViewPr>
  <p:slideViewPr>
    <p:cSldViewPr>
      <p:cViewPr>
        <p:scale>
          <a:sx n="67" d="100"/>
          <a:sy n="67" d="100"/>
        </p:scale>
        <p:origin x="-15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/>
            <a:t>PROPOSED SYSTEM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/>
            <a:t>EXISTING SYSTEM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 custLinFactNeighborX="-1732" custLinFactNeighborY="191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A088AC5B-9F9B-4B49-B3F1-325A22C75C43}" type="presOf" srcId="{1E4D3931-0DBD-4211-A24A-6AF364284B1E}" destId="{D54B1729-BC98-42C1-9C6C-D65DCBA4358F}" srcOrd="0" destOrd="0" presId="urn:microsoft.com/office/officeart/2005/8/layout/vList5"/>
    <dgm:cxn modelId="{746B74E5-5FFD-463D-B096-03FAF49C0A5A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8267FBF6-AC43-4DD3-9289-D744559C4BF7}" type="presOf" srcId="{74EE5CD8-078F-4590-BF9C-A341A294A016}" destId="{7E429971-BC57-430F-BB25-C0574E5E39E3}" srcOrd="0" destOrd="0" presId="urn:microsoft.com/office/officeart/2005/8/layout/vList5"/>
    <dgm:cxn modelId="{1361D466-F108-4B2C-8002-CC3891DC23D5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34A2DB21-D884-4D69-BE96-C05EE6E27A77}" type="presOf" srcId="{F6FEADD9-F67D-41F5-BA4C-3C84956E7F46}" destId="{AAE7A1E6-6847-453D-B55B-8A82BF138C1D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7A6707AA-1FD5-45CF-9FB5-030E62460D00}" type="presParOf" srcId="{AAE7A1E6-6847-453D-B55B-8A82BF138C1D}" destId="{C4407577-18A2-46E0-8805-2838042EB67A}" srcOrd="0" destOrd="0" presId="urn:microsoft.com/office/officeart/2005/8/layout/vList5"/>
    <dgm:cxn modelId="{33731500-A532-4631-A11F-58D575FD4D2A}" type="presParOf" srcId="{C4407577-18A2-46E0-8805-2838042EB67A}" destId="{7E429971-BC57-430F-BB25-C0574E5E39E3}" srcOrd="0" destOrd="0" presId="urn:microsoft.com/office/officeart/2005/8/layout/vList5"/>
    <dgm:cxn modelId="{D14215F2-1E80-4A75-8DAE-603A2F3431D5}" type="presParOf" srcId="{C4407577-18A2-46E0-8805-2838042EB67A}" destId="{D54B1729-BC98-42C1-9C6C-D65DCBA4358F}" srcOrd="1" destOrd="0" presId="urn:microsoft.com/office/officeart/2005/8/layout/vList5"/>
    <dgm:cxn modelId="{B4134700-F5B4-4CFC-9B44-DC2CC2531024}" type="presParOf" srcId="{AAE7A1E6-6847-453D-B55B-8A82BF138C1D}" destId="{AB8574CC-D4F2-4555-AEE3-F4EE58B11D03}" srcOrd="1" destOrd="0" presId="urn:microsoft.com/office/officeart/2005/8/layout/vList5"/>
    <dgm:cxn modelId="{6571393A-9D61-4C8F-A50A-BB173EBAE400}" type="presParOf" srcId="{AAE7A1E6-6847-453D-B55B-8A82BF138C1D}" destId="{85B8F607-FDD8-476A-ADBE-E1250824F294}" srcOrd="2" destOrd="0" presId="urn:microsoft.com/office/officeart/2005/8/layout/vList5"/>
    <dgm:cxn modelId="{6B0226BB-B9B3-46C6-9A2E-3E21DD678674}" type="presParOf" srcId="{85B8F607-FDD8-476A-ADBE-E1250824F294}" destId="{C04276DC-EE64-470A-B8BC-09067B8045FA}" srcOrd="0" destOrd="0" presId="urn:microsoft.com/office/officeart/2005/8/layout/vList5"/>
    <dgm:cxn modelId="{74EC4A71-954A-499F-A9B5-26AFB9660698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2897841" y="-1689120"/>
          <a:ext cx="1169610" cy="48850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tint val="40000"/>
              <a:alpha val="9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3">
              <a:tint val="40000"/>
              <a:alpha val="90000"/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EXISTING SYSTEM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40131" y="168590"/>
        <a:ext cx="4885030" cy="1169610"/>
      </dsp:txXfrm>
    </dsp:sp>
    <dsp:sp modelId="{7E429971-BC57-430F-BB25-C0574E5E39E3}">
      <dsp:nvSpPr>
        <dsp:cNvPr id="0" name=""/>
        <dsp:cNvSpPr/>
      </dsp:nvSpPr>
      <dsp:spPr>
        <a:xfrm>
          <a:off x="107" y="0"/>
          <a:ext cx="1058355" cy="146201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3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3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3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1</a:t>
          </a:r>
          <a:endParaRPr lang="en-US" sz="4400" kern="1200" dirty="0"/>
        </a:p>
      </dsp:txBody>
      <dsp:txXfrm>
        <a:off x="51772" y="51665"/>
        <a:ext cx="955025" cy="1358683"/>
      </dsp:txXfrm>
    </dsp:sp>
    <dsp:sp modelId="{B37A5355-225B-4C6F-AED7-6C620F99EECC}">
      <dsp:nvSpPr>
        <dsp:cNvPr id="0" name=""/>
        <dsp:cNvSpPr/>
      </dsp:nvSpPr>
      <dsp:spPr>
        <a:xfrm rot="5400000">
          <a:off x="2916172" y="-176358"/>
          <a:ext cx="1169610" cy="4885030"/>
        </a:xfrm>
        <a:prstGeom prst="rect">
          <a:avLst/>
        </a:prstGeom>
        <a:solidFill>
          <a:schemeClr val="accent3">
            <a:tint val="40000"/>
            <a:alpha val="90000"/>
            <a:hueOff val="10333456"/>
            <a:satOff val="-39206"/>
            <a:lumOff val="-2546"/>
            <a:alphaOff val="0"/>
          </a:schemeClr>
        </a:solidFill>
        <a:ln w="12000" cap="flat" cmpd="sng" algn="ctr">
          <a:solidFill>
            <a:schemeClr val="accent3">
              <a:tint val="40000"/>
              <a:alpha val="90000"/>
              <a:hueOff val="10333456"/>
              <a:satOff val="-39206"/>
              <a:lumOff val="-2546"/>
              <a:alphaOff val="0"/>
            </a:schemeClr>
          </a:solidFill>
          <a:prstDash val="solid"/>
        </a:ln>
        <a:effectLst>
          <a:glow rad="63500">
            <a:schemeClr val="accent3">
              <a:tint val="40000"/>
              <a:alpha val="90000"/>
              <a:hueOff val="10333456"/>
              <a:satOff val="-39206"/>
              <a:lumOff val="-2546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3">
              <a:tint val="40000"/>
              <a:alpha val="90000"/>
              <a:hueOff val="10333456"/>
              <a:satOff val="-39206"/>
              <a:lumOff val="-2546"/>
              <a:alphaOff val="0"/>
              <a:tint val="7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PROPOSED SYSTEM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58462" y="1681352"/>
        <a:ext cx="4885030" cy="1169610"/>
      </dsp:txXfrm>
    </dsp:sp>
    <dsp:sp modelId="{C04276DC-EE64-470A-B8BC-09067B8045FA}">
      <dsp:nvSpPr>
        <dsp:cNvPr id="0" name=""/>
        <dsp:cNvSpPr/>
      </dsp:nvSpPr>
      <dsp:spPr>
        <a:xfrm>
          <a:off x="107" y="1535150"/>
          <a:ext cx="1058355" cy="1462013"/>
        </a:xfrm>
        <a:prstGeom prst="roundRect">
          <a:avLst/>
        </a:prstGeom>
        <a:gradFill rotWithShape="0">
          <a:gsLst>
            <a:gs pos="0">
              <a:schemeClr val="accent3">
                <a:hueOff val="9001922"/>
                <a:satOff val="813"/>
                <a:lumOff val="-8631"/>
                <a:alphaOff val="0"/>
                <a:tint val="48000"/>
                <a:satMod val="138000"/>
              </a:schemeClr>
            </a:gs>
            <a:gs pos="25000">
              <a:schemeClr val="accent3">
                <a:hueOff val="9001922"/>
                <a:satOff val="813"/>
                <a:lumOff val="-8631"/>
                <a:alphaOff val="0"/>
                <a:tint val="85000"/>
              </a:schemeClr>
            </a:gs>
            <a:gs pos="40000">
              <a:schemeClr val="accent3">
                <a:hueOff val="9001922"/>
                <a:satOff val="813"/>
                <a:lumOff val="-8631"/>
                <a:alphaOff val="0"/>
                <a:tint val="92000"/>
              </a:schemeClr>
            </a:gs>
            <a:gs pos="50000">
              <a:schemeClr val="accent3">
                <a:hueOff val="9001922"/>
                <a:satOff val="813"/>
                <a:lumOff val="-8631"/>
                <a:alphaOff val="0"/>
                <a:tint val="93000"/>
              </a:schemeClr>
            </a:gs>
            <a:gs pos="60000">
              <a:schemeClr val="accent3">
                <a:hueOff val="9001922"/>
                <a:satOff val="813"/>
                <a:lumOff val="-8631"/>
                <a:alphaOff val="0"/>
                <a:tint val="92000"/>
              </a:schemeClr>
            </a:gs>
            <a:gs pos="75000">
              <a:schemeClr val="accent3">
                <a:hueOff val="9001922"/>
                <a:satOff val="813"/>
                <a:lumOff val="-8631"/>
                <a:alphaOff val="0"/>
                <a:tint val="83000"/>
                <a:satMod val="108000"/>
              </a:schemeClr>
            </a:gs>
            <a:gs pos="100000">
              <a:schemeClr val="accent3">
                <a:hueOff val="9001922"/>
                <a:satOff val="813"/>
                <a:lumOff val="-8631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3">
              <a:hueOff val="9001922"/>
              <a:satOff val="813"/>
              <a:lumOff val="-8631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3">
              <a:hueOff val="9001922"/>
              <a:satOff val="813"/>
              <a:lumOff val="-8631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2</a:t>
          </a:r>
          <a:endParaRPr lang="en-US" sz="4400" kern="1200" dirty="0"/>
        </a:p>
      </dsp:txBody>
      <dsp:txXfrm>
        <a:off x="51772" y="1586815"/>
        <a:ext cx="955025" cy="1358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5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slide.</a:t>
            </a:r>
            <a:endParaRPr lang="en-US" sz="1200" dirty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</a:t>
            </a:r>
            <a:r>
              <a:rPr lang="en-US" b="0" baseline="0" dirty="0"/>
              <a:t> will the audience be able to do after this training is complete?</a:t>
            </a:r>
            <a:r>
              <a:rPr lang="en-US" dirty="0"/>
              <a:t> Briefly describe each objective how the audience</a:t>
            </a:r>
            <a:r>
              <a:rPr lang="en-US" baseline="0" dirty="0"/>
              <a:t> </a:t>
            </a:r>
            <a:r>
              <a:rPr lang="en-US" dirty="0"/>
              <a:t>will benefit from this</a:t>
            </a:r>
            <a:r>
              <a:rPr lang="en-US" baseline="0" dirty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676783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6755507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57B281C-5159-4971-8228-52B9A72E9ED2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3996" r:id="rId12"/>
    <p:sldLayoutId id="2147483718" r:id="rId13"/>
    <p:sldLayoutId id="2147483650" r:id="rId14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hyperlink" Target="http://www.google.com/" TargetMode="Externa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618320"/>
            <a:ext cx="4138550" cy="2268559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lgerian" pitchFamily="82" charset="0"/>
              </a:rPr>
              <a:t>Sprayitx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267200" y="4876800"/>
            <a:ext cx="4343400" cy="136207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dirty="0">
                <a:latin typeface="Comic Sans MS" pitchFamily="66" charset="0"/>
              </a:rPr>
              <a:t>Presented by: </a:t>
            </a:r>
          </a:p>
          <a:p>
            <a:pPr algn="l"/>
            <a:r>
              <a:rPr lang="en-US" sz="8000" b="1" dirty="0" smtClean="0">
                <a:latin typeface="Comic Sans MS" pitchFamily="66" charset="0"/>
              </a:rPr>
              <a:t>AMRINDER SINGH </a:t>
            </a:r>
            <a:r>
              <a:rPr lang="en-US" sz="8000" b="1" dirty="0" smtClean="0">
                <a:latin typeface="Comic Sans MS" pitchFamily="66" charset="0"/>
              </a:rPr>
              <a:t>(CO20305)</a:t>
            </a:r>
            <a:endParaRPr lang="en-US" sz="8000" b="1" dirty="0">
              <a:latin typeface="Comic Sans MS" pitchFamily="66" charset="0"/>
            </a:endParaRPr>
          </a:p>
          <a:p>
            <a:pPr algn="l"/>
            <a:r>
              <a:rPr lang="en-US" sz="8000" b="1" dirty="0" smtClean="0">
                <a:latin typeface="Comic Sans MS" pitchFamily="66" charset="0"/>
              </a:rPr>
              <a:t>DHRUV SAWHNEY </a:t>
            </a:r>
            <a:r>
              <a:rPr lang="en-US" sz="8000" b="1" dirty="0" smtClean="0">
                <a:latin typeface="Comic Sans MS" pitchFamily="66" charset="0"/>
              </a:rPr>
              <a:t>(C020315)</a:t>
            </a:r>
            <a:endParaRPr lang="en-US" sz="8000" b="1" dirty="0">
              <a:latin typeface="Comic Sans MS" pitchFamily="66" charset="0"/>
            </a:endParaRPr>
          </a:p>
          <a:p>
            <a:pPr algn="l"/>
            <a:r>
              <a:rPr lang="en-US" sz="8000" b="1" dirty="0" smtClean="0">
                <a:latin typeface="Comic Sans MS" pitchFamily="66" charset="0"/>
              </a:rPr>
              <a:t>NAVDISH </a:t>
            </a:r>
            <a:r>
              <a:rPr lang="en-US" sz="8000" b="1" dirty="0" smtClean="0">
                <a:latin typeface="Comic Sans MS" pitchFamily="66" charset="0"/>
              </a:rPr>
              <a:t>(CO20334)</a:t>
            </a:r>
            <a:endParaRPr lang="en-US" sz="8000" b="1" dirty="0">
              <a:latin typeface="Comic Sans MS" pitchFamily="66" charset="0"/>
            </a:endParaRPr>
          </a:p>
          <a:p>
            <a:pPr algn="l"/>
            <a:endParaRPr lang="en-US" sz="8000" dirty="0">
              <a:latin typeface="Comic Sans MS" pitchFamily="66" charset="0"/>
            </a:endParaRPr>
          </a:p>
          <a:p>
            <a:pPr algn="l"/>
            <a:endParaRPr lang="en-US" sz="8000" dirty="0">
              <a:latin typeface="Comic Sans MS" pitchFamily="66" charset="0"/>
            </a:endParaRPr>
          </a:p>
          <a:p>
            <a:pPr algn="l"/>
            <a:endParaRPr lang="en-US" sz="2400" b="1" u="sng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			    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5878011" cy="1077229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AR JULIAN" pitchFamily="2" charset="0"/>
              </a:rPr>
              <a:t>SYSTEM   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345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33333E-6 L 0.00417 -0.1104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5532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 JULIAN" pitchFamily="2" charset="0"/>
              </a:rPr>
              <a:t>System Features</a:t>
            </a:r>
            <a:r>
              <a:rPr lang="en-US" sz="3200" dirty="0">
                <a:latin typeface="AR JULIAN" pitchFamily="2" charset="0"/>
              </a:rPr>
              <a:t>(flowchart)</a:t>
            </a:r>
            <a:endParaRPr lang="en-IN" dirty="0">
              <a:latin typeface="AR JULIAN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269A8B8-6D3C-4E3D-8086-654568A7C7A9}"/>
              </a:ext>
            </a:extLst>
          </p:cNvPr>
          <p:cNvSpPr/>
          <p:nvPr/>
        </p:nvSpPr>
        <p:spPr>
          <a:xfrm>
            <a:off x="3733801" y="1276626"/>
            <a:ext cx="1371600" cy="533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6FA3AF-39E5-4580-801D-8BC5DC62073B}"/>
              </a:ext>
            </a:extLst>
          </p:cNvPr>
          <p:cNvSpPr txBox="1"/>
          <p:nvPr/>
        </p:nvSpPr>
        <p:spPr>
          <a:xfrm flipH="1">
            <a:off x="4038600" y="136872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A5EC35E-3633-430E-B8EB-960D6040FD38}"/>
              </a:ext>
            </a:extLst>
          </p:cNvPr>
          <p:cNvCxnSpPr/>
          <p:nvPr/>
        </p:nvCxnSpPr>
        <p:spPr>
          <a:xfrm>
            <a:off x="4419601" y="1810026"/>
            <a:ext cx="0" cy="37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455718-75DB-4636-85BE-F37C0E37E77B}"/>
              </a:ext>
            </a:extLst>
          </p:cNvPr>
          <p:cNvSpPr/>
          <p:nvPr/>
        </p:nvSpPr>
        <p:spPr>
          <a:xfrm>
            <a:off x="3810000" y="2235662"/>
            <a:ext cx="1295399" cy="58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9E6576-024D-4F9A-8CF0-15ABED719932}"/>
              </a:ext>
            </a:extLst>
          </p:cNvPr>
          <p:cNvSpPr txBox="1"/>
          <p:nvPr/>
        </p:nvSpPr>
        <p:spPr>
          <a:xfrm>
            <a:off x="3962403" y="2339882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Menu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A552D-8072-4694-ACE9-5387D65A7DB8}"/>
              </a:ext>
            </a:extLst>
          </p:cNvPr>
          <p:cNvCxnSpPr>
            <a:cxnSpLocks/>
          </p:cNvCxnSpPr>
          <p:nvPr/>
        </p:nvCxnSpPr>
        <p:spPr>
          <a:xfrm>
            <a:off x="4419601" y="2825120"/>
            <a:ext cx="0" cy="908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86105CE-5958-40E2-BE1E-E01A179585B1}"/>
              </a:ext>
            </a:extLst>
          </p:cNvPr>
          <p:cNvCxnSpPr/>
          <p:nvPr/>
        </p:nvCxnSpPr>
        <p:spPr>
          <a:xfrm>
            <a:off x="1981200" y="3276600"/>
            <a:ext cx="518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8551D3F-8FFB-4302-A3F8-A37A587F4594}"/>
              </a:ext>
            </a:extLst>
          </p:cNvPr>
          <p:cNvCxnSpPr/>
          <p:nvPr/>
        </p:nvCxnSpPr>
        <p:spPr>
          <a:xfrm flipH="1">
            <a:off x="2590800" y="2895600"/>
            <a:ext cx="121920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DBD018A-1556-46A7-9262-630F1305942E}"/>
              </a:ext>
            </a:extLst>
          </p:cNvPr>
          <p:cNvCxnSpPr/>
          <p:nvPr/>
        </p:nvCxnSpPr>
        <p:spPr>
          <a:xfrm>
            <a:off x="5096539" y="2895600"/>
            <a:ext cx="1228062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53937C5-46E0-484C-82B9-DC7AF7389B19}"/>
              </a:ext>
            </a:extLst>
          </p:cNvPr>
          <p:cNvSpPr/>
          <p:nvPr/>
        </p:nvSpPr>
        <p:spPr>
          <a:xfrm>
            <a:off x="1066803" y="3733800"/>
            <a:ext cx="1676398" cy="68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BFCD573-6F7D-4AD4-9453-F4B941831E35}"/>
              </a:ext>
            </a:extLst>
          </p:cNvPr>
          <p:cNvSpPr/>
          <p:nvPr/>
        </p:nvSpPr>
        <p:spPr>
          <a:xfrm>
            <a:off x="3619500" y="3734496"/>
            <a:ext cx="1866900" cy="91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A3E1480-A49D-43DA-AA11-FB869F52ABED}"/>
              </a:ext>
            </a:extLst>
          </p:cNvPr>
          <p:cNvSpPr/>
          <p:nvPr/>
        </p:nvSpPr>
        <p:spPr>
          <a:xfrm>
            <a:off x="6324601" y="3728081"/>
            <a:ext cx="1676398" cy="68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53C869A-25BD-49E3-96C5-B742875CE4DC}"/>
              </a:ext>
            </a:extLst>
          </p:cNvPr>
          <p:cNvSpPr txBox="1"/>
          <p:nvPr/>
        </p:nvSpPr>
        <p:spPr>
          <a:xfrm>
            <a:off x="1105344" y="3896501"/>
            <a:ext cx="16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FREE TYPING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100DD53-A186-4E1B-99F1-5273CD24436A}"/>
              </a:ext>
            </a:extLst>
          </p:cNvPr>
          <p:cNvSpPr txBox="1"/>
          <p:nvPr/>
        </p:nvSpPr>
        <p:spPr>
          <a:xfrm>
            <a:off x="3581402" y="3886302"/>
            <a:ext cx="205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EXIT</a:t>
            </a:r>
            <a:endParaRPr lang="en-IN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CA4A7AB-8560-40AF-B222-87BF9248F75E}"/>
              </a:ext>
            </a:extLst>
          </p:cNvPr>
          <p:cNvSpPr txBox="1"/>
          <p:nvPr/>
        </p:nvSpPr>
        <p:spPr>
          <a:xfrm>
            <a:off x="6300788" y="3896501"/>
            <a:ext cx="17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STRING TYPING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36E0B1D5-40C2-435E-9EC0-1637813A8AE4}"/>
              </a:ext>
            </a:extLst>
          </p:cNvPr>
          <p:cNvCxnSpPr/>
          <p:nvPr/>
        </p:nvCxnSpPr>
        <p:spPr>
          <a:xfrm>
            <a:off x="4419601" y="2825120"/>
            <a:ext cx="4762" cy="879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2649C69-AAD3-454C-A91A-779AFF346A34}"/>
              </a:ext>
            </a:extLst>
          </p:cNvPr>
          <p:cNvCxnSpPr>
            <a:cxnSpLocks/>
          </p:cNvCxnSpPr>
          <p:nvPr/>
        </p:nvCxnSpPr>
        <p:spPr>
          <a:xfrm>
            <a:off x="4398337" y="4420271"/>
            <a:ext cx="0" cy="90868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B0BBC5F-BBB0-4E18-8314-E47803A685E0}"/>
              </a:ext>
            </a:extLst>
          </p:cNvPr>
          <p:cNvCxnSpPr/>
          <p:nvPr/>
        </p:nvCxnSpPr>
        <p:spPr>
          <a:xfrm>
            <a:off x="1981200" y="4871055"/>
            <a:ext cx="518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54EBB4E-B726-4DE1-ABDF-4C3E748C3633}"/>
              </a:ext>
            </a:extLst>
          </p:cNvPr>
          <p:cNvSpPr/>
          <p:nvPr/>
        </p:nvSpPr>
        <p:spPr>
          <a:xfrm>
            <a:off x="3801140" y="5328254"/>
            <a:ext cx="1295399" cy="58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032896D-1989-4B39-9A11-825BA353E093}"/>
              </a:ext>
            </a:extLst>
          </p:cNvPr>
          <p:cNvSpPr txBox="1"/>
          <p:nvPr/>
        </p:nvSpPr>
        <p:spPr>
          <a:xfrm>
            <a:off x="4152900" y="5495052"/>
            <a:ext cx="1600200" cy="38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Exit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D6042C1-B5BF-46E6-8A8B-1EA81A5ACE12}"/>
              </a:ext>
            </a:extLst>
          </p:cNvPr>
          <p:cNvCxnSpPr/>
          <p:nvPr/>
        </p:nvCxnSpPr>
        <p:spPr>
          <a:xfrm>
            <a:off x="4419601" y="5917712"/>
            <a:ext cx="0" cy="37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B27181A6-E520-4731-B432-77DA3CED19E4}"/>
              </a:ext>
            </a:extLst>
          </p:cNvPr>
          <p:cNvSpPr/>
          <p:nvPr/>
        </p:nvSpPr>
        <p:spPr>
          <a:xfrm>
            <a:off x="3733801" y="6292619"/>
            <a:ext cx="1371600" cy="533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365F343-7225-42F8-9213-3F6E42D0CF1B}"/>
              </a:ext>
            </a:extLst>
          </p:cNvPr>
          <p:cNvSpPr txBox="1"/>
          <p:nvPr/>
        </p:nvSpPr>
        <p:spPr>
          <a:xfrm>
            <a:off x="4138728" y="6367320"/>
            <a:ext cx="1142993" cy="38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44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429000"/>
            <a:ext cx="4138550" cy="226855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R JULIAN" pitchFamily="2" charset="0"/>
              </a:rPr>
              <a:t>PROJECT MODULES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4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33333E-6 L 0.00417 -0.1104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5532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7620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 JULIAN" pitchFamily="2" charset="0"/>
              </a:rPr>
              <a:t>PROJECT MODULES</a:t>
            </a:r>
            <a:endParaRPr lang="en-IN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66800" y="1905000"/>
            <a:ext cx="7086600" cy="40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 has been slashed into many small modules to run effectively, easy to understand and debug. Some important modules used in the project are:</a:t>
            </a:r>
          </a:p>
          <a:p>
            <a:pPr lvl="0"/>
            <a:r>
              <a:rPr lang="en-US" dirty="0"/>
              <a:t>Home module(menu).</a:t>
            </a:r>
            <a:endParaRPr lang="en-IN" dirty="0"/>
          </a:p>
          <a:p>
            <a:r>
              <a:rPr lang="en-US" i="1" dirty="0"/>
              <a:t>Free Typing Modules</a:t>
            </a:r>
          </a:p>
          <a:p>
            <a:r>
              <a:rPr lang="en-US" i="1" dirty="0"/>
              <a:t>String Typing </a:t>
            </a:r>
            <a:r>
              <a:rPr lang="en-US" i="1" dirty="0" smtClean="0"/>
              <a:t>Modules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8066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685800"/>
            <a:ext cx="7772400" cy="91576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 JULIAN" pitchFamily="2" charset="0"/>
              </a:rPr>
              <a:t>Home Module</a:t>
            </a:r>
            <a:endParaRPr lang="en-IN" sz="4800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90600" y="1905000"/>
            <a:ext cx="7239000" cy="4144963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i="1" dirty="0"/>
              <a:t>This module helps as follows:-</a:t>
            </a:r>
          </a:p>
          <a:p>
            <a:pPr lvl="0"/>
            <a:r>
              <a:rPr lang="en-US" i="1" dirty="0"/>
              <a:t>This module gives the information about the different tabs that are being used in the program. </a:t>
            </a:r>
          </a:p>
          <a:p>
            <a:pPr lvl="0"/>
            <a:r>
              <a:rPr lang="en-US" i="1" dirty="0"/>
              <a:t>The user can make use of this home module to know about the tabs which he or she has to make use.</a:t>
            </a:r>
          </a:p>
          <a:p>
            <a:pPr lvl="0"/>
            <a:r>
              <a:rPr lang="en-US" i="1" dirty="0"/>
              <a:t>This module gives an overview of all other tabs.</a:t>
            </a:r>
          </a:p>
          <a:p>
            <a:pPr marL="0" indent="0">
              <a:buNone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5395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5400" y="685800"/>
            <a:ext cx="7010400" cy="763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Free Typing Module</a:t>
            </a:r>
            <a:r>
              <a:rPr lang="en-US" sz="4400" dirty="0"/>
              <a:t> </a:t>
            </a:r>
            <a:r>
              <a:rPr lang="en-US" sz="4400" i="1" dirty="0"/>
              <a:t/>
            </a:r>
            <a:br>
              <a:rPr lang="en-US" sz="4400" i="1" dirty="0"/>
            </a:br>
            <a:endParaRPr lang="en-IN" sz="4800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2179637"/>
            <a:ext cx="7391400" cy="3992563"/>
          </a:xfrm>
        </p:spPr>
        <p:txBody>
          <a:bodyPr>
            <a:normAutofit lnSpcReduction="10000"/>
          </a:bodyPr>
          <a:lstStyle/>
          <a:p>
            <a:pPr lvl="0"/>
            <a:r>
              <a:rPr lang="en-US" i="1" dirty="0"/>
              <a:t>To practice free typing </a:t>
            </a:r>
          </a:p>
          <a:p>
            <a:pPr lvl="0"/>
            <a:r>
              <a:rPr lang="en-US" i="1" dirty="0"/>
              <a:t>Consistency in typing , as color changes when there is a major change in typing speed</a:t>
            </a:r>
          </a:p>
          <a:p>
            <a:pPr lvl="0"/>
            <a:r>
              <a:rPr lang="en-US" i="1" dirty="0"/>
              <a:t>The user can get instantaneous typing speed, average speed and time taken after completing the test.</a:t>
            </a:r>
          </a:p>
          <a:p>
            <a:pPr lvl="0"/>
            <a:r>
              <a:rPr lang="en-US" i="1" dirty="0"/>
              <a:t>It is connected to main interface, where pressing ‘ESC’ to get final evaluations, pressing ‘ESC’ again to get to main interface</a:t>
            </a:r>
            <a:r>
              <a:rPr lang="en-US" i="1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0028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7772400" cy="990600"/>
          </a:xfrm>
        </p:spPr>
        <p:txBody>
          <a:bodyPr/>
          <a:lstStyle/>
          <a:p>
            <a:pPr algn="ctr"/>
            <a:r>
              <a:rPr lang="en-US" sz="4400" dirty="0">
                <a:effectLst/>
              </a:rPr>
              <a:t>String Typing Module </a:t>
            </a:r>
            <a:r>
              <a:rPr lang="en-US" i="1" dirty="0">
                <a:effectLst/>
              </a:rPr>
              <a:t/>
            </a:r>
            <a:br>
              <a:rPr lang="en-US" i="1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sz="3200" i="1" dirty="0"/>
              <a:t>This module helps as follows:-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i="1" dirty="0"/>
              <a:t>User is asked to type a given string by the system.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i="1" dirty="0"/>
              <a:t>Helps check speed along with accuracy user gets score based on time taken and error.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i="1" dirty="0"/>
              <a:t>User can correct his/her mistake using backspace.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i="1" dirty="0"/>
              <a:t>It is also connected to main interface , ’ESC’ will help to get to main menu.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49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4138550" cy="2268559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AR JULIAN" pitchFamily="2" charset="0"/>
              </a:rPr>
              <a:t>Results &amp; </a:t>
            </a:r>
            <a:br>
              <a:rPr lang="en-US" sz="4400" dirty="0">
                <a:latin typeface="AR JULIAN" pitchFamily="2" charset="0"/>
              </a:rPr>
            </a:br>
            <a:r>
              <a:rPr lang="en-US" sz="4400" dirty="0">
                <a:latin typeface="AR JULIAN" pitchFamily="2" charset="0"/>
              </a:rPr>
              <a:t>Applications of Project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3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33333E-6 L 0.00417 -0.1104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5532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914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 JULIAN" pitchFamily="2" charset="0"/>
              </a:rPr>
              <a:t>Results</a:t>
            </a:r>
            <a:endParaRPr lang="en-IN" sz="4800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2209800"/>
            <a:ext cx="7391400" cy="3840163"/>
          </a:xfrm>
        </p:spPr>
        <p:txBody>
          <a:bodyPr>
            <a:normAutofit/>
          </a:bodyPr>
          <a:lstStyle/>
          <a:p>
            <a:r>
              <a:rPr lang="en-US" i="1" dirty="0"/>
              <a:t>The result obtained is a complete package of program which is able to analyze the typing speed and accuracy and help in improving it.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690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990600"/>
            <a:ext cx="7086600" cy="4585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AR JULIAN" pitchFamily="2" charset="0"/>
              </a:rPr>
              <a:t>Application Of Project</a:t>
            </a:r>
            <a:endParaRPr lang="en-IN" sz="4800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90600" y="2577086"/>
            <a:ext cx="7315200" cy="2620963"/>
          </a:xfrm>
        </p:spPr>
        <p:txBody>
          <a:bodyPr>
            <a:normAutofit/>
          </a:bodyPr>
          <a:lstStyle/>
          <a:p>
            <a:r>
              <a:rPr lang="en-US" dirty="0"/>
              <a:t>This application can be used anywhere and anytime.</a:t>
            </a:r>
          </a:p>
          <a:p>
            <a:r>
              <a:rPr lang="en-US" i="1" dirty="0"/>
              <a:t>The average time that can be saved by a worker is up to 35 minutes per day </a:t>
            </a:r>
            <a:r>
              <a:rPr lang="en-US" i="1" dirty="0" smtClean="0"/>
              <a:t>by increasing typing speed.</a:t>
            </a:r>
            <a:endParaRPr lang="en-US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670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 JULIAN" pitchFamily="2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" </a:t>
            </a:r>
            <a:r>
              <a:rPr lang="en-US" dirty="0" smtClean="0"/>
              <a:t>SprayItX </a:t>
            </a:r>
            <a:r>
              <a:rPr lang="en-US" dirty="0" smtClean="0"/>
              <a:t>" </a:t>
            </a:r>
            <a:r>
              <a:rPr lang="en-US" dirty="0"/>
              <a:t>- a </a:t>
            </a:r>
            <a:r>
              <a:rPr lang="en-US" dirty="0" smtClean="0"/>
              <a:t>typing program </a:t>
            </a:r>
            <a:r>
              <a:rPr lang="en-US" dirty="0"/>
              <a:t>to </a:t>
            </a:r>
            <a:r>
              <a:rPr lang="en-US" dirty="0" smtClean="0"/>
              <a:t>increase typing speed</a:t>
            </a:r>
            <a:r>
              <a:rPr lang="en-US" dirty="0" smtClean="0"/>
              <a:t> 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software developed detects the </a:t>
            </a:r>
            <a:r>
              <a:rPr lang="en-US" dirty="0" smtClean="0"/>
              <a:t>typing </a:t>
            </a:r>
            <a:r>
              <a:rPr lang="en-US" dirty="0" smtClean="0"/>
              <a:t>errors</a:t>
            </a:r>
            <a:r>
              <a:rPr lang="en-US" dirty="0" smtClean="0"/>
              <a:t>, calculates score based on it .</a:t>
            </a: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/>
              <a:t> </a:t>
            </a:r>
            <a:r>
              <a:rPr lang="en-US" dirty="0" smtClean="0"/>
              <a:t>score is calculated by comparing the speed and errors with world’s fastest typing speed recorded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The result given by this </a:t>
            </a:r>
            <a:r>
              <a:rPr lang="en-US" dirty="0" smtClean="0"/>
              <a:t>software is completely </a:t>
            </a:r>
            <a:r>
              <a:rPr lang="en-US" dirty="0"/>
              <a:t>reliable.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685800"/>
            <a:ext cx="8610600" cy="763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AR JULIAN" pitchFamily="2" charset="0"/>
              </a:rPr>
              <a:t>Software Used</a:t>
            </a:r>
            <a:endParaRPr lang="en-IN" sz="4800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90600" y="2133600"/>
            <a:ext cx="7315200" cy="3916363"/>
          </a:xfrm>
        </p:spPr>
        <p:txBody>
          <a:bodyPr>
            <a:normAutofit/>
          </a:bodyPr>
          <a:lstStyle/>
          <a:p>
            <a:r>
              <a:rPr lang="en-US" dirty="0"/>
              <a:t>To design this program we have used </a:t>
            </a:r>
            <a:r>
              <a:rPr lang="en-US" dirty="0" smtClean="0"/>
              <a:t>VS CODE</a:t>
            </a:r>
            <a:r>
              <a:rPr lang="en-US" dirty="0" smtClean="0"/>
              <a:t>. </a:t>
            </a:r>
            <a:r>
              <a:rPr lang="en-US" dirty="0"/>
              <a:t>Some standard header files are used for building of the program.</a:t>
            </a:r>
          </a:p>
          <a:p>
            <a:r>
              <a:rPr lang="en-US" dirty="0"/>
              <a:t>The  visual presentation is managed in simpler way, so that it is accessible to all people.</a:t>
            </a:r>
            <a:endParaRPr lang="en-IN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898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0"/>
            <a:ext cx="5878011" cy="1077229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AR JULIAN" pitchFamily="2" charset="0"/>
              </a:rPr>
              <a:t>Conclusion &amp; References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02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33333E-6 L 0.00417 -0.1104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5532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6858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 JULIAN" pitchFamily="2" charset="0"/>
              </a:rPr>
              <a:t>Conclusion</a:t>
            </a:r>
            <a:endParaRPr lang="en-IN" sz="4800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90600" y="2590800"/>
            <a:ext cx="71628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Improving typing speed as well as accuracy. </a:t>
            </a:r>
            <a:endParaRPr lang="en-US" dirty="0"/>
          </a:p>
          <a:p>
            <a:r>
              <a:rPr lang="en-US" dirty="0"/>
              <a:t>This project helped us a lot in enhancing our knowledge in </a:t>
            </a:r>
            <a:r>
              <a:rPr lang="en-US" dirty="0" smtClean="0"/>
              <a:t>programming.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4235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76139"/>
            <a:ext cx="7086600" cy="91576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 JULIAN" pitchFamily="2" charset="0"/>
              </a:rPr>
              <a:t>References</a:t>
            </a:r>
            <a:endParaRPr lang="en-IN" sz="4800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90600" y="2057400"/>
            <a:ext cx="7315200" cy="3992563"/>
          </a:xfrm>
        </p:spPr>
        <p:txBody>
          <a:bodyPr>
            <a:normAutofit/>
          </a:bodyPr>
          <a:lstStyle/>
          <a:p>
            <a:pPr lvl="0"/>
            <a:r>
              <a:rPr lang="en-US" u="sng" dirty="0" smtClean="0">
                <a:hlinkClick r:id="rId6"/>
              </a:rPr>
              <a:t>www.google.com</a:t>
            </a:r>
            <a:endParaRPr lang="en-IN" dirty="0"/>
          </a:p>
          <a:p>
            <a:pPr lvl="0"/>
            <a:r>
              <a:rPr lang="en-IN" dirty="0"/>
              <a:t>Object Oriented Programming in C++ by E</a:t>
            </a:r>
            <a:r>
              <a:rPr lang="en-IN" dirty="0" smtClean="0"/>
              <a:t>. Balagurusamy</a:t>
            </a:r>
            <a:r>
              <a:rPr lang="en-IN" dirty="0"/>
              <a:t>.</a:t>
            </a:r>
          </a:p>
          <a:p>
            <a:pPr lvl="0"/>
            <a:r>
              <a:rPr lang="en-US" b="1" i="1" dirty="0"/>
              <a:t>Robert Lafore - Object-oriented programming in C++</a:t>
            </a:r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833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F3ADE-D107-4299-AC0F-4FCFE85E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994" y="152401"/>
            <a:ext cx="5878011" cy="7620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R JULIAN" pitchFamily="2" charset="0"/>
              </a:rPr>
              <a:t>FEATURES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B38019-3866-4BA2-8DEC-E645C298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43000"/>
            <a:ext cx="7315200" cy="5715000"/>
          </a:xfrm>
        </p:spPr>
        <p:txBody>
          <a:bodyPr>
            <a:normAutofit/>
          </a:bodyPr>
          <a:lstStyle/>
          <a:p>
            <a:r>
              <a:rPr lang="en-IN" dirty="0"/>
              <a:t>Tokens , Expression And Variable</a:t>
            </a:r>
          </a:p>
          <a:p>
            <a:r>
              <a:rPr lang="en-IN" dirty="0"/>
              <a:t> Classes And Objects </a:t>
            </a:r>
          </a:p>
          <a:p>
            <a:r>
              <a:rPr lang="en-IN" dirty="0"/>
              <a:t> </a:t>
            </a:r>
            <a:r>
              <a:rPr lang="en-IN" dirty="0" smtClean="0"/>
              <a:t>Functions </a:t>
            </a:r>
            <a:endParaRPr lang="en-IN" dirty="0"/>
          </a:p>
          <a:p>
            <a:r>
              <a:rPr lang="en-IN" dirty="0"/>
              <a:t> User Defined Header Files </a:t>
            </a:r>
          </a:p>
          <a:p>
            <a:r>
              <a:rPr lang="en-IN" dirty="0"/>
              <a:t>File Handling </a:t>
            </a:r>
          </a:p>
          <a:p>
            <a:r>
              <a:rPr lang="en-IN" dirty="0"/>
              <a:t> Standard Library Functions Like </a:t>
            </a:r>
            <a:r>
              <a:rPr lang="en-IN" dirty="0" smtClean="0"/>
              <a:t> </a:t>
            </a:r>
            <a:r>
              <a:rPr lang="en-IN" dirty="0"/>
              <a:t>Iomanip </a:t>
            </a:r>
          </a:p>
          <a:p>
            <a:r>
              <a:rPr lang="en-IN" dirty="0" smtClean="0"/>
              <a:t>Strings</a:t>
            </a:r>
            <a:endParaRPr lang="en-IN" dirty="0"/>
          </a:p>
          <a:p>
            <a:r>
              <a:rPr lang="en-IN" dirty="0" smtClean="0"/>
              <a:t>Implicit type conversion</a:t>
            </a:r>
          </a:p>
          <a:p>
            <a:r>
              <a:rPr lang="en-IN" dirty="0" smtClean="0"/>
              <a:t>Arrays and pointers</a:t>
            </a:r>
            <a:endParaRPr lang="en-IN" dirty="0" smtClean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4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AR JULIAN" pitchFamily="2" charset="0"/>
              </a:rPr>
              <a:t>SYSTEM ANALYSIS</a:t>
            </a:r>
            <a:br>
              <a:rPr lang="en-US" sz="5400" dirty="0">
                <a:latin typeface="AR JULIAN" pitchFamily="2" charset="0"/>
              </a:rPr>
            </a:br>
            <a:endParaRPr lang="en-US" sz="2000" dirty="0">
              <a:latin typeface="AR JULIAN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5D895F82-7DF8-4D43-96A1-93660D92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185" y="2724367"/>
            <a:ext cx="5713092" cy="4000066"/>
          </a:xfrm>
        </p:spPr>
        <p:txBody>
          <a:bodyPr/>
          <a:lstStyle/>
          <a:p>
            <a:r>
              <a:rPr lang="en-US" dirty="0"/>
              <a:t>EXISTING SYSTEM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PROPOSED SYSTEM</a:t>
            </a:r>
            <a:br>
              <a:rPr lang="en-US" dirty="0"/>
            </a:br>
            <a:r>
              <a:rPr lang="en-US" dirty="0"/>
              <a:t>	SCOPE OF THE PROJECT</a:t>
            </a:r>
            <a:br>
              <a:rPr lang="en-US" dirty="0"/>
            </a:br>
            <a:r>
              <a:rPr lang="en-US" dirty="0"/>
              <a:t>	AIM OF THE PROJECT</a:t>
            </a:r>
            <a:br>
              <a:rPr lang="en-US" dirty="0"/>
            </a:br>
            <a:r>
              <a:rPr lang="en-US" dirty="0"/>
              <a:t>	PROJECT MODULES</a:t>
            </a:r>
            <a:endParaRPr lang="en-IN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3886200"/>
            <a:ext cx="1428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566987" y="3886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605087" y="4410075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605087" y="4800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33333E-6 L 0.00417 -0.1104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5532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1997092"/>
              </p:ext>
            </p:extLst>
          </p:nvPr>
        </p:nvGraphicFramePr>
        <p:xfrm>
          <a:off x="1905000" y="3581400"/>
          <a:ext cx="59436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010400" cy="2438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 JULIAN" pitchFamily="2" charset="0"/>
              </a:rPr>
              <a:t>SYSTEM ANALYSIS</a:t>
            </a:r>
            <a:r>
              <a:rPr lang="en-US" dirty="0">
                <a:latin typeface="AR JULIAN" pitchFamily="2" charset="0"/>
              </a:rPr>
              <a:t/>
            </a:r>
            <a:br>
              <a:rPr lang="en-US" dirty="0">
                <a:latin typeface="AR JULIAN" pitchFamily="2" charset="0"/>
              </a:rPr>
            </a:br>
            <a:r>
              <a:rPr lang="en-US" dirty="0">
                <a:latin typeface="AR JULIAN" pitchFamily="2" charset="0"/>
              </a:rPr>
              <a:t/>
            </a:r>
            <a:br>
              <a:rPr lang="en-US" dirty="0">
                <a:latin typeface="AR JULIAN" pitchFamily="2" charset="0"/>
              </a:rPr>
            </a:br>
            <a:endParaRPr lang="en-US" sz="1800" dirty="0">
              <a:latin typeface="AR JULI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779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 JULIAN" pitchFamily="2" charset="0"/>
              </a:rPr>
              <a:t>Existing System</a:t>
            </a:r>
            <a:endParaRPr lang="en-IN" sz="4800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848600" cy="4525963"/>
          </a:xfrm>
        </p:spPr>
        <p:txBody>
          <a:bodyPr>
            <a:normAutofit/>
          </a:bodyPr>
          <a:lstStyle/>
          <a:p>
            <a:r>
              <a:rPr lang="en-US" sz="3200" i="1" dirty="0"/>
              <a:t>Currently the system available doesn’t provide with as much benefits since most of them out there put much thought on the user typing speed as even a novice can get the work done even if takes longer  time than required .</a:t>
            </a:r>
            <a:endParaRPr lang="en-IN" sz="3200" dirty="0"/>
          </a:p>
          <a:p>
            <a:pPr lvl="0" algn="just"/>
            <a:endParaRPr lang="en-I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5111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 JULIAN" pitchFamily="2" charset="0"/>
              </a:rPr>
              <a:t>Proposed System</a:t>
            </a:r>
            <a:endParaRPr lang="en-IN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90600" y="1905000"/>
            <a:ext cx="7162800" cy="4373563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en-US" u="sng" dirty="0">
                <a:latin typeface="AR JULIAN" pitchFamily="2" charset="0"/>
              </a:rPr>
              <a:t>SCOPE OF THE PROJECT</a:t>
            </a:r>
          </a:p>
          <a:p>
            <a:pPr marL="0" lvl="0" indent="0" algn="just">
              <a:buNone/>
            </a:pPr>
            <a:endParaRPr lang="en-US" sz="3300" dirty="0"/>
          </a:p>
          <a:p>
            <a:pPr marL="68580" indent="0">
              <a:buNone/>
            </a:pPr>
            <a:r>
              <a:rPr lang="en-US" sz="3200" i="1" dirty="0"/>
              <a:t>The main objective of the program is as follows:-</a:t>
            </a:r>
          </a:p>
          <a:p>
            <a:pPr lvl="0"/>
            <a:r>
              <a:rPr lang="en-US" sz="3200" i="1" dirty="0"/>
              <a:t>To give user an estimate of its current typing speed.</a:t>
            </a:r>
          </a:p>
          <a:p>
            <a:pPr lvl="0"/>
            <a:r>
              <a:rPr lang="en-US" sz="3200" i="1" dirty="0"/>
              <a:t>Provide them user friendly environment.</a:t>
            </a:r>
          </a:p>
          <a:p>
            <a:pPr lvl="0"/>
            <a:r>
              <a:rPr lang="en-US" sz="3200" i="1" dirty="0"/>
              <a:t>Help them gradually increase their typing speed . </a:t>
            </a:r>
          </a:p>
          <a:p>
            <a:pPr marL="68580" lvl="0" indent="0" algn="just">
              <a:buNone/>
            </a:pPr>
            <a:endParaRPr lang="en-I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024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156448" cy="77724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AR JULIAN" pitchFamily="2" charset="0"/>
              </a:rPr>
              <a:t>SYSTEM FEATURES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36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33333E-6 L 0.00417 -0.1104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5532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1247" y="808037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 JULIAN" pitchFamily="2" charset="0"/>
              </a:rPr>
              <a:t>AIM OF THE PROJECT</a:t>
            </a:r>
            <a:endParaRPr lang="en-IN" dirty="0"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143000" y="2590800"/>
            <a:ext cx="6858000" cy="435054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objective of the project is to aim targeted audience that want to save their much precious time that is wasted on typing as their average speed is quite dissatisfying.</a:t>
            </a:r>
          </a:p>
          <a:p>
            <a:r>
              <a:rPr lang="en-US" i="1" dirty="0"/>
              <a:t>The average time that can be saved by a worker is up to 35 minutes per day which will compound as we move from days to week to months to years, saving a ton of time our which can be used in something productive.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5754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1370</Words>
  <Application>Microsoft Office PowerPoint</Application>
  <PresentationFormat>On-screen Show (4:3)</PresentationFormat>
  <Paragraphs>152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</vt:lpstr>
      <vt:lpstr>Sprayitx</vt:lpstr>
      <vt:lpstr>Introduction</vt:lpstr>
      <vt:lpstr>FEATURES</vt:lpstr>
      <vt:lpstr>SYSTEM ANALYSIS </vt:lpstr>
      <vt:lpstr>SYSTEM ANALYSIS  </vt:lpstr>
      <vt:lpstr>Existing System</vt:lpstr>
      <vt:lpstr>Proposed System</vt:lpstr>
      <vt:lpstr>SYSTEM FEATURES</vt:lpstr>
      <vt:lpstr>AIM OF THE PROJECT</vt:lpstr>
      <vt:lpstr>SYSTEM   ARCHITECTURE</vt:lpstr>
      <vt:lpstr>System Features(flowchart)</vt:lpstr>
      <vt:lpstr>PROJECT MODULES</vt:lpstr>
      <vt:lpstr>PROJECT MODULES</vt:lpstr>
      <vt:lpstr>Home Module</vt:lpstr>
      <vt:lpstr>Free Typing Module  </vt:lpstr>
      <vt:lpstr>String Typing Module  </vt:lpstr>
      <vt:lpstr>Results &amp;  Applications of Project</vt:lpstr>
      <vt:lpstr>Results</vt:lpstr>
      <vt:lpstr>Application Of Project</vt:lpstr>
      <vt:lpstr>Software Used</vt:lpstr>
      <vt:lpstr>Conclusion &amp; References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2015-11-16T16:56:54Z</dcterms:created>
  <dcterms:modified xsi:type="dcterms:W3CDTF">2021-07-26T22:39:40Z</dcterms:modified>
</cp:coreProperties>
</file>