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8" r:id="rId5"/>
    <p:sldId id="259" r:id="rId6"/>
  </p:sldIdLst>
  <p:sldSz cx="12192000" cy="6858000"/>
  <p:notesSz cx="7559675" cy="10691813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CF4EA-234D-4410-B43C-0F6200305752}" v="3" dt="2023-11-22T16:34:46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ald Lieder" userId="ca2f8c5e4754aa01" providerId="LiveId" clId="{F1EA76B5-9D89-41A4-A3DD-5752B200F99D}"/>
    <pc:docChg chg="delSld">
      <pc:chgData name="Harald Lieder" userId="ca2f8c5e4754aa01" providerId="LiveId" clId="{F1EA76B5-9D89-41A4-A3DD-5752B200F99D}" dt="2023-11-22T16:07:25.274" v="0" actId="2696"/>
      <pc:docMkLst>
        <pc:docMk/>
      </pc:docMkLst>
      <pc:sldChg chg="del">
        <pc:chgData name="Harald Lieder" userId="ca2f8c5e4754aa01" providerId="LiveId" clId="{F1EA76B5-9D89-41A4-A3DD-5752B200F99D}" dt="2023-11-22T16:07:25.274" v="0" actId="2696"/>
        <pc:sldMkLst>
          <pc:docMk/>
          <pc:sldMk cId="3572379191" sldId="260"/>
        </pc:sldMkLst>
      </pc:sldChg>
    </pc:docChg>
  </pc:docChgLst>
  <pc:docChgLst>
    <pc:chgData name="Harald Lieder" userId="ca2f8c5e4754aa01" providerId="LiveId" clId="{C1CCF4EA-234D-4410-B43C-0F6200305752}"/>
    <pc:docChg chg="undo custSel addSld delSld modSld sldOrd">
      <pc:chgData name="Harald Lieder" userId="ca2f8c5e4754aa01" providerId="LiveId" clId="{C1CCF4EA-234D-4410-B43C-0F6200305752}" dt="2023-11-25T15:45:21.417" v="2324" actId="20577"/>
      <pc:docMkLst>
        <pc:docMk/>
      </pc:docMkLst>
      <pc:sldChg chg="modSp mod">
        <pc:chgData name="Harald Lieder" userId="ca2f8c5e4754aa01" providerId="LiveId" clId="{C1CCF4EA-234D-4410-B43C-0F6200305752}" dt="2023-11-22T17:09:23.785" v="2070" actId="20577"/>
        <pc:sldMkLst>
          <pc:docMk/>
          <pc:sldMk cId="0" sldId="256"/>
        </pc:sldMkLst>
        <pc:spChg chg="mod">
          <ac:chgData name="Harald Lieder" userId="ca2f8c5e4754aa01" providerId="LiveId" clId="{C1CCF4EA-234D-4410-B43C-0F6200305752}" dt="2023-11-22T17:09:23.785" v="2070" actId="20577"/>
          <ac:spMkLst>
            <pc:docMk/>
            <pc:sldMk cId="0" sldId="256"/>
            <ac:spMk id="93" creationId="{00000000-0000-0000-0000-000000000000}"/>
          </ac:spMkLst>
        </pc:spChg>
        <pc:cxnChg chg="mod">
          <ac:chgData name="Harald Lieder" userId="ca2f8c5e4754aa01" providerId="LiveId" clId="{C1CCF4EA-234D-4410-B43C-0F6200305752}" dt="2023-11-22T17:06:10.484" v="2009" actId="14100"/>
          <ac:cxnSpMkLst>
            <pc:docMk/>
            <pc:sldMk cId="0" sldId="256"/>
            <ac:cxnSpMk id="89" creationId="{00000000-0000-0000-0000-000000000000}"/>
          </ac:cxnSpMkLst>
        </pc:cxnChg>
        <pc:cxnChg chg="mod">
          <ac:chgData name="Harald Lieder" userId="ca2f8c5e4754aa01" providerId="LiveId" clId="{C1CCF4EA-234D-4410-B43C-0F6200305752}" dt="2023-11-22T17:06:05.903" v="2008" actId="14100"/>
          <ac:cxnSpMkLst>
            <pc:docMk/>
            <pc:sldMk cId="0" sldId="256"/>
            <ac:cxnSpMk id="90" creationId="{00000000-0000-0000-0000-000000000000}"/>
          </ac:cxnSpMkLst>
        </pc:cxnChg>
      </pc:sldChg>
      <pc:sldChg chg="del">
        <pc:chgData name="Harald Lieder" userId="ca2f8c5e4754aa01" providerId="LiveId" clId="{C1CCF4EA-234D-4410-B43C-0F6200305752}" dt="2023-11-22T17:10:30.321" v="2073" actId="2696"/>
        <pc:sldMkLst>
          <pc:docMk/>
          <pc:sldMk cId="0" sldId="257"/>
        </pc:sldMkLst>
      </pc:sldChg>
      <pc:sldChg chg="modSp mod">
        <pc:chgData name="Harald Lieder" userId="ca2f8c5e4754aa01" providerId="LiveId" clId="{C1CCF4EA-234D-4410-B43C-0F6200305752}" dt="2023-11-22T16:10:33.016" v="11" actId="20577"/>
        <pc:sldMkLst>
          <pc:docMk/>
          <pc:sldMk cId="0" sldId="259"/>
        </pc:sldMkLst>
        <pc:spChg chg="mod">
          <ac:chgData name="Harald Lieder" userId="ca2f8c5e4754aa01" providerId="LiveId" clId="{C1CCF4EA-234D-4410-B43C-0F6200305752}" dt="2023-11-22T16:10:33.016" v="11" actId="20577"/>
          <ac:spMkLst>
            <pc:docMk/>
            <pc:sldMk cId="0" sldId="259"/>
            <ac:spMk id="103" creationId="{00000000-0000-0000-0000-000000000000}"/>
          </ac:spMkLst>
        </pc:spChg>
      </pc:sldChg>
      <pc:sldChg chg="modSp mod">
        <pc:chgData name="Harald Lieder" userId="ca2f8c5e4754aa01" providerId="LiveId" clId="{C1CCF4EA-234D-4410-B43C-0F6200305752}" dt="2023-11-25T15:45:21.417" v="2324" actId="20577"/>
        <pc:sldMkLst>
          <pc:docMk/>
          <pc:sldMk cId="3572379191" sldId="260"/>
        </pc:sldMkLst>
        <pc:spChg chg="add mod">
          <ac:chgData name="Harald Lieder" userId="ca2f8c5e4754aa01" providerId="LiveId" clId="{C1CCF4EA-234D-4410-B43C-0F6200305752}" dt="2023-11-22T16:15:19.815" v="143" actId="20577"/>
          <ac:spMkLst>
            <pc:docMk/>
            <pc:sldMk cId="3572379191" sldId="260"/>
            <ac:spMk id="2" creationId="{97445ECA-4149-69B8-7403-5BCBB19CB38D}"/>
          </ac:spMkLst>
        </pc:spChg>
        <pc:spChg chg="mod">
          <ac:chgData name="Harald Lieder" userId="ca2f8c5e4754aa01" providerId="LiveId" clId="{C1CCF4EA-234D-4410-B43C-0F6200305752}" dt="2023-11-25T13:33:27.066" v="2229" actId="114"/>
          <ac:spMkLst>
            <pc:docMk/>
            <pc:sldMk cId="3572379191" sldId="260"/>
            <ac:spMk id="3" creationId="{DCA7CDA1-93F3-EA4A-9CE9-24BFF786ACF4}"/>
          </ac:spMkLst>
        </pc:spChg>
        <pc:spChg chg="mod">
          <ac:chgData name="Harald Lieder" userId="ca2f8c5e4754aa01" providerId="LiveId" clId="{C1CCF4EA-234D-4410-B43C-0F6200305752}" dt="2023-11-22T16:13:01.880" v="43" actId="20577"/>
          <ac:spMkLst>
            <pc:docMk/>
            <pc:sldMk cId="3572379191" sldId="260"/>
            <ac:spMk id="97" creationId="{00000000-0000-0000-0000-000000000000}"/>
          </ac:spMkLst>
        </pc:spChg>
        <pc:spChg chg="mod">
          <ac:chgData name="Harald Lieder" userId="ca2f8c5e4754aa01" providerId="LiveId" clId="{C1CCF4EA-234D-4410-B43C-0F6200305752}" dt="2023-11-25T15:45:21.417" v="2324" actId="20577"/>
          <ac:spMkLst>
            <pc:docMk/>
            <pc:sldMk cId="3572379191" sldId="260"/>
            <ac:spMk id="98" creationId="{00000000-0000-0000-0000-000000000000}"/>
          </ac:spMkLst>
        </pc:spChg>
        <pc:spChg chg="del">
          <ac:chgData name="Harald Lieder" userId="ca2f8c5e4754aa01" providerId="LiveId" clId="{C1CCF4EA-234D-4410-B43C-0F6200305752}" dt="2023-11-22T16:13:09.434" v="44" actId="478"/>
          <ac:spMkLst>
            <pc:docMk/>
            <pc:sldMk cId="3572379191" sldId="260"/>
            <ac:spMk id="99" creationId="{00000000-0000-0000-0000-000000000000}"/>
          </ac:spMkLst>
        </pc:spChg>
        <pc:spChg chg="del">
          <ac:chgData name="Harald Lieder" userId="ca2f8c5e4754aa01" providerId="LiveId" clId="{C1CCF4EA-234D-4410-B43C-0F6200305752}" dt="2023-11-22T16:34:40.583" v="818" actId="478"/>
          <ac:spMkLst>
            <pc:docMk/>
            <pc:sldMk cId="3572379191" sldId="260"/>
            <ac:spMk id="10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4DA4E5-8993-486D-AF37-D3F699362C8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FF81A5-932A-4821-9E30-3EECB4C2E2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F9FDB2-304F-4E7C-8CCF-73B8E1C2213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8E3E99-3B5C-46C0-B81C-1D30509EF29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62DADE-4643-4CD1-9D18-95029F4ED8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3F94FF-E105-4943-A318-CCE849433C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FA6E43E-AEB3-4E4D-BE90-61FC525DBC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9DA4B4-D469-467B-84B8-615D7742EA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C7C8C8-86D4-4AE0-AA74-6FCA659AEB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4116C1-DE40-4B8B-B7B3-85AEB2FA5C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60F95-4DBA-4D0C-BAE8-1C49972E1E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B41AFA-6E5A-4692-9F19-004C781DC2F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1A42CC-4FDC-41F3-BF7B-F91737DAD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D474F5-33B5-413A-B995-FC364B0E43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747A66-2284-48CC-BD63-86EAD078113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932461-AFC9-428A-87E3-E272FD0FA26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4C6D7F-190D-4389-BDCA-DE75BB24C62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60D871-1813-4F6D-A002-A3143D1C12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F745D4-4035-4EC1-A6A3-5F8AAC121A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FDB632-35EF-48F3-959E-3E80B112FD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37FC8A-B75A-4231-BAD0-A5618C54C1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439431-31EE-4BF2-BF3F-6F2AC4135B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7B88BC-0752-4F2D-B1CE-09E8E0E150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7BD636-47A4-4614-A00A-74291666B9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6A73452-4C03-4688-B403-E2BF990D58B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A890FEB-D1AB-4599-A70F-893FFE4E132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7"/>
          <p:cNvGrpSpPr/>
          <p:nvPr/>
        </p:nvGrpSpPr>
        <p:grpSpPr>
          <a:xfrm>
            <a:off x="807480" y="1293840"/>
            <a:ext cx="3676680" cy="5059800"/>
            <a:chOff x="807480" y="1293840"/>
            <a:chExt cx="3676680" cy="5059800"/>
          </a:xfrm>
        </p:grpSpPr>
        <p:grpSp>
          <p:nvGrpSpPr>
            <p:cNvPr id="83" name="Group 6"/>
            <p:cNvGrpSpPr/>
            <p:nvPr/>
          </p:nvGrpSpPr>
          <p:grpSpPr>
            <a:xfrm>
              <a:off x="807480" y="1293840"/>
              <a:ext cx="1905840" cy="1789200"/>
              <a:chOff x="807480" y="1293840"/>
              <a:chExt cx="1905840" cy="1789200"/>
            </a:xfrm>
          </p:grpSpPr>
          <p:sp>
            <p:nvSpPr>
              <p:cNvPr id="84" name="Rectangle 5"/>
              <p:cNvSpPr/>
              <p:nvPr/>
            </p:nvSpPr>
            <p:spPr>
              <a:xfrm>
                <a:off x="807480" y="1293840"/>
                <a:ext cx="1905840" cy="1789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Define Layout via HTML</a:t>
                </a:r>
                <a:endParaRPr lang="de-DE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Flowchart: Multidocument 1"/>
              <p:cNvSpPr/>
              <p:nvPr/>
            </p:nvSpPr>
            <p:spPr>
              <a:xfrm>
                <a:off x="1086480" y="1727640"/>
                <a:ext cx="1391760" cy="1274400"/>
              </a:xfrm>
              <a:prstGeom prst="flowChartMultidocument">
                <a:avLst/>
              </a:prstGeom>
              <a:solidFill>
                <a:srgbClr val="4472C4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800" b="0" strike="noStrike" spc="-1">
                    <a:solidFill>
                      <a:schemeClr val="lt1"/>
                    </a:solidFill>
                    <a:latin typeface="Calibri"/>
                    <a:ea typeface="DejaVu Sans"/>
                  </a:rPr>
                  <a:t>HTML</a:t>
                </a:r>
                <a:endParaRPr lang="de-DE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6" name="Flowchart: Magnetic Disk 2"/>
            <p:cNvSpPr/>
            <p:nvPr/>
          </p:nvSpPr>
          <p:spPr>
            <a:xfrm>
              <a:off x="3167640" y="1665000"/>
              <a:ext cx="1316520" cy="1350000"/>
            </a:xfrm>
            <a:prstGeom prst="flowChartMagneticDisk">
              <a:avLst/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rPr>
                <a:t>Input Data</a:t>
              </a:r>
              <a:endParaRPr lang="de-DE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de-DE" sz="1200" b="0" strike="noStrike" spc="-1">
                  <a:solidFill>
                    <a:schemeClr val="lt1"/>
                  </a:solidFill>
                  <a:latin typeface="Calibri"/>
                  <a:ea typeface="DejaVu Sans"/>
                </a:rPr>
                <a:t>(any format)</a:t>
              </a:r>
              <a:endParaRPr lang="de-DE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lowchart: Process 3"/>
            <p:cNvSpPr/>
            <p:nvPr/>
          </p:nvSpPr>
          <p:spPr>
            <a:xfrm>
              <a:off x="2133360" y="3634560"/>
              <a:ext cx="1433880" cy="1039680"/>
            </a:xfrm>
            <a:prstGeom prst="flowChartProcess">
              <a:avLst/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rPr>
                <a:t>Report Program</a:t>
              </a:r>
              <a:endParaRPr lang="de-DE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de-DE" sz="1400" b="0" strike="noStrike" spc="-1">
                  <a:solidFill>
                    <a:schemeClr val="lt1"/>
                  </a:solidFill>
                  <a:latin typeface="Calibri"/>
                  <a:ea typeface="DejaVu Sans"/>
                </a:rPr>
                <a:t>(Python)</a:t>
              </a:r>
              <a:endParaRPr lang="de-DE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lowchart: Document 4"/>
            <p:cNvSpPr/>
            <p:nvPr/>
          </p:nvSpPr>
          <p:spPr>
            <a:xfrm>
              <a:off x="2149920" y="5238720"/>
              <a:ext cx="1400400" cy="1114920"/>
            </a:xfrm>
            <a:prstGeom prst="flowChartDocument">
              <a:avLst/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rPr>
                <a:t>Report PDF</a:t>
              </a:r>
              <a:endParaRPr lang="de-DE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9" name="Straight Arrow Connector 8"/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1685581" y="2953778"/>
              <a:ext cx="1164719" cy="680782"/>
            </a:xfrm>
            <a:prstGeom prst="straightConnector1">
              <a:avLst/>
            </a:prstGeom>
            <a:ln w="60325">
              <a:solidFill>
                <a:srgbClr val="4472C4"/>
              </a:solidFill>
              <a:round/>
              <a:tailEnd type="triangle" w="med" len="med"/>
            </a:ln>
          </p:spPr>
        </p:cxnSp>
        <p:cxnSp>
          <p:nvCxnSpPr>
            <p:cNvPr id="90" name="Straight Arrow Connector 10"/>
            <p:cNvCxnSpPr>
              <a:cxnSpLocks/>
              <a:stCxn id="86" idx="3"/>
              <a:endCxn id="87" idx="0"/>
            </p:cNvCxnSpPr>
            <p:nvPr/>
          </p:nvCxnSpPr>
          <p:spPr>
            <a:xfrm flipH="1">
              <a:off x="2850300" y="3015000"/>
              <a:ext cx="975600" cy="619560"/>
            </a:xfrm>
            <a:prstGeom prst="straightConnector1">
              <a:avLst/>
            </a:prstGeom>
            <a:ln w="60325">
              <a:solidFill>
                <a:srgbClr val="4472C4"/>
              </a:solidFill>
              <a:round/>
              <a:tailEnd type="triangle" w="med" len="med"/>
            </a:ln>
          </p:spPr>
        </p:cxnSp>
        <p:cxnSp>
          <p:nvCxnSpPr>
            <p:cNvPr id="91" name="Straight Arrow Connector 12"/>
            <p:cNvCxnSpPr>
              <a:stCxn id="87" idx="2"/>
              <a:endCxn id="88" idx="0"/>
            </p:cNvCxnSpPr>
            <p:nvPr/>
          </p:nvCxnSpPr>
          <p:spPr>
            <a:xfrm>
              <a:off x="2850120" y="4674240"/>
              <a:ext cx="360" cy="564840"/>
            </a:xfrm>
            <a:prstGeom prst="straightConnector1">
              <a:avLst/>
            </a:prstGeom>
            <a:ln w="60325">
              <a:solidFill>
                <a:srgbClr val="4472C4"/>
              </a:solidFill>
              <a:round/>
              <a:tailEnd type="triangle" w="med" len="med"/>
            </a:ln>
          </p:spPr>
        </p:cxnSp>
      </p:grpSp>
      <p:sp>
        <p:nvSpPr>
          <p:cNvPr id="92" name="TextBox 17"/>
          <p:cNvSpPr/>
          <p:nvPr/>
        </p:nvSpPr>
        <p:spPr>
          <a:xfrm>
            <a:off x="807480" y="385200"/>
            <a:ext cx="10602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Overview: Effective Report Generation Using PyMuPDF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5120640" y="1352880"/>
            <a:ext cx="6532200" cy="39534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Simple, intuitive approach: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Define the layout via HTML and CSS sources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Develop the report program in simple steps: 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Implement access to databases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Convert HTML to </a:t>
            </a:r>
            <a:r>
              <a:rPr lang="en-US" sz="24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building blocks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(logo, header, text, table, footer, etc.)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Compose the report by simply naming the </a:t>
            </a:r>
            <a:r>
              <a:rPr lang="en-US" sz="24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building blocks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Execute PDF generation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1"/>
          <p:cNvSpPr/>
          <p:nvPr/>
        </p:nvSpPr>
        <p:spPr>
          <a:xfrm>
            <a:off x="807480" y="385200"/>
            <a:ext cx="1060200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PyMuPDF Reporting: Features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"/>
          <p:cNvSpPr/>
          <p:nvPr/>
        </p:nvSpPr>
        <p:spPr>
          <a:xfrm>
            <a:off x="402672" y="1792866"/>
            <a:ext cx="5547920" cy="40919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report layout is defined using the powerful HTML and CSS languages.</a:t>
            </a: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Multiple HTML sources can be used to deal with report sections separately like header, footer, images or tables.</a:t>
            </a:r>
            <a:endParaRPr lang="de-DE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Based on each piece of text, automatic selection of the right font from Google‘s NOTO fonts (includes Latin, CJK, Hindi, Tamil, and more).</a:t>
            </a: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User fonts can be included via appropriate CSS definitions. Elegant support </a:t>
            </a:r>
            <a:r>
              <a:rPr lang="de-DE" sz="2000" spc="-1">
                <a:solidFill>
                  <a:srgbClr val="000000"/>
                </a:solidFill>
                <a:latin typeface="Calibri"/>
                <a:ea typeface="DejaVu Sans"/>
              </a:rPr>
              <a:t>for pymupdf-fonts.</a:t>
            </a:r>
            <a:endParaRPr lang="de-DE" sz="20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Support for multi-column pages and multiple page formats in the same report.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445ECA-4149-69B8-7403-5BCBB19CB38D}"/>
              </a:ext>
            </a:extLst>
          </p:cNvPr>
          <p:cNvSpPr/>
          <p:nvPr/>
        </p:nvSpPr>
        <p:spPr>
          <a:xfrm>
            <a:off x="807480" y="970200"/>
            <a:ext cx="1060200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PyMuPDF Reporting supports multiple advanced features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7CDA1-93F3-EA4A-9CE9-24BFF786ACF4}"/>
              </a:ext>
            </a:extLst>
          </p:cNvPr>
          <p:cNvSpPr/>
          <p:nvPr/>
        </p:nvSpPr>
        <p:spPr>
          <a:xfrm>
            <a:off x="6241409" y="1792866"/>
            <a:ext cx="5419288" cy="43228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data may reside on any Python-supported storage like databases or JSON- and CSV-files, or containers like dictionaries, lists, pandas DataFrames and more.</a:t>
            </a:r>
          </a:p>
          <a:p>
            <a:pPr marL="285840" indent="-285840"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Easy variable substitution using the Story interface.</a:t>
            </a:r>
          </a:p>
          <a:p>
            <a:pPr marL="285840" indent="-285840"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Table building blocks support optional top-row repetition, </a:t>
            </a:r>
            <a:r>
              <a:rPr lang="de-DE" sz="2000" b="1" i="1" spc="-1" dirty="0">
                <a:solidFill>
                  <a:srgbClr val="000000"/>
                </a:solidFill>
                <a:latin typeface="Calibri"/>
                <a:ea typeface="DejaVu Sans"/>
              </a:rPr>
              <a:t>alternating row</a:t>
            </a: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de-DE" sz="2000" b="1" i="1" spc="-1" dirty="0">
                <a:solidFill>
                  <a:srgbClr val="000000"/>
                </a:solidFill>
                <a:latin typeface="Calibri"/>
                <a:ea typeface="DejaVu Sans"/>
              </a:rPr>
              <a:t>final row</a:t>
            </a: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 background colors and images in table cells.</a:t>
            </a:r>
          </a:p>
          <a:p>
            <a:pPr marL="285840" indent="-285840"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Changing page size, page orientation, columns per page, etc. </a:t>
            </a:r>
            <a:r>
              <a:rPr lang="de-DE" sz="2000" b="1" spc="-1" dirty="0">
                <a:solidFill>
                  <a:srgbClr val="000000"/>
                </a:solidFill>
                <a:latin typeface="Calibri"/>
                <a:ea typeface="DejaVu Sans"/>
              </a:rPr>
              <a:t>require no coding </a:t>
            </a: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effort: any layout adjustments are automatically carried out by the underlying Story.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37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1"/>
          <p:cNvSpPr/>
          <p:nvPr/>
        </p:nvSpPr>
        <p:spPr>
          <a:xfrm>
            <a:off x="807480" y="385200"/>
            <a:ext cx="10602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PyMuPDF Report Creation Overview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"/>
          <p:cNvSpPr/>
          <p:nvPr/>
        </p:nvSpPr>
        <p:spPr>
          <a:xfrm>
            <a:off x="747360" y="1843200"/>
            <a:ext cx="4992840" cy="377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Identify layout segments</a:t>
            </a:r>
            <a:endParaRPr lang="de-DE" sz="25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Header, footer, logo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Text (prolog, intermediate, trailer, etc.)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Identify input data sources (SQL, CSV, JSON, DataFrames (pandas), text, etc.)</a:t>
            </a:r>
            <a:endParaRPr lang="de-DE" sz="25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HTML / CSS sources for layout segments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Accessing external data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3"/>
          <p:cNvSpPr/>
          <p:nvPr/>
        </p:nvSpPr>
        <p:spPr>
          <a:xfrm>
            <a:off x="807480" y="970200"/>
            <a:ext cx="10602000" cy="4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Reports are composed from </a:t>
            </a:r>
            <a:r>
              <a:rPr lang="en-US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building blocks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"/>
          <p:cNvSpPr/>
          <p:nvPr/>
        </p:nvSpPr>
        <p:spPr>
          <a:xfrm>
            <a:off x="6313320" y="1843200"/>
            <a:ext cx="525492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Define building blocks</a:t>
            </a:r>
            <a:endParaRPr lang="de-DE" sz="25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Header, footer, text: </a:t>
            </a:r>
            <a:r>
              <a:rPr lang="en-US" sz="1800" b="1" strike="noStrike" spc="-1">
                <a:solidFill>
                  <a:srgbClr val="0070C0"/>
                </a:solidFill>
                <a:latin typeface="Roboto Mono"/>
                <a:ea typeface="Roboto Mono"/>
              </a:rPr>
              <a:t>Block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Roboto Mono"/>
              </a:rPr>
              <a:t>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Tabular data: </a:t>
            </a:r>
            <a:r>
              <a:rPr lang="en-US" sz="1800" b="1" strike="noStrike" spc="-1">
                <a:solidFill>
                  <a:srgbClr val="0070C0"/>
                </a:solidFill>
                <a:latin typeface="Roboto Mono"/>
                <a:ea typeface="Roboto Mono"/>
              </a:rPr>
              <a:t>Table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Roboto Mono"/>
              </a:rPr>
              <a:t>Compose the report object</a:t>
            </a:r>
            <a:endParaRPr lang="de-DE" sz="25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Assign </a:t>
            </a:r>
            <a:r>
              <a:rPr lang="en-US" sz="1800" b="1" strike="noStrike" spc="-1">
                <a:solidFill>
                  <a:srgbClr val="0070C0"/>
                </a:solidFill>
                <a:latin typeface="Roboto Mono"/>
                <a:ea typeface="Roboto Mono"/>
              </a:rPr>
              <a:t>report.header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, </a:t>
            </a:r>
            <a:r>
              <a:rPr lang="en-US" sz="1800" b="1" strike="noStrike" spc="-1">
                <a:solidFill>
                  <a:srgbClr val="0070C0"/>
                </a:solidFill>
                <a:latin typeface="Roboto Mono"/>
                <a:ea typeface="Roboto Mono"/>
              </a:rPr>
              <a:t>report.footer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to their building blocks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648000" lvl="1" indent="-34308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Assign </a:t>
            </a:r>
            <a:r>
              <a:rPr lang="en-US" sz="1800" b="1" strike="noStrike" spc="-1">
                <a:solidFill>
                  <a:srgbClr val="0070C0"/>
                </a:solidFill>
                <a:latin typeface="Roboto Mono"/>
                <a:ea typeface="Roboto Mono"/>
              </a:rPr>
              <a:t>report.sections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to the list of building blocks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Roboto Mono"/>
              </a:rPr>
              <a:t>Generate the report </a:t>
            </a:r>
            <a:r>
              <a:rPr lang="en-US" sz="1800" b="1" strike="noStrike" spc="-1">
                <a:solidFill>
                  <a:srgbClr val="0070C0"/>
                </a:solidFill>
                <a:latin typeface="Roboto Mono"/>
                <a:ea typeface="Roboto Mono"/>
              </a:rPr>
              <a:t>report.run(filename)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8"/>
          <p:cNvSpPr/>
          <p:nvPr/>
        </p:nvSpPr>
        <p:spPr>
          <a:xfrm>
            <a:off x="9509760" y="1069920"/>
            <a:ext cx="2349360" cy="54532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  <a:ea typeface="DejaVu Sans"/>
              </a:rPr>
              <a:t>output.pdf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"/>
          <p:cNvSpPr/>
          <p:nvPr/>
        </p:nvSpPr>
        <p:spPr>
          <a:xfrm>
            <a:off x="807480" y="385200"/>
            <a:ext cx="10602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PyMuPDF Reports Have a Common Structure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"/>
          <p:cNvSpPr/>
          <p:nvPr/>
        </p:nvSpPr>
        <p:spPr>
          <a:xfrm>
            <a:off x="526320" y="1238400"/>
            <a:ext cx="5442480" cy="5261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8000"/>
                </a:solidFill>
                <a:latin typeface="Cascadia Code"/>
                <a:ea typeface="DejaVu Sans"/>
              </a:rPr>
              <a:t># import required objects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DejaVu Sans"/>
              </a:rPr>
              <a:t>from </a:t>
            </a:r>
            <a:r>
              <a:rPr lang="en-US" sz="1200" b="0" strike="noStrike" spc="-1" err="1">
                <a:solidFill>
                  <a:srgbClr val="000000"/>
                </a:solidFill>
                <a:latin typeface="Cascadia Code"/>
                <a:ea typeface="DejaVu Sans"/>
              </a:rPr>
              <a:t>fitz</a:t>
            </a:r>
            <a:r>
              <a:rPr lang="en-US" sz="1200" b="0" strike="noStrike" spc="-1">
                <a:solidFill>
                  <a:srgbClr val="000000"/>
                </a:solidFill>
                <a:latin typeface="Cascadia Code"/>
                <a:ea typeface="DejaVu Sans"/>
              </a:rPr>
              <a:t>.reports </a:t>
            </a: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DejaVu Sans"/>
              </a:rPr>
              <a:t>import Report, Table, Block 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8000"/>
                </a:solidFill>
                <a:latin typeface="Cascadia Code"/>
                <a:ea typeface="DejaVu Sans"/>
              </a:rPr>
              <a:t># define the report object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DejaVu Sans"/>
              </a:rPr>
              <a:t>report = Report(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scadia Code"/>
                <a:ea typeface="DejaVu Sans"/>
              </a:rPr>
              <a:t>mediabox</a:t>
            </a: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DejaVu Sans"/>
              </a:rPr>
              <a:t>)</a:t>
            </a:r>
            <a:r>
              <a:rPr lang="en-US" sz="1200" b="0" strike="noStrike" spc="-1" dirty="0">
                <a:solidFill>
                  <a:srgbClr val="000000"/>
                </a:solidFill>
                <a:latin typeface="Roboto Mono"/>
                <a:ea typeface="Roboto Mono"/>
              </a:rPr>
              <a:t>  </a:t>
            </a:r>
            <a:r>
              <a:rPr lang="en-US" sz="1200" b="0" strike="noStrike" spc="-1" dirty="0">
                <a:solidFill>
                  <a:srgbClr val="008000"/>
                </a:solidFill>
                <a:latin typeface="Cascadia Code"/>
                <a:ea typeface="Roboto Mono"/>
              </a:rPr>
              <a:t># choose report page size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header = Block(html=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scadia Code"/>
                <a:ea typeface="Roboto Mono"/>
              </a:rPr>
              <a:t>header_html</a:t>
            </a: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report=report)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footer = Block(html=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scadia Code"/>
                <a:ea typeface="Roboto Mono"/>
              </a:rPr>
              <a:t>footer_html</a:t>
            </a: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report=report)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prolog = Block(html=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scadia Code"/>
                <a:ea typeface="Roboto Mono"/>
              </a:rPr>
              <a:t>prolog_html</a:t>
            </a: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report=report)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epilog = Block(html=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scadia Code"/>
                <a:ea typeface="Roboto Mono"/>
              </a:rPr>
              <a:t>epilog_html</a:t>
            </a:r>
            <a:r>
              <a:rPr lang="en-US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report=report)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def fetch_rows():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    </a:t>
            </a: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""Access databases and return row items."""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    ...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    return rows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items = Table(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    report=report,</a:t>
            </a:r>
            <a:r>
              <a:rPr lang="de-DE" sz="1200" b="0" strike="noStrike" spc="-1" dirty="0">
                <a:solidFill>
                  <a:srgbClr val="008000"/>
                </a:solidFill>
                <a:latin typeface="Cascadia Code"/>
                <a:ea typeface="Roboto Mono"/>
              </a:rPr>
              <a:t>  # point to owning report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    html=items_html,</a:t>
            </a:r>
            <a:r>
              <a:rPr lang="de-DE" sz="1200" b="0" strike="noStrike" spc="-1" dirty="0">
                <a:solidFill>
                  <a:srgbClr val="008000"/>
                </a:solidFill>
                <a:latin typeface="Cascadia Code"/>
                <a:ea typeface="Roboto Mono"/>
              </a:rPr>
              <a:t>  # HTML definition of table items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    top_row=</a:t>
            </a: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"toprow"</a:t>
            </a: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 </a:t>
            </a:r>
            <a:r>
              <a:rPr lang="de-DE" sz="1200" b="0" strike="noStrike" spc="-1" dirty="0">
                <a:solidFill>
                  <a:srgbClr val="008000"/>
                </a:solidFill>
                <a:latin typeface="Cascadia Code"/>
                <a:ea typeface="Roboto Mono"/>
              </a:rPr>
              <a:t># name of top row in table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    fetch_rows=fetch_rows,</a:t>
            </a:r>
            <a:r>
              <a:rPr lang="de-DE" sz="1200" b="0" strike="noStrike" spc="-1" dirty="0">
                <a:solidFill>
                  <a:srgbClr val="008000"/>
                </a:solidFill>
                <a:latin typeface="Cascadia Code"/>
                <a:ea typeface="Roboto Mono"/>
              </a:rPr>
              <a:t>  # call this to get item data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    </a:t>
            </a:r>
            <a:r>
              <a:rPr lang="de-DE" sz="1200" b="0" strike="noStrike" spc="-1" dirty="0">
                <a:solidFill>
                  <a:srgbClr val="008000"/>
                </a:solidFill>
                <a:latin typeface="Cascadia Code"/>
                <a:ea typeface="Roboto Mono"/>
              </a:rPr>
              <a:t># alternating background colors of rows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    alternating_bg=(</a:t>
            </a: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"#ccc"</a:t>
            </a: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</a:t>
            </a: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"#aaa"</a:t>
            </a: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, </a:t>
            </a: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"#fff"</a:t>
            </a: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),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)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report.header = header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report.footer = footer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report.sections = [prolog, [items, 2], epilog]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report.run(</a:t>
            </a:r>
            <a:r>
              <a:rPr lang="de-DE" sz="1200" b="0" strike="noStrike" spc="-1" dirty="0">
                <a:solidFill>
                  <a:srgbClr val="A31515"/>
                </a:solidFill>
                <a:latin typeface="Cascadia Code"/>
                <a:ea typeface="Roboto Mono"/>
              </a:rPr>
              <a:t>"output.pdf"</a:t>
            </a:r>
            <a:r>
              <a:rPr lang="de-DE" sz="1200" b="0" strike="noStrike" spc="-1" dirty="0">
                <a:solidFill>
                  <a:srgbClr val="000000"/>
                </a:solidFill>
                <a:latin typeface="Cascadia Code"/>
                <a:ea typeface="Roboto Mono"/>
              </a:rPr>
              <a:t>)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6332400" y="2203560"/>
            <a:ext cx="2058840" cy="72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Roboto Mono"/>
              </a:rPr>
              <a:t>To construct a </a:t>
            </a:r>
            <a:r>
              <a:rPr lang="en-US" sz="1400" b="1" u="sng" strike="noStrike" spc="-1">
                <a:solidFill>
                  <a:srgbClr val="000000"/>
                </a:solidFill>
                <a:uFillTx/>
                <a:latin typeface="Calibri"/>
                <a:ea typeface="Roboto Mono"/>
              </a:rPr>
              <a:t>simple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Roboto Mono"/>
              </a:rPr>
              <a:t> block, the HTML source is sufficient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6332400" y="3141000"/>
            <a:ext cx="2058840" cy="72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Roboto Mono"/>
              </a:rPr>
              <a:t>Access any data format supported by Python to return a list of item rows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ctangle 13"/>
          <p:cNvSpPr/>
          <p:nvPr/>
        </p:nvSpPr>
        <p:spPr>
          <a:xfrm>
            <a:off x="6332400" y="4505040"/>
            <a:ext cx="1881720" cy="515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Roboto Mono"/>
              </a:rPr>
              <a:t>A table supports several parameters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14"/>
          <p:cNvSpPr/>
          <p:nvPr/>
        </p:nvSpPr>
        <p:spPr>
          <a:xfrm>
            <a:off x="6292440" y="5575320"/>
            <a:ext cx="2265480" cy="94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Roboto Mono"/>
              </a:rPr>
              <a:t>This report will output the prolog, then the items table (two columns per page), and finally the epilog.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 15"/>
          <p:cNvSpPr/>
          <p:nvPr/>
        </p:nvSpPr>
        <p:spPr>
          <a:xfrm>
            <a:off x="526320" y="2154960"/>
            <a:ext cx="5442480" cy="842040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109" name="Straight Arrow Connector 17"/>
          <p:cNvCxnSpPr>
            <a:stCxn id="104" idx="1"/>
            <a:endCxn id="108" idx="3"/>
          </p:cNvCxnSpPr>
          <p:nvPr/>
        </p:nvCxnSpPr>
        <p:spPr>
          <a:xfrm flipH="1">
            <a:off x="5968800" y="2567880"/>
            <a:ext cx="363960" cy="8280"/>
          </a:xfrm>
          <a:prstGeom prst="straightConnector1">
            <a:avLst/>
          </a:prstGeom>
          <a:ln w="19050">
            <a:solidFill>
              <a:srgbClr val="4472C4"/>
            </a:solidFill>
            <a:round/>
            <a:tailEnd type="triangle" w="med" len="med"/>
          </a:ln>
        </p:spPr>
      </p:cxnSp>
      <p:sp>
        <p:nvSpPr>
          <p:cNvPr id="110" name="Rectangle 18"/>
          <p:cNvSpPr/>
          <p:nvPr/>
        </p:nvSpPr>
        <p:spPr>
          <a:xfrm>
            <a:off x="526320" y="3088440"/>
            <a:ext cx="5442480" cy="842040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1" name="Rectangle 19"/>
          <p:cNvSpPr/>
          <p:nvPr/>
        </p:nvSpPr>
        <p:spPr>
          <a:xfrm>
            <a:off x="526320" y="3994920"/>
            <a:ext cx="5442480" cy="1547280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2" name="Rectangle 20"/>
          <p:cNvSpPr/>
          <p:nvPr/>
        </p:nvSpPr>
        <p:spPr>
          <a:xfrm>
            <a:off x="526320" y="5595120"/>
            <a:ext cx="5442480" cy="892800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113" name="Straight Arrow Connector 21"/>
          <p:cNvCxnSpPr>
            <a:stCxn id="105" idx="1"/>
            <a:endCxn id="110" idx="3"/>
          </p:cNvCxnSpPr>
          <p:nvPr/>
        </p:nvCxnSpPr>
        <p:spPr>
          <a:xfrm flipH="1">
            <a:off x="5968800" y="3505320"/>
            <a:ext cx="363960" cy="4320"/>
          </a:xfrm>
          <a:prstGeom prst="straightConnector1">
            <a:avLst/>
          </a:prstGeom>
          <a:ln w="19050">
            <a:solidFill>
              <a:srgbClr val="4472C4"/>
            </a:solidFill>
            <a:round/>
            <a:tailEnd type="triangle" w="med" len="med"/>
          </a:ln>
        </p:spPr>
      </p:cxnSp>
      <p:cxnSp>
        <p:nvCxnSpPr>
          <p:cNvPr id="114" name="Straight Arrow Connector 24"/>
          <p:cNvCxnSpPr>
            <a:stCxn id="106" idx="1"/>
            <a:endCxn id="111" idx="3"/>
          </p:cNvCxnSpPr>
          <p:nvPr/>
        </p:nvCxnSpPr>
        <p:spPr>
          <a:xfrm flipH="1">
            <a:off x="5968800" y="4762800"/>
            <a:ext cx="363960" cy="6120"/>
          </a:xfrm>
          <a:prstGeom prst="straightConnector1">
            <a:avLst/>
          </a:prstGeom>
          <a:ln w="19050">
            <a:solidFill>
              <a:srgbClr val="4472C4"/>
            </a:solidFill>
            <a:round/>
            <a:tailEnd type="triangle" w="med" len="med"/>
          </a:ln>
        </p:spPr>
      </p:cxnSp>
      <p:cxnSp>
        <p:nvCxnSpPr>
          <p:cNvPr id="115" name="Straight Arrow Connector 27"/>
          <p:cNvCxnSpPr>
            <a:stCxn id="107" idx="1"/>
            <a:endCxn id="112" idx="3"/>
          </p:cNvCxnSpPr>
          <p:nvPr/>
        </p:nvCxnSpPr>
        <p:spPr>
          <a:xfrm flipH="1" flipV="1">
            <a:off x="5968800" y="6041520"/>
            <a:ext cx="324000" cy="5040"/>
          </a:xfrm>
          <a:prstGeom prst="straightConnector1">
            <a:avLst/>
          </a:prstGeom>
          <a:ln w="19050">
            <a:solidFill>
              <a:srgbClr val="4472C4"/>
            </a:solidFill>
            <a:round/>
            <a:tailEnd type="triangle" w="med" len="med"/>
          </a:ln>
        </p:spPr>
      </p:cxnSp>
      <p:grpSp>
        <p:nvGrpSpPr>
          <p:cNvPr id="116" name="Group 79"/>
          <p:cNvGrpSpPr/>
          <p:nvPr/>
        </p:nvGrpSpPr>
        <p:grpSpPr>
          <a:xfrm>
            <a:off x="9749880" y="1407600"/>
            <a:ext cx="1905840" cy="4953240"/>
            <a:chOff x="9749880" y="1407600"/>
            <a:chExt cx="1905840" cy="4953240"/>
          </a:xfrm>
        </p:grpSpPr>
        <p:grpSp>
          <p:nvGrpSpPr>
            <p:cNvPr id="117" name="Group 65"/>
            <p:cNvGrpSpPr/>
            <p:nvPr/>
          </p:nvGrpSpPr>
          <p:grpSpPr>
            <a:xfrm>
              <a:off x="9874800" y="3154680"/>
              <a:ext cx="1780920" cy="1501560"/>
              <a:chOff x="9874800" y="3154680"/>
              <a:chExt cx="1780920" cy="1501560"/>
            </a:xfrm>
          </p:grpSpPr>
          <p:sp>
            <p:nvSpPr>
              <p:cNvPr id="118" name="Rectangle: Folded Corner 66"/>
              <p:cNvSpPr/>
              <p:nvPr/>
            </p:nvSpPr>
            <p:spPr>
              <a:xfrm>
                <a:off x="9874800" y="3154680"/>
                <a:ext cx="1780920" cy="1501560"/>
              </a:xfrm>
              <a:prstGeom prst="foldedCorner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19" name="Rectangle 67"/>
              <p:cNvSpPr/>
              <p:nvPr/>
            </p:nvSpPr>
            <p:spPr>
              <a:xfrm>
                <a:off x="9874800" y="3154680"/>
                <a:ext cx="1780920" cy="24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Header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Rectangle 68"/>
              <p:cNvSpPr/>
              <p:nvPr/>
            </p:nvSpPr>
            <p:spPr>
              <a:xfrm>
                <a:off x="9874800" y="4446360"/>
                <a:ext cx="1780920" cy="201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Footer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Flowchart: Internal Storage 69"/>
              <p:cNvSpPr/>
              <p:nvPr/>
            </p:nvSpPr>
            <p:spPr>
              <a:xfrm>
                <a:off x="9963360" y="3449520"/>
                <a:ext cx="780120" cy="913680"/>
              </a:xfrm>
              <a:prstGeom prst="flowChartInternal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Table items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Flowchart: Internal Storage 70"/>
              <p:cNvSpPr/>
              <p:nvPr/>
            </p:nvSpPr>
            <p:spPr>
              <a:xfrm>
                <a:off x="10809720" y="3450240"/>
                <a:ext cx="780120" cy="913680"/>
              </a:xfrm>
              <a:prstGeom prst="flowChartInternal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Table items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3" name="Group 63"/>
            <p:cNvGrpSpPr/>
            <p:nvPr/>
          </p:nvGrpSpPr>
          <p:grpSpPr>
            <a:xfrm>
              <a:off x="9749880" y="1407600"/>
              <a:ext cx="1780920" cy="1501560"/>
              <a:chOff x="9749880" y="1407600"/>
              <a:chExt cx="1780920" cy="1501560"/>
            </a:xfrm>
          </p:grpSpPr>
          <p:sp>
            <p:nvSpPr>
              <p:cNvPr id="124" name="Rectangle: Folded Corner 31"/>
              <p:cNvSpPr/>
              <p:nvPr/>
            </p:nvSpPr>
            <p:spPr>
              <a:xfrm>
                <a:off x="9749880" y="1407600"/>
                <a:ext cx="1780920" cy="1501560"/>
              </a:xfrm>
              <a:prstGeom prst="foldedCorner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25" name="Rectangle 32"/>
              <p:cNvSpPr/>
              <p:nvPr/>
            </p:nvSpPr>
            <p:spPr>
              <a:xfrm>
                <a:off x="9749880" y="1407600"/>
                <a:ext cx="1780920" cy="24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Header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Rectangle 34"/>
              <p:cNvSpPr/>
              <p:nvPr/>
            </p:nvSpPr>
            <p:spPr>
              <a:xfrm>
                <a:off x="9838440" y="1652400"/>
                <a:ext cx="1626840" cy="9640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Prolog (introduction, etc.)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Rectangle 47"/>
              <p:cNvSpPr/>
              <p:nvPr/>
            </p:nvSpPr>
            <p:spPr>
              <a:xfrm>
                <a:off x="9749880" y="2699640"/>
                <a:ext cx="1780920" cy="201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Footer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8" name="Group 64"/>
            <p:cNvGrpSpPr/>
            <p:nvPr/>
          </p:nvGrpSpPr>
          <p:grpSpPr>
            <a:xfrm>
              <a:off x="9749880" y="4859280"/>
              <a:ext cx="1780920" cy="1501560"/>
              <a:chOff x="9749880" y="4859280"/>
              <a:chExt cx="1780920" cy="1501560"/>
            </a:xfrm>
          </p:grpSpPr>
          <p:sp>
            <p:nvSpPr>
              <p:cNvPr id="129" name="Rectangle: Folded Corner 55"/>
              <p:cNvSpPr/>
              <p:nvPr/>
            </p:nvSpPr>
            <p:spPr>
              <a:xfrm>
                <a:off x="9749880" y="4859280"/>
                <a:ext cx="1780920" cy="1501560"/>
              </a:xfrm>
              <a:prstGeom prst="foldedCorner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30" name="Rectangle 56"/>
              <p:cNvSpPr/>
              <p:nvPr/>
            </p:nvSpPr>
            <p:spPr>
              <a:xfrm>
                <a:off x="9749880" y="4859280"/>
                <a:ext cx="1780920" cy="24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Header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Rectangle 57"/>
              <p:cNvSpPr/>
              <p:nvPr/>
            </p:nvSpPr>
            <p:spPr>
              <a:xfrm>
                <a:off x="9838440" y="5103720"/>
                <a:ext cx="1626840" cy="9640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Epilog (disclaimers, impressum, legal matters)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Rectangle 58"/>
              <p:cNvSpPr/>
              <p:nvPr/>
            </p:nvSpPr>
            <p:spPr>
              <a:xfrm>
                <a:off x="9749880" y="6150960"/>
                <a:ext cx="1780920" cy="201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Footer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roup 71"/>
            <p:cNvGrpSpPr/>
            <p:nvPr/>
          </p:nvGrpSpPr>
          <p:grpSpPr>
            <a:xfrm>
              <a:off x="9749880" y="3057120"/>
              <a:ext cx="1780920" cy="1501560"/>
              <a:chOff x="9749880" y="3057120"/>
              <a:chExt cx="1780920" cy="1501560"/>
            </a:xfrm>
          </p:grpSpPr>
          <p:sp>
            <p:nvSpPr>
              <p:cNvPr id="134" name="Rectangle: Folded Corner 50"/>
              <p:cNvSpPr/>
              <p:nvPr/>
            </p:nvSpPr>
            <p:spPr>
              <a:xfrm>
                <a:off x="9749880" y="3057120"/>
                <a:ext cx="1780920" cy="1501560"/>
              </a:xfrm>
              <a:prstGeom prst="foldedCorner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35" name="Rectangle 51"/>
              <p:cNvSpPr/>
              <p:nvPr/>
            </p:nvSpPr>
            <p:spPr>
              <a:xfrm>
                <a:off x="9749880" y="3057120"/>
                <a:ext cx="1780920" cy="24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Header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Rectangle 53"/>
              <p:cNvSpPr/>
              <p:nvPr/>
            </p:nvSpPr>
            <p:spPr>
              <a:xfrm>
                <a:off x="9749880" y="4349160"/>
                <a:ext cx="1780920" cy="201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Footer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Flowchart: Internal Storage 46"/>
              <p:cNvSpPr/>
              <p:nvPr/>
            </p:nvSpPr>
            <p:spPr>
              <a:xfrm>
                <a:off x="9838440" y="3351960"/>
                <a:ext cx="780120" cy="913680"/>
              </a:xfrm>
              <a:prstGeom prst="flowChartInternal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Items table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" name="Flowchart: Internal Storage 60"/>
              <p:cNvSpPr/>
              <p:nvPr/>
            </p:nvSpPr>
            <p:spPr>
              <a:xfrm>
                <a:off x="10684800" y="3352680"/>
                <a:ext cx="780120" cy="913680"/>
              </a:xfrm>
              <a:prstGeom prst="flowChartInternal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Items table</a:t>
                </a:r>
                <a:endParaRPr lang="de-DE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39" name="Arrow: Pentagon 72"/>
          <p:cNvSpPr/>
          <p:nvPr/>
        </p:nvSpPr>
        <p:spPr>
          <a:xfrm>
            <a:off x="8942760" y="1172160"/>
            <a:ext cx="405720" cy="5350680"/>
          </a:xfrm>
          <a:prstGeom prst="homePlat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Cascadia Code</vt:lpstr>
      <vt:lpstr>Courier New</vt:lpstr>
      <vt:lpstr>Roboto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Harald Lieder</dc:creator>
  <dc:description/>
  <cp:lastModifiedBy>Harald Lieder</cp:lastModifiedBy>
  <cp:revision>4</cp:revision>
  <dcterms:created xsi:type="dcterms:W3CDTF">2023-11-06T14:53:25Z</dcterms:created>
  <dcterms:modified xsi:type="dcterms:W3CDTF">2023-11-25T15:45:21Z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