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Montserrat"/>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hmBgd5w0l/mYB2j4ZRWMzO0Nde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swald-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1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highlight>
                  <a:schemeClr val="dk1"/>
                </a:highlight>
              </a:defRPr>
            </a:lvl1pPr>
          </a:lstStyle>
          <a:p/>
        </p:txBody>
      </p:sp>
      <p:sp>
        <p:nvSpPr>
          <p:cNvPr id="49" name="Google Shape;49;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2"/>
          <p:cNvSpPr txBox="1"/>
          <p:nvPr>
            <p:ph hasCustomPrompt="1" type="title"/>
          </p:nvPr>
        </p:nvSpPr>
        <p:spPr>
          <a:xfrm>
            <a:off x="311700" y="999925"/>
            <a:ext cx="8520600" cy="214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2" name="Google Shape;52;p2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highlight>
                  <a:schemeClr val="dk1"/>
                </a:highlight>
              </a:defRPr>
            </a:lvl1pPr>
            <a:lvl2pPr indent="-317500" lvl="1" marL="914400" algn="ctr">
              <a:lnSpc>
                <a:spcPct val="115000"/>
              </a:lnSpc>
              <a:spcBef>
                <a:spcPts val="0"/>
              </a:spcBef>
              <a:spcAft>
                <a:spcPts val="0"/>
              </a:spcAft>
              <a:buSzPts val="1400"/>
              <a:buChar char="○"/>
              <a:defRPr>
                <a:highlight>
                  <a:schemeClr val="dk1"/>
                </a:highlight>
              </a:defRPr>
            </a:lvl2pPr>
            <a:lvl3pPr indent="-317500" lvl="2" marL="1371600" algn="ctr">
              <a:lnSpc>
                <a:spcPct val="115000"/>
              </a:lnSpc>
              <a:spcBef>
                <a:spcPts val="0"/>
              </a:spcBef>
              <a:spcAft>
                <a:spcPts val="0"/>
              </a:spcAft>
              <a:buSzPts val="1400"/>
              <a:buChar char="■"/>
              <a:defRPr>
                <a:highlight>
                  <a:schemeClr val="dk1"/>
                </a:highlight>
              </a:defRPr>
            </a:lvl3pPr>
            <a:lvl4pPr indent="-317500" lvl="3" marL="1828800" algn="ctr">
              <a:lnSpc>
                <a:spcPct val="115000"/>
              </a:lnSpc>
              <a:spcBef>
                <a:spcPts val="0"/>
              </a:spcBef>
              <a:spcAft>
                <a:spcPts val="0"/>
              </a:spcAft>
              <a:buSzPts val="1400"/>
              <a:buChar char="●"/>
              <a:defRPr>
                <a:highlight>
                  <a:schemeClr val="dk1"/>
                </a:highlight>
              </a:defRPr>
            </a:lvl4pPr>
            <a:lvl5pPr indent="-317500" lvl="4" marL="2286000" algn="ctr">
              <a:lnSpc>
                <a:spcPct val="115000"/>
              </a:lnSpc>
              <a:spcBef>
                <a:spcPts val="0"/>
              </a:spcBef>
              <a:spcAft>
                <a:spcPts val="0"/>
              </a:spcAft>
              <a:buSzPts val="1400"/>
              <a:buChar char="○"/>
              <a:defRPr>
                <a:highlight>
                  <a:schemeClr val="dk1"/>
                </a:highlight>
              </a:defRPr>
            </a:lvl5pPr>
            <a:lvl6pPr indent="-317500" lvl="5" marL="2743200" algn="ctr">
              <a:lnSpc>
                <a:spcPct val="115000"/>
              </a:lnSpc>
              <a:spcBef>
                <a:spcPts val="0"/>
              </a:spcBef>
              <a:spcAft>
                <a:spcPts val="0"/>
              </a:spcAft>
              <a:buSzPts val="1400"/>
              <a:buChar char="■"/>
              <a:defRPr>
                <a:highlight>
                  <a:schemeClr val="dk1"/>
                </a:highlight>
              </a:defRPr>
            </a:lvl6pPr>
            <a:lvl7pPr indent="-317500" lvl="6" marL="3200400" algn="ctr">
              <a:lnSpc>
                <a:spcPct val="115000"/>
              </a:lnSpc>
              <a:spcBef>
                <a:spcPts val="0"/>
              </a:spcBef>
              <a:spcAft>
                <a:spcPts val="0"/>
              </a:spcAft>
              <a:buSzPts val="1400"/>
              <a:buChar char="●"/>
              <a:defRPr>
                <a:highlight>
                  <a:schemeClr val="dk1"/>
                </a:highlight>
              </a:defRPr>
            </a:lvl7pPr>
            <a:lvl8pPr indent="-317500" lvl="7" marL="3657600" algn="ctr">
              <a:lnSpc>
                <a:spcPct val="115000"/>
              </a:lnSpc>
              <a:spcBef>
                <a:spcPts val="0"/>
              </a:spcBef>
              <a:spcAft>
                <a:spcPts val="0"/>
              </a:spcAft>
              <a:buSzPts val="1400"/>
              <a:buChar char="○"/>
              <a:defRPr>
                <a:highlight>
                  <a:schemeClr val="dk1"/>
                </a:highlight>
              </a:defRPr>
            </a:lvl8pPr>
            <a:lvl9pPr indent="-317500" lvl="8" marL="4114800" algn="ctr">
              <a:lnSpc>
                <a:spcPct val="115000"/>
              </a:lnSpc>
              <a:spcBef>
                <a:spcPts val="0"/>
              </a:spcBef>
              <a:spcAft>
                <a:spcPts val="0"/>
              </a:spcAft>
              <a:buSzPts val="1400"/>
              <a:buChar char="■"/>
              <a:defRPr>
                <a:highlight>
                  <a:schemeClr val="dk1"/>
                </a:highlight>
              </a:defRPr>
            </a:lvl9pPr>
          </a:lstStyle>
          <a:p/>
        </p:txBody>
      </p:sp>
      <p:sp>
        <p:nvSpPr>
          <p:cNvPr id="53" name="Google Shape;53;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1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6"/>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27" name="Google Shape;27;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17"/>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1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9" name="Google Shape;39;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20"/>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 name="Google Shape;42;p20"/>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p20"/>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0"/>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highlight>
                  <a:schemeClr val="lt1"/>
                </a:highlight>
              </a:defRPr>
            </a:lvl1pPr>
            <a:lvl2pPr indent="-317500" lvl="1" marL="914400" algn="l">
              <a:lnSpc>
                <a:spcPct val="115000"/>
              </a:lnSpc>
              <a:spcBef>
                <a:spcPts val="0"/>
              </a:spcBef>
              <a:spcAft>
                <a:spcPts val="0"/>
              </a:spcAft>
              <a:buSzPts val="1400"/>
              <a:buChar char="○"/>
              <a:defRPr>
                <a:highlight>
                  <a:schemeClr val="lt1"/>
                </a:highlight>
              </a:defRPr>
            </a:lvl2pPr>
            <a:lvl3pPr indent="-317500" lvl="2" marL="1371600" algn="l">
              <a:lnSpc>
                <a:spcPct val="115000"/>
              </a:lnSpc>
              <a:spcBef>
                <a:spcPts val="0"/>
              </a:spcBef>
              <a:spcAft>
                <a:spcPts val="0"/>
              </a:spcAft>
              <a:buSzPts val="1400"/>
              <a:buChar char="■"/>
              <a:defRPr>
                <a:highlight>
                  <a:schemeClr val="lt1"/>
                </a:highlight>
              </a:defRPr>
            </a:lvl3pPr>
            <a:lvl4pPr indent="-317500" lvl="3" marL="1828800" algn="l">
              <a:lnSpc>
                <a:spcPct val="115000"/>
              </a:lnSpc>
              <a:spcBef>
                <a:spcPts val="0"/>
              </a:spcBef>
              <a:spcAft>
                <a:spcPts val="0"/>
              </a:spcAft>
              <a:buSzPts val="1400"/>
              <a:buChar char="●"/>
              <a:defRPr>
                <a:highlight>
                  <a:schemeClr val="lt1"/>
                </a:highlight>
              </a:defRPr>
            </a:lvl4pPr>
            <a:lvl5pPr indent="-317500" lvl="4" marL="2286000" algn="l">
              <a:lnSpc>
                <a:spcPct val="115000"/>
              </a:lnSpc>
              <a:spcBef>
                <a:spcPts val="0"/>
              </a:spcBef>
              <a:spcAft>
                <a:spcPts val="0"/>
              </a:spcAft>
              <a:buSzPts val="1400"/>
              <a:buChar char="○"/>
              <a:defRPr>
                <a:highlight>
                  <a:schemeClr val="lt1"/>
                </a:highlight>
              </a:defRPr>
            </a:lvl5pPr>
            <a:lvl6pPr indent="-317500" lvl="5" marL="2743200" algn="l">
              <a:lnSpc>
                <a:spcPct val="115000"/>
              </a:lnSpc>
              <a:spcBef>
                <a:spcPts val="0"/>
              </a:spcBef>
              <a:spcAft>
                <a:spcPts val="0"/>
              </a:spcAft>
              <a:buSzPts val="1400"/>
              <a:buChar char="■"/>
              <a:defRPr>
                <a:highlight>
                  <a:schemeClr val="lt1"/>
                </a:highlight>
              </a:defRPr>
            </a:lvl6pPr>
            <a:lvl7pPr indent="-317500" lvl="6" marL="3200400" algn="l">
              <a:lnSpc>
                <a:spcPct val="115000"/>
              </a:lnSpc>
              <a:spcBef>
                <a:spcPts val="0"/>
              </a:spcBef>
              <a:spcAft>
                <a:spcPts val="0"/>
              </a:spcAft>
              <a:buSzPts val="1400"/>
              <a:buChar char="●"/>
              <a:defRPr>
                <a:highlight>
                  <a:schemeClr val="lt1"/>
                </a:highlight>
              </a:defRPr>
            </a:lvl7pPr>
            <a:lvl8pPr indent="-317500" lvl="7" marL="3657600" algn="l">
              <a:lnSpc>
                <a:spcPct val="115000"/>
              </a:lnSpc>
              <a:spcBef>
                <a:spcPts val="0"/>
              </a:spcBef>
              <a:spcAft>
                <a:spcPts val="0"/>
              </a:spcAft>
              <a:buSzPts val="1400"/>
              <a:buChar char="○"/>
              <a:defRPr>
                <a:highlight>
                  <a:schemeClr val="lt1"/>
                </a:highlight>
              </a:defRPr>
            </a:lvl8pPr>
            <a:lvl9pPr indent="-317500" lvl="8" marL="4114800" algn="l">
              <a:lnSpc>
                <a:spcPct val="115000"/>
              </a:lnSpc>
              <a:spcBef>
                <a:spcPts val="0"/>
              </a:spcBef>
              <a:spcAft>
                <a:spcPts val="0"/>
              </a:spcAft>
              <a:buSzPts val="1400"/>
              <a:buChar char="■"/>
              <a:defRPr>
                <a:highlight>
                  <a:schemeClr val="lt1"/>
                </a:highlight>
              </a:defRPr>
            </a:lvl9pPr>
          </a:lstStyle>
          <a:p/>
        </p:txBody>
      </p:sp>
      <p:sp>
        <p:nvSpPr>
          <p:cNvPr id="46" name="Google Shape;46;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rgbClr val="434343"/>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9pPr>
          </a:lstStyle>
          <a:p/>
        </p:txBody>
      </p:sp>
      <p:sp>
        <p:nvSpPr>
          <p:cNvPr id="7" name="Google Shape;7;p1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GCN Campaign Performance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solidFill>
                  <a:schemeClr val="lt1"/>
                </a:solidFill>
                <a:highlight>
                  <a:srgbClr val="434343"/>
                </a:highlight>
                <a:latin typeface="Montserrat"/>
                <a:ea typeface="Montserrat"/>
                <a:cs typeface="Montserrat"/>
                <a:sym typeface="Montserrat"/>
              </a:rPr>
              <a:t>Key Takeaways</a:t>
            </a:r>
            <a:endParaRPr>
              <a:solidFill>
                <a:schemeClr val="lt1"/>
              </a:solidFill>
              <a:highlight>
                <a:srgbClr val="434343"/>
              </a:highlight>
              <a:latin typeface="Montserrat"/>
              <a:ea typeface="Montserrat"/>
              <a:cs typeface="Montserrat"/>
              <a:sym typeface="Montserrat"/>
            </a:endParaRPr>
          </a:p>
        </p:txBody>
      </p:sp>
      <p:sp>
        <p:nvSpPr>
          <p:cNvPr id="157" name="Google Shape;157;p10"/>
          <p:cNvSpPr txBox="1"/>
          <p:nvPr/>
        </p:nvSpPr>
        <p:spPr>
          <a:xfrm>
            <a:off x="311700" y="1225650"/>
            <a:ext cx="8520600" cy="3442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50000"/>
              </a:lnSpc>
              <a:spcBef>
                <a:spcPts val="0"/>
              </a:spcBef>
              <a:spcAft>
                <a:spcPts val="0"/>
              </a:spcAft>
              <a:buClr>
                <a:schemeClr val="lt1"/>
              </a:buClr>
              <a:buSzPts val="1500"/>
              <a:buFont typeface="Montserrat"/>
              <a:buChar char="●"/>
            </a:pPr>
            <a:r>
              <a:rPr b="0" i="0" lang="en" sz="1500" u="none" cap="none" strike="noStrike">
                <a:solidFill>
                  <a:schemeClr val="lt1"/>
                </a:solidFill>
                <a:latin typeface="Montserrat"/>
                <a:ea typeface="Montserrat"/>
                <a:cs typeface="Montserrat"/>
                <a:sym typeface="Montserrat"/>
              </a:rPr>
              <a:t>All the metrics suggest that Instagram performs better than Facebook and Twitter.</a:t>
            </a:r>
            <a:endParaRPr b="0" i="0" sz="1500" u="none" cap="none" strike="noStrike">
              <a:solidFill>
                <a:schemeClr val="lt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lt1"/>
              </a:buClr>
              <a:buSzPts val="1500"/>
              <a:buFont typeface="Montserrat"/>
              <a:buChar char="●"/>
            </a:pPr>
            <a:r>
              <a:rPr b="0" i="0" lang="en" sz="1500" u="none" cap="none" strike="noStrike">
                <a:solidFill>
                  <a:schemeClr val="lt1"/>
                </a:solidFill>
                <a:latin typeface="Montserrat"/>
                <a:ea typeface="Montserrat"/>
                <a:cs typeface="Montserrat"/>
                <a:sym typeface="Montserrat"/>
              </a:rPr>
              <a:t>Collaborating with creators and posting content during festive periods yields excellent results.</a:t>
            </a:r>
            <a:endParaRPr b="0" i="0" sz="1500" u="none" cap="none" strike="noStrike">
              <a:solidFill>
                <a:schemeClr val="lt1"/>
              </a:solidFill>
              <a:latin typeface="Montserrat"/>
              <a:ea typeface="Montserrat"/>
              <a:cs typeface="Montserrat"/>
              <a:sym typeface="Montserrat"/>
            </a:endParaRPr>
          </a:p>
          <a:p>
            <a:pPr indent="-323850" lvl="0" marL="457200" marR="0" rtl="0" algn="l">
              <a:lnSpc>
                <a:spcPct val="150000"/>
              </a:lnSpc>
              <a:spcBef>
                <a:spcPts val="1000"/>
              </a:spcBef>
              <a:spcAft>
                <a:spcPts val="0"/>
              </a:spcAft>
              <a:buClr>
                <a:schemeClr val="lt1"/>
              </a:buClr>
              <a:buSzPts val="1500"/>
              <a:buFont typeface="Montserrat"/>
              <a:buChar char="●"/>
            </a:pPr>
            <a:r>
              <a:rPr b="0" i="0" lang="en" sz="1500" u="none" cap="none" strike="noStrike">
                <a:solidFill>
                  <a:schemeClr val="lt1"/>
                </a:solidFill>
                <a:latin typeface="Montserrat"/>
                <a:ea typeface="Montserrat"/>
                <a:cs typeface="Montserrat"/>
                <a:sym typeface="Montserrat"/>
              </a:rPr>
              <a:t>By collaborating more with creators who have strong engagement rates, we can improve our own engagement and ensure it remains stable.</a:t>
            </a:r>
            <a:endParaRPr b="0" i="0" sz="1500" u="none" cap="none" strike="noStrike">
              <a:solidFill>
                <a:schemeClr val="lt1"/>
              </a:solidFill>
              <a:latin typeface="Montserrat"/>
              <a:ea typeface="Montserrat"/>
              <a:cs typeface="Montserrat"/>
              <a:sym typeface="Montserrat"/>
            </a:endParaRPr>
          </a:p>
          <a:p>
            <a:pPr indent="-323850" lvl="0" marL="457200" marR="0" rtl="0" algn="l">
              <a:lnSpc>
                <a:spcPct val="150000"/>
              </a:lnSpc>
              <a:spcBef>
                <a:spcPts val="1000"/>
              </a:spcBef>
              <a:spcAft>
                <a:spcPts val="1000"/>
              </a:spcAft>
              <a:buClr>
                <a:schemeClr val="lt1"/>
              </a:buClr>
              <a:buSzPts val="1500"/>
              <a:buFont typeface="Montserrat"/>
              <a:buChar char="●"/>
            </a:pPr>
            <a:r>
              <a:rPr b="0" i="0" lang="en" sz="1500" u="none" cap="none" strike="noStrike">
                <a:solidFill>
                  <a:schemeClr val="lt1"/>
                </a:solidFill>
                <a:latin typeface="Montserrat"/>
                <a:ea typeface="Montserrat"/>
                <a:cs typeface="Montserrat"/>
                <a:sym typeface="Montserrat"/>
              </a:rPr>
              <a:t>Our collaboration with prominent creators like Dolly Singh, Tanya Sharma, Rashami Desai, Mrunal Thakur, and </a:t>
            </a:r>
            <a:r>
              <a:rPr b="0" i="0" lang="en" sz="1400" u="none" cap="none" strike="noStrike">
                <a:solidFill>
                  <a:schemeClr val="lt1"/>
                </a:solidFill>
                <a:latin typeface="Montserrat"/>
                <a:ea typeface="Montserrat"/>
                <a:cs typeface="Montserrat"/>
                <a:sym typeface="Montserrat"/>
              </a:rPr>
              <a:t>Awez Darbar</a:t>
            </a:r>
            <a:r>
              <a:rPr b="0" i="0" lang="en" sz="1500" u="none" cap="none" strike="noStrike">
                <a:solidFill>
                  <a:schemeClr val="lt1"/>
                </a:solidFill>
                <a:latin typeface="Montserrat"/>
                <a:ea typeface="Montserrat"/>
                <a:cs typeface="Montserrat"/>
                <a:sym typeface="Montserrat"/>
              </a:rPr>
              <a:t> have resulted in significant gains in terms of reach and engagement.</a:t>
            </a:r>
            <a:endParaRPr b="0" i="0" sz="15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311688" y="108163"/>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ontserrat"/>
                <a:ea typeface="Montserrat"/>
                <a:cs typeface="Montserrat"/>
                <a:sym typeface="Montserrat"/>
              </a:rPr>
              <a:t>Campaign Summary</a:t>
            </a:r>
            <a:endParaRPr b="0" i="0" sz="2800" u="none" cap="none" strike="noStrike">
              <a:solidFill>
                <a:schemeClr val="lt1"/>
              </a:solidFill>
              <a:latin typeface="Montserrat"/>
              <a:ea typeface="Montserrat"/>
              <a:cs typeface="Montserrat"/>
              <a:sym typeface="Montserrat"/>
            </a:endParaRPr>
          </a:p>
        </p:txBody>
      </p:sp>
      <p:sp>
        <p:nvSpPr>
          <p:cNvPr id="64" name="Google Shape;64;p2"/>
          <p:cNvSpPr txBox="1"/>
          <p:nvPr/>
        </p:nvSpPr>
        <p:spPr>
          <a:xfrm>
            <a:off x="1229723" y="1417776"/>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379</a:t>
            </a:r>
            <a:endParaRPr b="0" i="0" sz="2300" u="none" cap="none" strike="noStrike">
              <a:solidFill>
                <a:schemeClr val="lt1"/>
              </a:solidFill>
              <a:latin typeface="Impact"/>
              <a:ea typeface="Impact"/>
              <a:cs typeface="Impact"/>
              <a:sym typeface="Impact"/>
            </a:endParaRPr>
          </a:p>
        </p:txBody>
      </p:sp>
      <p:sp>
        <p:nvSpPr>
          <p:cNvPr id="65" name="Google Shape;65;p2"/>
          <p:cNvSpPr txBox="1"/>
          <p:nvPr/>
        </p:nvSpPr>
        <p:spPr>
          <a:xfrm>
            <a:off x="4033866" y="1410125"/>
            <a:ext cx="3502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Content pieces</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Montserrat"/>
                <a:ea typeface="Montserrat"/>
                <a:cs typeface="Montserrat"/>
                <a:sym typeface="Montserrat"/>
              </a:rPr>
              <a:t>(75 FB, 235 IG  68 TW)</a:t>
            </a:r>
            <a:endParaRPr b="0" i="0" sz="1400" u="none" cap="none" strike="noStrike">
              <a:solidFill>
                <a:schemeClr val="lt1"/>
              </a:solidFill>
              <a:latin typeface="Montserrat"/>
              <a:ea typeface="Montserrat"/>
              <a:cs typeface="Montserrat"/>
              <a:sym typeface="Montserrat"/>
            </a:endParaRPr>
          </a:p>
        </p:txBody>
      </p:sp>
      <p:sp>
        <p:nvSpPr>
          <p:cNvPr id="66" name="Google Shape;66;p2"/>
          <p:cNvSpPr txBox="1"/>
          <p:nvPr/>
        </p:nvSpPr>
        <p:spPr>
          <a:xfrm>
            <a:off x="1229723" y="2102105"/>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42M</a:t>
            </a:r>
            <a:endParaRPr b="0" i="0" sz="2300" u="none" cap="none" strike="noStrike">
              <a:solidFill>
                <a:schemeClr val="lt1"/>
              </a:solidFill>
              <a:latin typeface="Impact"/>
              <a:ea typeface="Impact"/>
              <a:cs typeface="Impact"/>
              <a:sym typeface="Impact"/>
            </a:endParaRPr>
          </a:p>
        </p:txBody>
      </p:sp>
      <p:sp>
        <p:nvSpPr>
          <p:cNvPr id="67" name="Google Shape;67;p2"/>
          <p:cNvSpPr txBox="1"/>
          <p:nvPr/>
        </p:nvSpPr>
        <p:spPr>
          <a:xfrm>
            <a:off x="4033862" y="2094448"/>
            <a:ext cx="2721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Total Views</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Montserrat"/>
                <a:ea typeface="Montserrat"/>
                <a:cs typeface="Montserrat"/>
                <a:sym typeface="Montserrat"/>
              </a:rPr>
              <a:t>(42M IG, 14k FB)</a:t>
            </a:r>
            <a:endParaRPr b="0" i="0" sz="1000" u="none" cap="none" strike="noStrike">
              <a:solidFill>
                <a:schemeClr val="lt1"/>
              </a:solidFill>
              <a:latin typeface="Montserrat"/>
              <a:ea typeface="Montserrat"/>
              <a:cs typeface="Montserrat"/>
              <a:sym typeface="Montserrat"/>
            </a:endParaRPr>
          </a:p>
        </p:txBody>
      </p:sp>
      <p:sp>
        <p:nvSpPr>
          <p:cNvPr id="68" name="Google Shape;68;p2"/>
          <p:cNvSpPr txBox="1"/>
          <p:nvPr/>
        </p:nvSpPr>
        <p:spPr>
          <a:xfrm>
            <a:off x="1215407" y="2810047"/>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4.8M</a:t>
            </a:r>
            <a:endParaRPr b="0" i="0" sz="2300" u="none" cap="none" strike="noStrike">
              <a:solidFill>
                <a:schemeClr val="lt1"/>
              </a:solidFill>
              <a:latin typeface="Impact"/>
              <a:ea typeface="Impact"/>
              <a:cs typeface="Impact"/>
              <a:sym typeface="Impact"/>
            </a:endParaRPr>
          </a:p>
        </p:txBody>
      </p:sp>
      <p:sp>
        <p:nvSpPr>
          <p:cNvPr id="69" name="Google Shape;69;p2"/>
          <p:cNvSpPr txBox="1"/>
          <p:nvPr/>
        </p:nvSpPr>
        <p:spPr>
          <a:xfrm>
            <a:off x="4033863" y="2802395"/>
            <a:ext cx="2520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Engagements</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Montserrat"/>
                <a:ea typeface="Montserrat"/>
                <a:cs typeface="Montserrat"/>
                <a:sym typeface="Montserrat"/>
              </a:rPr>
              <a:t>(4.8M IG, 17K FB, 5k TW)</a:t>
            </a:r>
            <a:endParaRPr b="0" i="0" sz="1000" u="none" cap="none" strike="noStrike">
              <a:solidFill>
                <a:schemeClr val="lt1"/>
              </a:solidFill>
              <a:latin typeface="Montserrat"/>
              <a:ea typeface="Montserrat"/>
              <a:cs typeface="Montserrat"/>
              <a:sym typeface="Montserrat"/>
            </a:endParaRPr>
          </a:p>
        </p:txBody>
      </p:sp>
      <p:sp>
        <p:nvSpPr>
          <p:cNvPr id="70" name="Google Shape;70;p2"/>
          <p:cNvSpPr txBox="1"/>
          <p:nvPr/>
        </p:nvSpPr>
        <p:spPr>
          <a:xfrm>
            <a:off x="1229723" y="3494377"/>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28M</a:t>
            </a:r>
            <a:endParaRPr b="0" i="0" sz="2300" u="none" cap="none" strike="noStrike">
              <a:solidFill>
                <a:schemeClr val="lt1"/>
              </a:solidFill>
              <a:latin typeface="Impact"/>
              <a:ea typeface="Impact"/>
              <a:cs typeface="Impact"/>
              <a:sym typeface="Impact"/>
            </a:endParaRPr>
          </a:p>
        </p:txBody>
      </p:sp>
      <p:sp>
        <p:nvSpPr>
          <p:cNvPr id="71" name="Google Shape;71;p2"/>
          <p:cNvSpPr txBox="1"/>
          <p:nvPr/>
        </p:nvSpPr>
        <p:spPr>
          <a:xfrm>
            <a:off x="4033854" y="3563668"/>
            <a:ext cx="3904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Campaign Reach</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Montserrat"/>
                <a:ea typeface="Montserrat"/>
                <a:cs typeface="Montserrat"/>
                <a:sym typeface="Montserrat"/>
              </a:rPr>
              <a:t>(28M IG, 396K FB)</a:t>
            </a:r>
            <a:endParaRPr b="0" i="0" sz="1000" u="none" cap="none" strike="noStrike">
              <a:solidFill>
                <a:schemeClr val="lt1"/>
              </a:solidFill>
              <a:latin typeface="Montserrat"/>
              <a:ea typeface="Montserrat"/>
              <a:cs typeface="Montserrat"/>
              <a:sym typeface="Montserrat"/>
            </a:endParaRPr>
          </a:p>
        </p:txBody>
      </p:sp>
      <p:sp>
        <p:nvSpPr>
          <p:cNvPr id="72" name="Google Shape;72;p2"/>
          <p:cNvSpPr txBox="1"/>
          <p:nvPr/>
        </p:nvSpPr>
        <p:spPr>
          <a:xfrm>
            <a:off x="1205950" y="4103077"/>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52M</a:t>
            </a:r>
            <a:endParaRPr b="0" i="0" sz="2300" u="none" cap="none" strike="noStrike">
              <a:solidFill>
                <a:schemeClr val="lt1"/>
              </a:solidFill>
              <a:latin typeface="Impact"/>
              <a:ea typeface="Impact"/>
              <a:cs typeface="Impact"/>
              <a:sym typeface="Impact"/>
            </a:endParaRPr>
          </a:p>
        </p:txBody>
      </p:sp>
      <p:sp>
        <p:nvSpPr>
          <p:cNvPr id="73" name="Google Shape;73;p2"/>
          <p:cNvSpPr txBox="1"/>
          <p:nvPr/>
        </p:nvSpPr>
        <p:spPr>
          <a:xfrm>
            <a:off x="4010082" y="4172368"/>
            <a:ext cx="3904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Campaign Impression</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Montserrat"/>
                <a:ea typeface="Montserrat"/>
                <a:cs typeface="Montserrat"/>
                <a:sym typeface="Montserrat"/>
              </a:rPr>
              <a:t>(51.2 M IG, 1.6K FB, 797K TW)</a:t>
            </a:r>
            <a:endParaRPr b="0" i="0" sz="1000" u="none" cap="none" strike="noStrike">
              <a:solidFill>
                <a:schemeClr val="lt1"/>
              </a:solidFill>
              <a:latin typeface="Montserrat"/>
              <a:ea typeface="Montserrat"/>
              <a:cs typeface="Montserrat"/>
              <a:sym typeface="Montserrat"/>
            </a:endParaRPr>
          </a:p>
        </p:txBody>
      </p:sp>
      <p:sp>
        <p:nvSpPr>
          <p:cNvPr id="74" name="Google Shape;74;p2"/>
          <p:cNvSpPr txBox="1"/>
          <p:nvPr/>
        </p:nvSpPr>
        <p:spPr>
          <a:xfrm>
            <a:off x="1205938" y="898400"/>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3</a:t>
            </a:r>
            <a:endParaRPr b="0" i="0" sz="2300" u="none" cap="none" strike="noStrike">
              <a:solidFill>
                <a:schemeClr val="lt1"/>
              </a:solidFill>
              <a:latin typeface="Impact"/>
              <a:ea typeface="Impact"/>
              <a:cs typeface="Impact"/>
              <a:sym typeface="Impact"/>
            </a:endParaRPr>
          </a:p>
        </p:txBody>
      </p:sp>
      <p:sp>
        <p:nvSpPr>
          <p:cNvPr id="75" name="Google Shape;75;p2"/>
          <p:cNvSpPr txBox="1"/>
          <p:nvPr/>
        </p:nvSpPr>
        <p:spPr>
          <a:xfrm>
            <a:off x="4010069" y="967691"/>
            <a:ext cx="390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Number Of Platforms</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nvSpPr>
        <p:spPr>
          <a:xfrm>
            <a:off x="106650" y="453800"/>
            <a:ext cx="89307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Montserrat"/>
                <a:ea typeface="Montserrat"/>
                <a:cs typeface="Montserrat"/>
                <a:sym typeface="Montserrat"/>
              </a:rPr>
              <a:t>Platform wise Performance</a:t>
            </a:r>
            <a:endParaRPr b="0" i="0" sz="2800" u="none" cap="none" strike="noStrike">
              <a:solidFill>
                <a:srgbClr val="FFFFFF"/>
              </a:solidFill>
              <a:latin typeface="Montserrat"/>
              <a:ea typeface="Montserrat"/>
              <a:cs typeface="Montserrat"/>
              <a:sym typeface="Montserrat"/>
            </a:endParaRPr>
          </a:p>
        </p:txBody>
      </p:sp>
      <p:pic>
        <p:nvPicPr>
          <p:cNvPr id="81" name="Google Shape;81;p3" title="Chart"/>
          <p:cNvPicPr preferRelativeResize="0"/>
          <p:nvPr/>
        </p:nvPicPr>
        <p:blipFill rotWithShape="1">
          <a:blip r:embed="rId3">
            <a:alphaModFix/>
          </a:blip>
          <a:srcRect b="0" l="0" r="0" t="0"/>
          <a:stretch/>
        </p:blipFill>
        <p:spPr>
          <a:xfrm>
            <a:off x="106650" y="1282413"/>
            <a:ext cx="4170351" cy="2578674"/>
          </a:xfrm>
          <a:prstGeom prst="rect">
            <a:avLst/>
          </a:prstGeom>
          <a:noFill/>
          <a:ln>
            <a:noFill/>
          </a:ln>
        </p:spPr>
      </p:pic>
      <p:sp>
        <p:nvSpPr>
          <p:cNvPr id="82" name="Google Shape;82;p3"/>
          <p:cNvSpPr txBox="1"/>
          <p:nvPr/>
        </p:nvSpPr>
        <p:spPr>
          <a:xfrm>
            <a:off x="193200" y="4277875"/>
            <a:ext cx="8930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The above charts clearly shows that Instagram outperforms both Facebook and Twitter across all metrics. On the other hand despite having no reach and views, Twitter still manages to outperform Facebook in terms of engagement rate with 0.67%.</a:t>
            </a:r>
            <a:endParaRPr b="0" i="0" sz="1200" u="none" cap="none" strike="noStrike">
              <a:solidFill>
                <a:srgbClr val="FFFFFF"/>
              </a:solidFill>
              <a:latin typeface="Montserrat"/>
              <a:ea typeface="Montserrat"/>
              <a:cs typeface="Montserrat"/>
              <a:sym typeface="Montserrat"/>
            </a:endParaRPr>
          </a:p>
        </p:txBody>
      </p:sp>
      <p:pic>
        <p:nvPicPr>
          <p:cNvPr id="83" name="Google Shape;83;p3" title="Chart"/>
          <p:cNvPicPr preferRelativeResize="0"/>
          <p:nvPr/>
        </p:nvPicPr>
        <p:blipFill rotWithShape="1">
          <a:blip r:embed="rId4">
            <a:alphaModFix/>
          </a:blip>
          <a:srcRect b="0" l="0" r="0" t="0"/>
          <a:stretch/>
        </p:blipFill>
        <p:spPr>
          <a:xfrm>
            <a:off x="4867000" y="1282419"/>
            <a:ext cx="4170351" cy="2578680"/>
          </a:xfrm>
          <a:prstGeom prst="rect">
            <a:avLst/>
          </a:prstGeom>
          <a:noFill/>
          <a:ln>
            <a:noFill/>
          </a:ln>
        </p:spPr>
      </p:pic>
      <p:sp>
        <p:nvSpPr>
          <p:cNvPr id="84" name="Google Shape;84;p3"/>
          <p:cNvSpPr txBox="1"/>
          <p:nvPr/>
        </p:nvSpPr>
        <p:spPr>
          <a:xfrm>
            <a:off x="1296925"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 Collaboration</a:t>
            </a:r>
            <a:endParaRPr b="0" i="0" sz="1400" u="none" cap="none" strike="noStrike">
              <a:solidFill>
                <a:schemeClr val="lt1"/>
              </a:solidFill>
              <a:latin typeface="Montserrat"/>
              <a:ea typeface="Montserrat"/>
              <a:cs typeface="Montserrat"/>
              <a:sym typeface="Montserrat"/>
            </a:endParaRPr>
          </a:p>
        </p:txBody>
      </p:sp>
      <p:sp>
        <p:nvSpPr>
          <p:cNvPr id="85" name="Google Shape;85;p3"/>
          <p:cNvSpPr txBox="1"/>
          <p:nvPr/>
        </p:nvSpPr>
        <p:spPr>
          <a:xfrm>
            <a:off x="6057275"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W/o Collaboration</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nvSpPr>
        <p:spPr>
          <a:xfrm>
            <a:off x="106650" y="453800"/>
            <a:ext cx="89307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Montserrat"/>
                <a:ea typeface="Montserrat"/>
                <a:cs typeface="Montserrat"/>
                <a:sym typeface="Montserrat"/>
              </a:rPr>
              <a:t>Format wise Performance</a:t>
            </a:r>
            <a:endParaRPr b="0" i="0" sz="2800" u="none" cap="none" strike="noStrike">
              <a:solidFill>
                <a:srgbClr val="FFFFFF"/>
              </a:solidFill>
              <a:latin typeface="Montserrat"/>
              <a:ea typeface="Montserrat"/>
              <a:cs typeface="Montserrat"/>
              <a:sym typeface="Montserrat"/>
            </a:endParaRPr>
          </a:p>
        </p:txBody>
      </p:sp>
      <p:pic>
        <p:nvPicPr>
          <p:cNvPr id="91" name="Google Shape;91;p4" title="Chart"/>
          <p:cNvPicPr preferRelativeResize="0"/>
          <p:nvPr/>
        </p:nvPicPr>
        <p:blipFill rotWithShape="1">
          <a:blip r:embed="rId3">
            <a:alphaModFix/>
          </a:blip>
          <a:srcRect b="0" l="0" r="0" t="0"/>
          <a:stretch/>
        </p:blipFill>
        <p:spPr>
          <a:xfrm>
            <a:off x="106650" y="1282008"/>
            <a:ext cx="4183925" cy="2579492"/>
          </a:xfrm>
          <a:prstGeom prst="rect">
            <a:avLst/>
          </a:prstGeom>
          <a:noFill/>
          <a:ln>
            <a:noFill/>
          </a:ln>
        </p:spPr>
      </p:pic>
      <p:sp>
        <p:nvSpPr>
          <p:cNvPr id="92" name="Google Shape;92;p4"/>
          <p:cNvSpPr txBox="1"/>
          <p:nvPr/>
        </p:nvSpPr>
        <p:spPr>
          <a:xfrm>
            <a:off x="193200" y="4277875"/>
            <a:ext cx="8930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Among all the metrics, Reels are the most effective format, while Tweets are performing poorly.</a:t>
            </a:r>
            <a:endParaRPr b="0" i="0" sz="12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In the left  chart Single image posts are not performing as well in other metrics except engagement rate.</a:t>
            </a:r>
            <a:endParaRPr b="0" i="0" sz="12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But in the right chart it’s almost at par with the reels in case of average views</a:t>
            </a:r>
            <a:endParaRPr b="0" i="0" sz="1200" u="none" cap="none" strike="noStrike">
              <a:solidFill>
                <a:srgbClr val="FFFFFF"/>
              </a:solidFill>
              <a:latin typeface="Montserrat"/>
              <a:ea typeface="Montserrat"/>
              <a:cs typeface="Montserrat"/>
              <a:sym typeface="Montserrat"/>
            </a:endParaRPr>
          </a:p>
        </p:txBody>
      </p:sp>
      <p:pic>
        <p:nvPicPr>
          <p:cNvPr id="93" name="Google Shape;93;p4" title="Chart"/>
          <p:cNvPicPr preferRelativeResize="0"/>
          <p:nvPr/>
        </p:nvPicPr>
        <p:blipFill rotWithShape="1">
          <a:blip r:embed="rId4">
            <a:alphaModFix/>
          </a:blip>
          <a:srcRect b="0" l="0" r="0" t="0"/>
          <a:stretch/>
        </p:blipFill>
        <p:spPr>
          <a:xfrm>
            <a:off x="4853425" y="1281998"/>
            <a:ext cx="4183925" cy="2579500"/>
          </a:xfrm>
          <a:prstGeom prst="rect">
            <a:avLst/>
          </a:prstGeom>
          <a:noFill/>
          <a:ln>
            <a:noFill/>
          </a:ln>
        </p:spPr>
      </p:pic>
      <p:sp>
        <p:nvSpPr>
          <p:cNvPr id="94" name="Google Shape;94;p4"/>
          <p:cNvSpPr txBox="1"/>
          <p:nvPr/>
        </p:nvSpPr>
        <p:spPr>
          <a:xfrm>
            <a:off x="1303713"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 Collaboration</a:t>
            </a:r>
            <a:endParaRPr b="0" i="0" sz="1400" u="none" cap="none" strike="noStrike">
              <a:solidFill>
                <a:schemeClr val="lt1"/>
              </a:solidFill>
              <a:latin typeface="Montserrat"/>
              <a:ea typeface="Montserrat"/>
              <a:cs typeface="Montserrat"/>
              <a:sym typeface="Montserrat"/>
            </a:endParaRPr>
          </a:p>
        </p:txBody>
      </p:sp>
      <p:sp>
        <p:nvSpPr>
          <p:cNvPr id="95" name="Google Shape;95;p4"/>
          <p:cNvSpPr txBox="1"/>
          <p:nvPr/>
        </p:nvSpPr>
        <p:spPr>
          <a:xfrm>
            <a:off x="6050488"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W/o Collaboration</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9" name="Shape 99"/>
        <p:cNvGrpSpPr/>
        <p:nvPr/>
      </p:nvGrpSpPr>
      <p:grpSpPr>
        <a:xfrm>
          <a:off x="0" y="0"/>
          <a:ext cx="0" cy="0"/>
          <a:chOff x="0" y="0"/>
          <a:chExt cx="0" cy="0"/>
        </a:xfrm>
      </p:grpSpPr>
      <p:sp>
        <p:nvSpPr>
          <p:cNvPr id="100" name="Google Shape;100;p5"/>
          <p:cNvSpPr txBox="1"/>
          <p:nvPr/>
        </p:nvSpPr>
        <p:spPr>
          <a:xfrm>
            <a:off x="106650" y="453800"/>
            <a:ext cx="89307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Montserrat"/>
                <a:ea typeface="Montserrat"/>
                <a:cs typeface="Montserrat"/>
                <a:sym typeface="Montserrat"/>
              </a:rPr>
              <a:t>Content Type-Wise Performance</a:t>
            </a:r>
            <a:endParaRPr b="0" i="0" sz="2800" u="none" cap="none" strike="noStrike">
              <a:solidFill>
                <a:srgbClr val="FFFFFF"/>
              </a:solidFill>
              <a:latin typeface="Montserrat"/>
              <a:ea typeface="Montserrat"/>
              <a:cs typeface="Montserrat"/>
              <a:sym typeface="Montserrat"/>
            </a:endParaRPr>
          </a:p>
        </p:txBody>
      </p:sp>
      <p:pic>
        <p:nvPicPr>
          <p:cNvPr id="101" name="Google Shape;101;p5" title="Chart"/>
          <p:cNvPicPr preferRelativeResize="0"/>
          <p:nvPr/>
        </p:nvPicPr>
        <p:blipFill rotWithShape="1">
          <a:blip r:embed="rId3">
            <a:alphaModFix/>
          </a:blip>
          <a:srcRect b="0" l="0" r="0" t="0"/>
          <a:stretch/>
        </p:blipFill>
        <p:spPr>
          <a:xfrm>
            <a:off x="106648" y="1279150"/>
            <a:ext cx="4191974" cy="2585200"/>
          </a:xfrm>
          <a:prstGeom prst="rect">
            <a:avLst/>
          </a:prstGeom>
          <a:noFill/>
          <a:ln>
            <a:noFill/>
          </a:ln>
        </p:spPr>
      </p:pic>
      <p:sp>
        <p:nvSpPr>
          <p:cNvPr id="102" name="Google Shape;102;p5"/>
          <p:cNvSpPr txBox="1"/>
          <p:nvPr/>
        </p:nvSpPr>
        <p:spPr>
          <a:xfrm>
            <a:off x="193200" y="4277875"/>
            <a:ext cx="8930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In terms of average reach, average views, and average engagement, sales promotion content is outperforming other types of content in left chart. However, in right chart occasion-specific content has the highest average engagement among all types of content and collection specific content has the highest engagement rate.</a:t>
            </a:r>
            <a:endParaRPr b="0" i="0" sz="1200" u="none" cap="none" strike="noStrike">
              <a:solidFill>
                <a:srgbClr val="FFFFFF"/>
              </a:solidFill>
              <a:latin typeface="Montserrat"/>
              <a:ea typeface="Montserrat"/>
              <a:cs typeface="Montserrat"/>
              <a:sym typeface="Montserrat"/>
            </a:endParaRPr>
          </a:p>
        </p:txBody>
      </p:sp>
      <p:pic>
        <p:nvPicPr>
          <p:cNvPr id="103" name="Google Shape;103;p5" title="Chart"/>
          <p:cNvPicPr preferRelativeResize="0"/>
          <p:nvPr/>
        </p:nvPicPr>
        <p:blipFill rotWithShape="1">
          <a:blip r:embed="rId4">
            <a:alphaModFix/>
          </a:blip>
          <a:srcRect b="0" l="0" r="0" t="0"/>
          <a:stretch/>
        </p:blipFill>
        <p:spPr>
          <a:xfrm>
            <a:off x="4845374" y="1278125"/>
            <a:ext cx="4191974" cy="2587250"/>
          </a:xfrm>
          <a:prstGeom prst="rect">
            <a:avLst/>
          </a:prstGeom>
          <a:noFill/>
          <a:ln>
            <a:noFill/>
          </a:ln>
        </p:spPr>
      </p:pic>
      <p:sp>
        <p:nvSpPr>
          <p:cNvPr id="104" name="Google Shape;104;p5"/>
          <p:cNvSpPr txBox="1"/>
          <p:nvPr/>
        </p:nvSpPr>
        <p:spPr>
          <a:xfrm>
            <a:off x="1307725"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 Collaboration</a:t>
            </a:r>
            <a:endParaRPr b="0" i="0" sz="1400" u="none" cap="none" strike="noStrike">
              <a:solidFill>
                <a:schemeClr val="lt1"/>
              </a:solidFill>
              <a:latin typeface="Montserrat"/>
              <a:ea typeface="Montserrat"/>
              <a:cs typeface="Montserrat"/>
              <a:sym typeface="Montserrat"/>
            </a:endParaRPr>
          </a:p>
        </p:txBody>
      </p:sp>
      <p:sp>
        <p:nvSpPr>
          <p:cNvPr id="105" name="Google Shape;105;p5"/>
          <p:cNvSpPr txBox="1"/>
          <p:nvPr/>
        </p:nvSpPr>
        <p:spPr>
          <a:xfrm>
            <a:off x="6046450"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W/o Collaboration</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9" name="Shape 109"/>
        <p:cNvGrpSpPr/>
        <p:nvPr/>
      </p:nvGrpSpPr>
      <p:grpSpPr>
        <a:xfrm>
          <a:off x="0" y="0"/>
          <a:ext cx="0" cy="0"/>
          <a:chOff x="0" y="0"/>
          <a:chExt cx="0" cy="0"/>
        </a:xfrm>
      </p:grpSpPr>
      <p:sp>
        <p:nvSpPr>
          <p:cNvPr id="110" name="Google Shape;110;p6"/>
          <p:cNvSpPr txBox="1"/>
          <p:nvPr/>
        </p:nvSpPr>
        <p:spPr>
          <a:xfrm>
            <a:off x="106650" y="453800"/>
            <a:ext cx="89307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Montserrat"/>
                <a:ea typeface="Montserrat"/>
                <a:cs typeface="Montserrat"/>
                <a:sym typeface="Montserrat"/>
              </a:rPr>
              <a:t>Content bucket wise Performance</a:t>
            </a:r>
            <a:endParaRPr b="0" i="0" sz="2800" u="none" cap="none" strike="noStrike">
              <a:solidFill>
                <a:srgbClr val="FFFFFF"/>
              </a:solidFill>
              <a:latin typeface="Montserrat"/>
              <a:ea typeface="Montserrat"/>
              <a:cs typeface="Montserrat"/>
              <a:sym typeface="Montserrat"/>
            </a:endParaRPr>
          </a:p>
        </p:txBody>
      </p:sp>
      <p:pic>
        <p:nvPicPr>
          <p:cNvPr id="111" name="Google Shape;111;p6" title="Chart"/>
          <p:cNvPicPr preferRelativeResize="0"/>
          <p:nvPr/>
        </p:nvPicPr>
        <p:blipFill rotWithShape="1">
          <a:blip r:embed="rId3">
            <a:alphaModFix/>
          </a:blip>
          <a:srcRect b="0" l="0" r="0" t="0"/>
          <a:stretch/>
        </p:blipFill>
        <p:spPr>
          <a:xfrm>
            <a:off x="193200" y="1253085"/>
            <a:ext cx="4267200" cy="2637339"/>
          </a:xfrm>
          <a:prstGeom prst="rect">
            <a:avLst/>
          </a:prstGeom>
          <a:noFill/>
          <a:ln>
            <a:noFill/>
          </a:ln>
        </p:spPr>
      </p:pic>
      <p:sp>
        <p:nvSpPr>
          <p:cNvPr id="112" name="Google Shape;112;p6"/>
          <p:cNvSpPr txBox="1"/>
          <p:nvPr/>
        </p:nvSpPr>
        <p:spPr>
          <a:xfrm>
            <a:off x="193200" y="4277875"/>
            <a:ext cx="8930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The creator reels and collaboration content on the left hand side chart has the highest average reach whereas seasonal content has the highest engagement rate. On the other hand in the right side chart creators reels almost outperforms all the other content buckets</a:t>
            </a:r>
            <a:endParaRPr b="0" i="0" sz="1200" u="none" cap="none" strike="noStrike">
              <a:solidFill>
                <a:srgbClr val="FFFFFF"/>
              </a:solidFill>
              <a:latin typeface="Montserrat"/>
              <a:ea typeface="Montserrat"/>
              <a:cs typeface="Montserrat"/>
              <a:sym typeface="Montserrat"/>
            </a:endParaRPr>
          </a:p>
        </p:txBody>
      </p:sp>
      <p:pic>
        <p:nvPicPr>
          <p:cNvPr id="113" name="Google Shape;113;p6" title="Chart"/>
          <p:cNvPicPr preferRelativeResize="0"/>
          <p:nvPr/>
        </p:nvPicPr>
        <p:blipFill rotWithShape="1">
          <a:blip r:embed="rId4">
            <a:alphaModFix/>
          </a:blip>
          <a:srcRect b="0" l="0" r="0" t="0"/>
          <a:stretch/>
        </p:blipFill>
        <p:spPr>
          <a:xfrm>
            <a:off x="4770150" y="1292735"/>
            <a:ext cx="4267200" cy="2637339"/>
          </a:xfrm>
          <a:prstGeom prst="rect">
            <a:avLst/>
          </a:prstGeom>
          <a:noFill/>
          <a:ln>
            <a:noFill/>
          </a:ln>
        </p:spPr>
      </p:pic>
      <p:sp>
        <p:nvSpPr>
          <p:cNvPr id="114" name="Google Shape;114;p6"/>
          <p:cNvSpPr txBox="1"/>
          <p:nvPr/>
        </p:nvSpPr>
        <p:spPr>
          <a:xfrm>
            <a:off x="1307725"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 Collaboration</a:t>
            </a:r>
            <a:endParaRPr b="0" i="0" sz="1400" u="none" cap="none" strike="noStrike">
              <a:solidFill>
                <a:schemeClr val="lt1"/>
              </a:solidFill>
              <a:latin typeface="Montserrat"/>
              <a:ea typeface="Montserrat"/>
              <a:cs typeface="Montserrat"/>
              <a:sym typeface="Montserrat"/>
            </a:endParaRPr>
          </a:p>
        </p:txBody>
      </p:sp>
      <p:sp>
        <p:nvSpPr>
          <p:cNvPr id="115" name="Google Shape;115;p6"/>
          <p:cNvSpPr txBox="1"/>
          <p:nvPr/>
        </p:nvSpPr>
        <p:spPr>
          <a:xfrm>
            <a:off x="6046450"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W/o Collaboration</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nvSpPr>
        <p:spPr>
          <a:xfrm>
            <a:off x="106650" y="453800"/>
            <a:ext cx="89307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Montserrat"/>
                <a:ea typeface="Montserrat"/>
                <a:cs typeface="Montserrat"/>
                <a:sym typeface="Montserrat"/>
              </a:rPr>
              <a:t>Month wise Performance</a:t>
            </a:r>
            <a:endParaRPr b="0" i="0" sz="2800" u="none" cap="none" strike="noStrike">
              <a:solidFill>
                <a:srgbClr val="FFFFFF"/>
              </a:solidFill>
              <a:latin typeface="Montserrat"/>
              <a:ea typeface="Montserrat"/>
              <a:cs typeface="Montserrat"/>
              <a:sym typeface="Montserrat"/>
            </a:endParaRPr>
          </a:p>
        </p:txBody>
      </p:sp>
      <p:sp>
        <p:nvSpPr>
          <p:cNvPr id="121" name="Google Shape;121;p7"/>
          <p:cNvSpPr txBox="1"/>
          <p:nvPr/>
        </p:nvSpPr>
        <p:spPr>
          <a:xfrm>
            <a:off x="193200" y="4277875"/>
            <a:ext cx="89307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The non collaboration contents have a steady growth in terms of all the matrices whereas the Collaboration contents  has two major peaks in the months of october and november.</a:t>
            </a:r>
            <a:endParaRPr b="0" i="0" sz="12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Both types of contents have a steady downfall in terms of ER</a:t>
            </a:r>
            <a:endParaRPr b="0" i="0" sz="1200" u="none" cap="none" strike="noStrike">
              <a:solidFill>
                <a:srgbClr val="FFFFFF"/>
              </a:solidFill>
              <a:latin typeface="Montserrat"/>
              <a:ea typeface="Montserrat"/>
              <a:cs typeface="Montserrat"/>
              <a:sym typeface="Montserrat"/>
            </a:endParaRPr>
          </a:p>
        </p:txBody>
      </p:sp>
      <p:sp>
        <p:nvSpPr>
          <p:cNvPr id="122" name="Google Shape;122;p7"/>
          <p:cNvSpPr txBox="1"/>
          <p:nvPr/>
        </p:nvSpPr>
        <p:spPr>
          <a:xfrm>
            <a:off x="1307725"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 Collaboration</a:t>
            </a:r>
            <a:endParaRPr b="0" i="0" sz="1400" u="none" cap="none" strike="noStrike">
              <a:solidFill>
                <a:schemeClr val="lt1"/>
              </a:solidFill>
              <a:latin typeface="Montserrat"/>
              <a:ea typeface="Montserrat"/>
              <a:cs typeface="Montserrat"/>
              <a:sym typeface="Montserrat"/>
            </a:endParaRPr>
          </a:p>
        </p:txBody>
      </p:sp>
      <p:sp>
        <p:nvSpPr>
          <p:cNvPr id="123" name="Google Shape;123;p7"/>
          <p:cNvSpPr txBox="1"/>
          <p:nvPr/>
        </p:nvSpPr>
        <p:spPr>
          <a:xfrm>
            <a:off x="6046450" y="3816300"/>
            <a:ext cx="178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W/o Collaboration</a:t>
            </a:r>
            <a:endParaRPr b="0" i="0" sz="1400" u="none" cap="none" strike="noStrike">
              <a:solidFill>
                <a:schemeClr val="lt1"/>
              </a:solidFill>
              <a:latin typeface="Montserrat"/>
              <a:ea typeface="Montserrat"/>
              <a:cs typeface="Montserrat"/>
              <a:sym typeface="Montserrat"/>
            </a:endParaRPr>
          </a:p>
        </p:txBody>
      </p:sp>
      <p:pic>
        <p:nvPicPr>
          <p:cNvPr id="124" name="Google Shape;124;p7" title="Chart"/>
          <p:cNvPicPr preferRelativeResize="0"/>
          <p:nvPr/>
        </p:nvPicPr>
        <p:blipFill rotWithShape="1">
          <a:blip r:embed="rId3">
            <a:alphaModFix/>
          </a:blip>
          <a:srcRect b="0" l="0" r="0" t="0"/>
          <a:stretch/>
        </p:blipFill>
        <p:spPr>
          <a:xfrm>
            <a:off x="190475" y="1329250"/>
            <a:ext cx="4024290" cy="2488353"/>
          </a:xfrm>
          <a:prstGeom prst="rect">
            <a:avLst/>
          </a:prstGeom>
          <a:noFill/>
          <a:ln>
            <a:noFill/>
          </a:ln>
        </p:spPr>
      </p:pic>
      <p:pic>
        <p:nvPicPr>
          <p:cNvPr id="125" name="Google Shape;125;p7" title="Chart"/>
          <p:cNvPicPr preferRelativeResize="0"/>
          <p:nvPr/>
        </p:nvPicPr>
        <p:blipFill rotWithShape="1">
          <a:blip r:embed="rId4">
            <a:alphaModFix/>
          </a:blip>
          <a:srcRect b="0" l="0" r="0" t="0"/>
          <a:stretch/>
        </p:blipFill>
        <p:spPr>
          <a:xfrm>
            <a:off x="4929203" y="1329250"/>
            <a:ext cx="4024290" cy="24883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nvSpPr>
        <p:spPr>
          <a:xfrm>
            <a:off x="0" y="1108675"/>
            <a:ext cx="2711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a:ea typeface="Montserrat"/>
                <a:cs typeface="Montserrat"/>
                <a:sym typeface="Montserrat"/>
              </a:rPr>
              <a:t>Reach</a:t>
            </a:r>
            <a:endParaRPr b="0" i="0" sz="1400" u="none" cap="none" strike="noStrike">
              <a:solidFill>
                <a:srgbClr val="FFFFFF"/>
              </a:solidFill>
              <a:latin typeface="Montserrat"/>
              <a:ea typeface="Montserrat"/>
              <a:cs typeface="Montserrat"/>
              <a:sym typeface="Montserrat"/>
            </a:endParaRPr>
          </a:p>
        </p:txBody>
      </p:sp>
      <p:sp>
        <p:nvSpPr>
          <p:cNvPr id="131" name="Google Shape;131;p8"/>
          <p:cNvSpPr txBox="1"/>
          <p:nvPr/>
        </p:nvSpPr>
        <p:spPr>
          <a:xfrm>
            <a:off x="7033782" y="1108684"/>
            <a:ext cx="2110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a:ea typeface="Montserrat"/>
                <a:cs typeface="Montserrat"/>
                <a:sym typeface="Montserrat"/>
              </a:rPr>
              <a:t>Engagements</a:t>
            </a:r>
            <a:endParaRPr b="0" i="0" sz="1400" u="none" cap="none" strike="noStrike">
              <a:solidFill>
                <a:srgbClr val="FFFFFF"/>
              </a:solidFill>
              <a:latin typeface="Montserrat"/>
              <a:ea typeface="Montserrat"/>
              <a:cs typeface="Montserrat"/>
              <a:sym typeface="Montserrat"/>
            </a:endParaRPr>
          </a:p>
        </p:txBody>
      </p:sp>
      <p:sp>
        <p:nvSpPr>
          <p:cNvPr id="132" name="Google Shape;132;p8"/>
          <p:cNvSpPr txBox="1"/>
          <p:nvPr/>
        </p:nvSpPr>
        <p:spPr>
          <a:xfrm>
            <a:off x="3734552" y="1108675"/>
            <a:ext cx="1674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Montserrat"/>
                <a:ea typeface="Montserrat"/>
                <a:cs typeface="Montserrat"/>
                <a:sym typeface="Montserrat"/>
              </a:rPr>
              <a:t>Views</a:t>
            </a:r>
            <a:endParaRPr b="0" i="0" sz="1400" u="none" cap="none" strike="noStrike">
              <a:solidFill>
                <a:srgbClr val="FFFFFF"/>
              </a:solidFill>
              <a:latin typeface="Montserrat"/>
              <a:ea typeface="Montserrat"/>
              <a:cs typeface="Montserrat"/>
              <a:sym typeface="Montserrat"/>
            </a:endParaRPr>
          </a:p>
        </p:txBody>
      </p:sp>
      <p:pic>
        <p:nvPicPr>
          <p:cNvPr id="133" name="Google Shape;133;p8" title="Chart"/>
          <p:cNvPicPr preferRelativeResize="0"/>
          <p:nvPr/>
        </p:nvPicPr>
        <p:blipFill rotWithShape="1">
          <a:blip r:embed="rId3">
            <a:alphaModFix/>
          </a:blip>
          <a:srcRect b="0" l="0" r="0" t="0"/>
          <a:stretch/>
        </p:blipFill>
        <p:spPr>
          <a:xfrm>
            <a:off x="0" y="1508875"/>
            <a:ext cx="3016851" cy="2242475"/>
          </a:xfrm>
          <a:prstGeom prst="rect">
            <a:avLst/>
          </a:prstGeom>
          <a:noFill/>
          <a:ln>
            <a:noFill/>
          </a:ln>
        </p:spPr>
      </p:pic>
      <p:pic>
        <p:nvPicPr>
          <p:cNvPr id="134" name="Google Shape;134;p8" title="Chart"/>
          <p:cNvPicPr preferRelativeResize="0"/>
          <p:nvPr/>
        </p:nvPicPr>
        <p:blipFill rotWithShape="1">
          <a:blip r:embed="rId4">
            <a:alphaModFix/>
          </a:blip>
          <a:srcRect b="0" l="0" r="0" t="0"/>
          <a:stretch/>
        </p:blipFill>
        <p:spPr>
          <a:xfrm>
            <a:off x="3110300" y="1508875"/>
            <a:ext cx="3016851" cy="2242475"/>
          </a:xfrm>
          <a:prstGeom prst="rect">
            <a:avLst/>
          </a:prstGeom>
          <a:noFill/>
          <a:ln>
            <a:noFill/>
          </a:ln>
        </p:spPr>
      </p:pic>
      <p:pic>
        <p:nvPicPr>
          <p:cNvPr id="135" name="Google Shape;135;p8" title="Chart"/>
          <p:cNvPicPr preferRelativeResize="0"/>
          <p:nvPr/>
        </p:nvPicPr>
        <p:blipFill rotWithShape="1">
          <a:blip r:embed="rId5">
            <a:alphaModFix/>
          </a:blip>
          <a:srcRect b="0" l="0" r="0" t="0"/>
          <a:stretch/>
        </p:blipFill>
        <p:spPr>
          <a:xfrm>
            <a:off x="6127150" y="1508875"/>
            <a:ext cx="3016851" cy="2242475"/>
          </a:xfrm>
          <a:prstGeom prst="rect">
            <a:avLst/>
          </a:prstGeom>
          <a:noFill/>
          <a:ln>
            <a:noFill/>
          </a:ln>
        </p:spPr>
      </p:pic>
      <p:sp>
        <p:nvSpPr>
          <p:cNvPr id="136" name="Google Shape;136;p8"/>
          <p:cNvSpPr txBox="1"/>
          <p:nvPr/>
        </p:nvSpPr>
        <p:spPr>
          <a:xfrm>
            <a:off x="193200" y="4277875"/>
            <a:ext cx="8930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Montserrat"/>
                <a:ea typeface="Montserrat"/>
                <a:cs typeface="Montserrat"/>
                <a:sym typeface="Montserrat"/>
              </a:rPr>
              <a:t>The charts display two noticeable peaks which occur in October and December. These spikes can be attributed to the creator collaborations and festive season content.</a:t>
            </a:r>
            <a:endParaRPr b="0" i="0" sz="1200" u="none" cap="none" strike="noStrike">
              <a:solidFill>
                <a:srgbClr val="FFFFFF"/>
              </a:solidFill>
              <a:latin typeface="Montserrat"/>
              <a:ea typeface="Montserrat"/>
              <a:cs typeface="Montserrat"/>
              <a:sym typeface="Montserrat"/>
            </a:endParaRPr>
          </a:p>
        </p:txBody>
      </p:sp>
      <p:sp>
        <p:nvSpPr>
          <p:cNvPr id="137" name="Google Shape;137;p8"/>
          <p:cNvSpPr txBox="1"/>
          <p:nvPr/>
        </p:nvSpPr>
        <p:spPr>
          <a:xfrm>
            <a:off x="106650" y="453800"/>
            <a:ext cx="89307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Montserrat"/>
                <a:ea typeface="Montserrat"/>
                <a:cs typeface="Montserrat"/>
                <a:sym typeface="Montserrat"/>
              </a:rPr>
              <a:t>Date wise Performance</a:t>
            </a:r>
            <a:endParaRPr b="0" i="0" sz="28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311688" y="108163"/>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ontserrat"/>
                <a:ea typeface="Montserrat"/>
                <a:cs typeface="Montserrat"/>
                <a:sym typeface="Montserrat"/>
              </a:rPr>
              <a:t>Best Performing Creators</a:t>
            </a:r>
            <a:endParaRPr b="0" i="0" sz="2800" u="none" cap="none" strike="noStrike">
              <a:solidFill>
                <a:schemeClr val="lt1"/>
              </a:solidFill>
              <a:latin typeface="Montserrat"/>
              <a:ea typeface="Montserrat"/>
              <a:cs typeface="Montserrat"/>
              <a:sym typeface="Montserrat"/>
            </a:endParaRPr>
          </a:p>
        </p:txBody>
      </p:sp>
      <p:sp>
        <p:nvSpPr>
          <p:cNvPr id="143" name="Google Shape;143;p9"/>
          <p:cNvSpPr txBox="1"/>
          <p:nvPr/>
        </p:nvSpPr>
        <p:spPr>
          <a:xfrm>
            <a:off x="1229723" y="1417776"/>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		</a:t>
            </a:r>
            <a:endParaRPr b="0" i="0" sz="2300" u="none" cap="none" strike="noStrike">
              <a:solidFill>
                <a:schemeClr val="lt1"/>
              </a:solidFill>
              <a:latin typeface="Impact"/>
              <a:ea typeface="Impact"/>
              <a:cs typeface="Impact"/>
              <a:sym typeface="Impact"/>
            </a:endParaRPr>
          </a:p>
        </p:txBody>
      </p:sp>
      <p:sp>
        <p:nvSpPr>
          <p:cNvPr id="144" name="Google Shape;144;p9"/>
          <p:cNvSpPr txBox="1"/>
          <p:nvPr/>
        </p:nvSpPr>
        <p:spPr>
          <a:xfrm>
            <a:off x="1215407" y="1895647"/>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Views</a:t>
            </a:r>
            <a:endParaRPr b="0" i="0" sz="2300" u="none" cap="none" strike="noStrike">
              <a:solidFill>
                <a:schemeClr val="lt1"/>
              </a:solidFill>
              <a:latin typeface="Impact"/>
              <a:ea typeface="Impact"/>
              <a:cs typeface="Impact"/>
              <a:sym typeface="Impact"/>
            </a:endParaRPr>
          </a:p>
        </p:txBody>
      </p:sp>
      <p:sp>
        <p:nvSpPr>
          <p:cNvPr id="145" name="Google Shape;145;p9"/>
          <p:cNvSpPr txBox="1"/>
          <p:nvPr/>
        </p:nvSpPr>
        <p:spPr>
          <a:xfrm>
            <a:off x="4010063" y="1887995"/>
            <a:ext cx="252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0" i="0" lang="en" sz="1400" u="none" cap="none" strike="noStrike">
                <a:solidFill>
                  <a:schemeClr val="lt1"/>
                </a:solidFill>
                <a:latin typeface="Montserrat"/>
                <a:ea typeface="Montserrat"/>
                <a:cs typeface="Montserrat"/>
                <a:sym typeface="Montserrat"/>
              </a:rPr>
              <a:t>Dolly Singh (4.4M)</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Awez Darbar (3.3M)</a:t>
            </a:r>
            <a:endParaRPr b="0" i="0" sz="1400" u="none" cap="none" strike="noStrike">
              <a:solidFill>
                <a:schemeClr val="lt1"/>
              </a:solidFill>
              <a:latin typeface="Montserrat"/>
              <a:ea typeface="Montserrat"/>
              <a:cs typeface="Montserrat"/>
              <a:sym typeface="Montserrat"/>
            </a:endParaRPr>
          </a:p>
        </p:txBody>
      </p:sp>
      <p:sp>
        <p:nvSpPr>
          <p:cNvPr id="146" name="Google Shape;146;p9"/>
          <p:cNvSpPr txBox="1"/>
          <p:nvPr/>
        </p:nvSpPr>
        <p:spPr>
          <a:xfrm>
            <a:off x="1229723" y="2892902"/>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Engagement</a:t>
            </a:r>
            <a:endParaRPr b="0" i="0" sz="2300" u="none" cap="none" strike="noStrike">
              <a:solidFill>
                <a:schemeClr val="lt1"/>
              </a:solidFill>
              <a:latin typeface="Impact"/>
              <a:ea typeface="Impact"/>
              <a:cs typeface="Impact"/>
              <a:sym typeface="Impact"/>
            </a:endParaRPr>
          </a:p>
        </p:txBody>
      </p:sp>
      <p:sp>
        <p:nvSpPr>
          <p:cNvPr id="147" name="Google Shape;147;p9"/>
          <p:cNvSpPr txBox="1"/>
          <p:nvPr/>
        </p:nvSpPr>
        <p:spPr>
          <a:xfrm>
            <a:off x="4010079" y="2885243"/>
            <a:ext cx="3904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0" i="0" lang="en" sz="1400" u="none" cap="none" strike="noStrike">
                <a:solidFill>
                  <a:schemeClr val="lt1"/>
                </a:solidFill>
                <a:latin typeface="Montserrat"/>
                <a:ea typeface="Montserrat"/>
                <a:cs typeface="Montserrat"/>
                <a:sym typeface="Montserrat"/>
              </a:rPr>
              <a:t>Dolly Singh (765K)</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Awez Darbar (442K)</a:t>
            </a:r>
            <a:endParaRPr b="0" i="0" sz="1400" u="none" cap="none" strike="noStrike">
              <a:solidFill>
                <a:schemeClr val="lt1"/>
              </a:solidFill>
              <a:latin typeface="Montserrat"/>
              <a:ea typeface="Montserrat"/>
              <a:cs typeface="Montserrat"/>
              <a:sym typeface="Montserrat"/>
            </a:endParaRPr>
          </a:p>
        </p:txBody>
      </p:sp>
      <p:sp>
        <p:nvSpPr>
          <p:cNvPr id="148" name="Google Shape;148;p9"/>
          <p:cNvSpPr txBox="1"/>
          <p:nvPr/>
        </p:nvSpPr>
        <p:spPr>
          <a:xfrm>
            <a:off x="1229725" y="3890152"/>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ER</a:t>
            </a:r>
            <a:endParaRPr b="0" i="0" sz="2300" u="none" cap="none" strike="noStrike">
              <a:solidFill>
                <a:schemeClr val="lt1"/>
              </a:solidFill>
              <a:latin typeface="Impact"/>
              <a:ea typeface="Impact"/>
              <a:cs typeface="Impact"/>
              <a:sym typeface="Impact"/>
            </a:endParaRPr>
          </a:p>
        </p:txBody>
      </p:sp>
      <p:sp>
        <p:nvSpPr>
          <p:cNvPr id="149" name="Google Shape;149;p9"/>
          <p:cNvSpPr txBox="1"/>
          <p:nvPr/>
        </p:nvSpPr>
        <p:spPr>
          <a:xfrm>
            <a:off x="4010082" y="3890143"/>
            <a:ext cx="3904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Awez Darbar (95.91%)</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Dolly Singh (17.83%)</a:t>
            </a:r>
            <a:endParaRPr b="0" i="0" sz="1400" u="none" cap="none" strike="noStrike">
              <a:solidFill>
                <a:schemeClr val="lt1"/>
              </a:solidFill>
              <a:latin typeface="Montserrat"/>
              <a:ea typeface="Montserrat"/>
              <a:cs typeface="Montserrat"/>
              <a:sym typeface="Montserrat"/>
            </a:endParaRPr>
          </a:p>
        </p:txBody>
      </p:sp>
      <p:sp>
        <p:nvSpPr>
          <p:cNvPr id="150" name="Google Shape;150;p9"/>
          <p:cNvSpPr txBox="1"/>
          <p:nvPr/>
        </p:nvSpPr>
        <p:spPr>
          <a:xfrm>
            <a:off x="1205938" y="898400"/>
            <a:ext cx="2296800" cy="538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chemeClr val="lt1"/>
                </a:solidFill>
                <a:latin typeface="Impact"/>
                <a:ea typeface="Impact"/>
                <a:cs typeface="Impact"/>
                <a:sym typeface="Impact"/>
              </a:rPr>
              <a:t>Reach</a:t>
            </a:r>
            <a:endParaRPr b="0" i="0" sz="2300" u="none" cap="none" strike="noStrike">
              <a:solidFill>
                <a:schemeClr val="lt1"/>
              </a:solidFill>
              <a:latin typeface="Impact"/>
              <a:ea typeface="Impact"/>
              <a:cs typeface="Impact"/>
              <a:sym typeface="Impact"/>
            </a:endParaRPr>
          </a:p>
        </p:txBody>
      </p:sp>
      <p:sp>
        <p:nvSpPr>
          <p:cNvPr id="151" name="Google Shape;151;p9"/>
          <p:cNvSpPr txBox="1"/>
          <p:nvPr/>
        </p:nvSpPr>
        <p:spPr>
          <a:xfrm>
            <a:off x="4010069" y="967691"/>
            <a:ext cx="3904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1100"/>
              <a:buFont typeface="Arial"/>
              <a:buNone/>
            </a:pPr>
            <a:r>
              <a:rPr b="0" i="0" lang="en" sz="1400" u="none" cap="none" strike="noStrike">
                <a:solidFill>
                  <a:schemeClr val="lt1"/>
                </a:solidFill>
                <a:latin typeface="Montserrat"/>
                <a:ea typeface="Montserrat"/>
                <a:cs typeface="Montserrat"/>
                <a:sym typeface="Montserrat"/>
              </a:rPr>
              <a:t>Rashami Desai	(28M)</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100"/>
              <a:buFont typeface="Arial"/>
              <a:buNone/>
            </a:pPr>
            <a:r>
              <a:rPr b="0" i="0" lang="en" sz="1400" u="none" cap="none" strike="noStrike">
                <a:solidFill>
                  <a:schemeClr val="lt1"/>
                </a:solidFill>
                <a:latin typeface="Montserrat"/>
                <a:ea typeface="Montserrat"/>
                <a:cs typeface="Montserrat"/>
                <a:sym typeface="Montserrat"/>
              </a:rPr>
              <a:t>Mrunal Thakur	(12.6M)</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100"/>
              <a:buFont typeface="Arial"/>
              <a:buNone/>
            </a:pPr>
            <a:r>
              <a:rPr b="0" i="0" lang="en" sz="1400" u="none" cap="none" strike="noStrike">
                <a:solidFill>
                  <a:schemeClr val="lt1"/>
                </a:solidFill>
                <a:latin typeface="Montserrat"/>
                <a:ea typeface="Montserrat"/>
                <a:cs typeface="Montserrat"/>
                <a:sym typeface="Montserrat"/>
              </a:rPr>
              <a:t>Tanya Sharma	(11.7M)</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