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sldIdLst>
    <p:sldId id="256" r:id="rId2"/>
    <p:sldId id="257" r:id="rId3"/>
    <p:sldId id="258" r:id="rId4"/>
    <p:sldId id="259" r:id="rId5"/>
    <p:sldId id="268" r:id="rId6"/>
    <p:sldId id="260" r:id="rId7"/>
    <p:sldId id="261" r:id="rId8"/>
    <p:sldId id="262" r:id="rId9"/>
    <p:sldId id="263" r:id="rId10"/>
    <p:sldId id="265" r:id="rId11"/>
    <p:sldId id="270" r:id="rId12"/>
    <p:sldId id="264" r:id="rId13"/>
    <p:sldId id="269" r:id="rId14"/>
    <p:sldId id="271"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04" autoAdjust="0"/>
  </p:normalViewPr>
  <p:slideViewPr>
    <p:cSldViewPr>
      <p:cViewPr varScale="1">
        <p:scale>
          <a:sx n="115" d="100"/>
          <a:sy n="115" d="100"/>
        </p:scale>
        <p:origin x="149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D8BD707-D9CF-40AE-B4C6-C98DA3205C09}" type="datetimeFigureOut">
              <a:rPr lang="en-US" smtClean="0"/>
              <a:t>3/20/2023</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634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6761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t>3/20/2023</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21313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t>3/20/2023</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680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D8BD707-D9CF-40AE-B4C6-C98DA3205C09}" type="datetimeFigureOut">
              <a:rPr lang="en-US" smtClean="0"/>
              <a:t>3/20/2023</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5768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31864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7253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67499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t>3/20/2023</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7822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1087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t>3/20/2023</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0870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6081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0706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4490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5898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0188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7655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3/20/2023</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9379066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104" y="609282"/>
            <a:ext cx="3206115" cy="701040"/>
          </a:xfrm>
          <a:prstGeom prst="rect">
            <a:avLst/>
          </a:prstGeom>
        </p:spPr>
        <p:txBody>
          <a:bodyPr vert="horz" wrap="square" lIns="0" tIns="16510" rIns="0" bIns="0" rtlCol="0">
            <a:spAutoFit/>
          </a:bodyPr>
          <a:lstStyle/>
          <a:p>
            <a:pPr marL="12700">
              <a:lnSpc>
                <a:spcPct val="100000"/>
              </a:lnSpc>
              <a:spcBef>
                <a:spcPts val="130"/>
              </a:spcBef>
            </a:pPr>
            <a:r>
              <a:rPr sz="4400" b="0" spc="15" dirty="0">
                <a:latin typeface="Calibri Light"/>
                <a:cs typeface="Calibri Light"/>
              </a:rPr>
              <a:t>MINI</a:t>
            </a:r>
            <a:r>
              <a:rPr sz="4400" b="0" spc="-125" dirty="0">
                <a:latin typeface="Calibri Light"/>
                <a:cs typeface="Calibri Light"/>
              </a:rPr>
              <a:t> </a:t>
            </a:r>
            <a:r>
              <a:rPr sz="4400" b="0" spc="-20" dirty="0">
                <a:latin typeface="Calibri Light"/>
                <a:cs typeface="Calibri Light"/>
              </a:rPr>
              <a:t>PROJECT</a:t>
            </a:r>
            <a:endParaRPr sz="4400">
              <a:latin typeface="Calibri Light"/>
              <a:cs typeface="Calibri Light"/>
            </a:endParaRPr>
          </a:p>
        </p:txBody>
      </p:sp>
      <p:sp>
        <p:nvSpPr>
          <p:cNvPr id="3" name="object 3"/>
          <p:cNvSpPr txBox="1"/>
          <p:nvPr/>
        </p:nvSpPr>
        <p:spPr>
          <a:xfrm>
            <a:off x="936942" y="1670684"/>
            <a:ext cx="7112634" cy="3577590"/>
          </a:xfrm>
          <a:prstGeom prst="rect">
            <a:avLst/>
          </a:prstGeom>
        </p:spPr>
        <p:txBody>
          <a:bodyPr vert="horz" wrap="square" lIns="0" tIns="17145" rIns="0" bIns="0" rtlCol="0">
            <a:spAutoFit/>
          </a:bodyPr>
          <a:lstStyle/>
          <a:p>
            <a:pPr marL="12700">
              <a:lnSpc>
                <a:spcPts val="9120"/>
              </a:lnSpc>
              <a:spcBef>
                <a:spcPts val="135"/>
              </a:spcBef>
            </a:pPr>
            <a:r>
              <a:rPr sz="8000" b="1" spc="-110" dirty="0">
                <a:latin typeface="Calibri"/>
                <a:cs typeface="Calibri"/>
              </a:rPr>
              <a:t>FACE</a:t>
            </a:r>
            <a:r>
              <a:rPr sz="8000" b="1" spc="-170" dirty="0">
                <a:latin typeface="Calibri"/>
                <a:cs typeface="Calibri"/>
              </a:rPr>
              <a:t> </a:t>
            </a:r>
            <a:r>
              <a:rPr sz="8000" b="1" dirty="0">
                <a:latin typeface="Calibri"/>
                <a:cs typeface="Calibri"/>
              </a:rPr>
              <a:t>DETECTION</a:t>
            </a:r>
            <a:endParaRPr sz="8000">
              <a:latin typeface="Calibri"/>
              <a:cs typeface="Calibri"/>
            </a:endParaRPr>
          </a:p>
          <a:p>
            <a:pPr marR="372110" algn="ctr">
              <a:lnSpc>
                <a:spcPts val="9120"/>
              </a:lnSpc>
            </a:pPr>
            <a:r>
              <a:rPr sz="8000" b="1" spc="20" dirty="0">
                <a:latin typeface="Calibri"/>
                <a:cs typeface="Calibri"/>
              </a:rPr>
              <a:t>&amp;</a:t>
            </a:r>
            <a:endParaRPr sz="8000">
              <a:latin typeface="Calibri"/>
              <a:cs typeface="Calibri"/>
            </a:endParaRPr>
          </a:p>
          <a:p>
            <a:pPr marL="12700">
              <a:lnSpc>
                <a:spcPct val="100000"/>
              </a:lnSpc>
              <a:spcBef>
                <a:spcPts val="85"/>
              </a:spcBef>
            </a:pPr>
            <a:r>
              <a:rPr sz="8000" b="1" spc="-15" dirty="0">
                <a:latin typeface="Calibri"/>
                <a:cs typeface="Calibri"/>
              </a:rPr>
              <a:t>RECOGNITION</a:t>
            </a:r>
            <a:endParaRPr sz="800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44536A"/>
          </a:solid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00">
              <a:alpha val="52940"/>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5907404" y="0"/>
            <a:ext cx="3236595" cy="6115341"/>
          </a:xfrm>
          <a:prstGeom prst="rect">
            <a:avLst/>
          </a:prstGeom>
        </p:spPr>
      </p:pic>
      <p:grpSp>
        <p:nvGrpSpPr>
          <p:cNvPr id="5" name="object 5"/>
          <p:cNvGrpSpPr/>
          <p:nvPr/>
        </p:nvGrpSpPr>
        <p:grpSpPr>
          <a:xfrm>
            <a:off x="0" y="314325"/>
            <a:ext cx="8610600" cy="6543675"/>
            <a:chOff x="0" y="314325"/>
            <a:chExt cx="8610600" cy="6543675"/>
          </a:xfrm>
        </p:grpSpPr>
        <p:pic>
          <p:nvPicPr>
            <p:cNvPr id="6" name="object 6"/>
            <p:cNvPicPr/>
            <p:nvPr/>
          </p:nvPicPr>
          <p:blipFill>
            <a:blip r:embed="rId3" cstate="print"/>
            <a:stretch>
              <a:fillRect/>
            </a:stretch>
          </p:blipFill>
          <p:spPr>
            <a:xfrm>
              <a:off x="0" y="2076450"/>
              <a:ext cx="3509645" cy="3539718"/>
            </a:xfrm>
            <a:prstGeom prst="rect">
              <a:avLst/>
            </a:prstGeom>
          </p:spPr>
        </p:pic>
        <p:pic>
          <p:nvPicPr>
            <p:cNvPr id="7" name="object 7"/>
            <p:cNvPicPr/>
            <p:nvPr/>
          </p:nvPicPr>
          <p:blipFill>
            <a:blip r:embed="rId4" cstate="print"/>
            <a:stretch>
              <a:fillRect/>
            </a:stretch>
          </p:blipFill>
          <p:spPr>
            <a:xfrm>
              <a:off x="466725" y="314325"/>
              <a:ext cx="8143875" cy="3514725"/>
            </a:xfrm>
            <a:prstGeom prst="rect">
              <a:avLst/>
            </a:prstGeom>
          </p:spPr>
        </p:pic>
        <p:sp>
          <p:nvSpPr>
            <p:cNvPr id="8" name="object 8"/>
            <p:cNvSpPr/>
            <p:nvPr/>
          </p:nvSpPr>
          <p:spPr>
            <a:xfrm>
              <a:off x="309562" y="547624"/>
              <a:ext cx="322580" cy="305435"/>
            </a:xfrm>
            <a:custGeom>
              <a:avLst/>
              <a:gdLst/>
              <a:ahLst/>
              <a:cxnLst/>
              <a:rect l="l" t="t" r="r" b="b"/>
              <a:pathLst>
                <a:path w="322580" h="305434">
                  <a:moveTo>
                    <a:pt x="0" y="304926"/>
                  </a:moveTo>
                  <a:lnTo>
                    <a:pt x="322326" y="304800"/>
                  </a:lnTo>
                </a:path>
                <a:path w="322580" h="305434">
                  <a:moveTo>
                    <a:pt x="0" y="209676"/>
                  </a:moveTo>
                  <a:lnTo>
                    <a:pt x="322326" y="209550"/>
                  </a:lnTo>
                </a:path>
                <a:path w="322580" h="305434">
                  <a:moveTo>
                    <a:pt x="0" y="104901"/>
                  </a:moveTo>
                  <a:lnTo>
                    <a:pt x="322326" y="104775"/>
                  </a:lnTo>
                </a:path>
                <a:path w="322580" h="305434">
                  <a:moveTo>
                    <a:pt x="0" y="126"/>
                  </a:moveTo>
                  <a:lnTo>
                    <a:pt x="322326" y="0"/>
                  </a:lnTo>
                </a:path>
              </a:pathLst>
            </a:custGeom>
            <a:ln w="25400">
              <a:solidFill>
                <a:srgbClr val="F0EFEF"/>
              </a:solidFill>
              <a:prstDash val="dash"/>
            </a:ln>
          </p:spPr>
          <p:txBody>
            <a:bodyPr wrap="square" lIns="0" tIns="0" rIns="0" bIns="0" rtlCol="0"/>
            <a:lstStyle/>
            <a:p>
              <a:endParaRPr/>
            </a:p>
          </p:txBody>
        </p:sp>
        <p:pic>
          <p:nvPicPr>
            <p:cNvPr id="9" name="object 9"/>
            <p:cNvPicPr/>
            <p:nvPr/>
          </p:nvPicPr>
          <p:blipFill>
            <a:blip r:embed="rId5" cstate="print"/>
            <a:stretch>
              <a:fillRect/>
            </a:stretch>
          </p:blipFill>
          <p:spPr>
            <a:xfrm>
              <a:off x="0" y="5561076"/>
              <a:ext cx="4572000" cy="1296922"/>
            </a:xfrm>
            <a:prstGeom prst="rect">
              <a:avLst/>
            </a:prstGeom>
          </p:spPr>
        </p:pic>
      </p:grpSp>
      <p:sp>
        <p:nvSpPr>
          <p:cNvPr id="10" name="object 10"/>
          <p:cNvSpPr txBox="1"/>
          <p:nvPr/>
        </p:nvSpPr>
        <p:spPr>
          <a:xfrm>
            <a:off x="484505" y="3876827"/>
            <a:ext cx="6339205" cy="1649730"/>
          </a:xfrm>
          <a:prstGeom prst="rect">
            <a:avLst/>
          </a:prstGeom>
        </p:spPr>
        <p:txBody>
          <a:bodyPr vert="horz" wrap="square" lIns="0" tIns="120014" rIns="0" bIns="0" rtlCol="0">
            <a:spAutoFit/>
          </a:bodyPr>
          <a:lstStyle/>
          <a:p>
            <a:pPr marL="12700">
              <a:lnSpc>
                <a:spcPct val="100000"/>
              </a:lnSpc>
              <a:spcBef>
                <a:spcPts val="944"/>
              </a:spcBef>
            </a:pPr>
            <a:r>
              <a:rPr sz="3200" b="1" spc="5" dirty="0">
                <a:solidFill>
                  <a:srgbClr val="FFFFFF"/>
                </a:solidFill>
                <a:latin typeface="Calibri"/>
                <a:cs typeface="Calibri"/>
              </a:rPr>
              <a:t>Retina</a:t>
            </a:r>
            <a:r>
              <a:rPr sz="3200" b="1" spc="-155" dirty="0">
                <a:solidFill>
                  <a:srgbClr val="FFFFFF"/>
                </a:solidFill>
                <a:latin typeface="Calibri"/>
                <a:cs typeface="Calibri"/>
              </a:rPr>
              <a:t> </a:t>
            </a:r>
            <a:r>
              <a:rPr sz="3200" b="1" dirty="0">
                <a:solidFill>
                  <a:srgbClr val="FFFFFF"/>
                </a:solidFill>
                <a:latin typeface="Calibri"/>
                <a:cs typeface="Calibri"/>
              </a:rPr>
              <a:t>scan</a:t>
            </a:r>
            <a:r>
              <a:rPr sz="3200" b="1" spc="-60" dirty="0">
                <a:solidFill>
                  <a:srgbClr val="FFFFFF"/>
                </a:solidFill>
                <a:latin typeface="Calibri"/>
                <a:cs typeface="Calibri"/>
              </a:rPr>
              <a:t> </a:t>
            </a:r>
            <a:r>
              <a:rPr sz="3200" b="1" spc="-10" dirty="0">
                <a:solidFill>
                  <a:srgbClr val="FFFFFF"/>
                </a:solidFill>
                <a:latin typeface="Calibri"/>
                <a:cs typeface="Calibri"/>
              </a:rPr>
              <a:t>for </a:t>
            </a:r>
            <a:r>
              <a:rPr sz="3200" b="1" spc="10" dirty="0">
                <a:solidFill>
                  <a:srgbClr val="FFFFFF"/>
                </a:solidFill>
                <a:latin typeface="Calibri"/>
                <a:cs typeface="Calibri"/>
              </a:rPr>
              <a:t>removing</a:t>
            </a:r>
            <a:r>
              <a:rPr sz="3200" b="1" spc="-165" dirty="0">
                <a:solidFill>
                  <a:srgbClr val="FFFFFF"/>
                </a:solidFill>
                <a:latin typeface="Calibri"/>
                <a:cs typeface="Calibri"/>
              </a:rPr>
              <a:t> </a:t>
            </a:r>
            <a:r>
              <a:rPr sz="3200" b="1" spc="10" dirty="0">
                <a:solidFill>
                  <a:srgbClr val="FFFFFF"/>
                </a:solidFill>
                <a:latin typeface="Calibri"/>
                <a:cs typeface="Calibri"/>
              </a:rPr>
              <a:t>duplication.</a:t>
            </a:r>
            <a:endParaRPr sz="3200">
              <a:latin typeface="Calibri"/>
              <a:cs typeface="Calibri"/>
            </a:endParaRPr>
          </a:p>
          <a:p>
            <a:pPr marL="88900" marR="2052955">
              <a:lnSpc>
                <a:spcPts val="4060"/>
              </a:lnSpc>
              <a:spcBef>
                <a:spcPts val="80"/>
              </a:spcBef>
            </a:pPr>
            <a:r>
              <a:rPr sz="2750" spc="5" dirty="0">
                <a:solidFill>
                  <a:srgbClr val="FFFFFF"/>
                </a:solidFill>
                <a:latin typeface="Calibri"/>
                <a:cs typeface="Calibri"/>
              </a:rPr>
              <a:t>Python</a:t>
            </a:r>
            <a:r>
              <a:rPr sz="2750" spc="155" dirty="0">
                <a:solidFill>
                  <a:srgbClr val="FFFFFF"/>
                </a:solidFill>
                <a:latin typeface="Calibri"/>
                <a:cs typeface="Calibri"/>
              </a:rPr>
              <a:t> </a:t>
            </a:r>
            <a:r>
              <a:rPr sz="2750" spc="-15" dirty="0">
                <a:solidFill>
                  <a:srgbClr val="FFFFFF"/>
                </a:solidFill>
                <a:latin typeface="Calibri"/>
                <a:cs typeface="Calibri"/>
              </a:rPr>
              <a:t>library</a:t>
            </a:r>
            <a:r>
              <a:rPr sz="2750" spc="140" dirty="0">
                <a:solidFill>
                  <a:srgbClr val="FFFFFF"/>
                </a:solidFill>
                <a:latin typeface="Calibri"/>
                <a:cs typeface="Calibri"/>
              </a:rPr>
              <a:t> </a:t>
            </a:r>
            <a:r>
              <a:rPr sz="2750" spc="-15" dirty="0">
                <a:solidFill>
                  <a:srgbClr val="FFFFFF"/>
                </a:solidFill>
                <a:latin typeface="Calibri"/>
                <a:cs typeface="Calibri"/>
              </a:rPr>
              <a:t>for</a:t>
            </a:r>
            <a:r>
              <a:rPr sz="2750" spc="45" dirty="0">
                <a:solidFill>
                  <a:srgbClr val="FFFFFF"/>
                </a:solidFill>
                <a:latin typeface="Calibri"/>
                <a:cs typeface="Calibri"/>
              </a:rPr>
              <a:t> </a:t>
            </a:r>
            <a:r>
              <a:rPr sz="2750" spc="-10" dirty="0">
                <a:solidFill>
                  <a:srgbClr val="FFFFFF"/>
                </a:solidFill>
                <a:latin typeface="Calibri"/>
                <a:cs typeface="Calibri"/>
              </a:rPr>
              <a:t>retina</a:t>
            </a:r>
            <a:r>
              <a:rPr sz="2750" spc="140" dirty="0">
                <a:solidFill>
                  <a:srgbClr val="FFFFFF"/>
                </a:solidFill>
                <a:latin typeface="Calibri"/>
                <a:cs typeface="Calibri"/>
              </a:rPr>
              <a:t> </a:t>
            </a:r>
            <a:r>
              <a:rPr sz="2750" spc="10" dirty="0">
                <a:solidFill>
                  <a:srgbClr val="FFFFFF"/>
                </a:solidFill>
                <a:latin typeface="Calibri"/>
                <a:cs typeface="Calibri"/>
              </a:rPr>
              <a:t>scan </a:t>
            </a:r>
            <a:r>
              <a:rPr sz="2750" spc="-605" dirty="0">
                <a:solidFill>
                  <a:srgbClr val="FFFFFF"/>
                </a:solidFill>
                <a:latin typeface="Calibri"/>
                <a:cs typeface="Calibri"/>
              </a:rPr>
              <a:t> </a:t>
            </a:r>
            <a:r>
              <a:rPr sz="2750" dirty="0">
                <a:solidFill>
                  <a:srgbClr val="FFFFFF"/>
                </a:solidFill>
                <a:latin typeface="Calibri"/>
                <a:cs typeface="Calibri"/>
              </a:rPr>
              <a:t>G6-iris-recognition</a:t>
            </a:r>
            <a:endParaRPr sz="275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754610"/>
            <a:ext cx="7848600" cy="1124026"/>
          </a:xfrm>
          <a:prstGeom prst="rect">
            <a:avLst/>
          </a:prstGeom>
        </p:spPr>
        <p:txBody>
          <a:bodyPr vert="horz" wrap="square" lIns="0" tIns="15875" rIns="0" bIns="0" rtlCol="0">
            <a:spAutoFit/>
          </a:bodyPr>
          <a:lstStyle/>
          <a:p>
            <a:pPr marL="12700">
              <a:lnSpc>
                <a:spcPct val="100000"/>
              </a:lnSpc>
              <a:spcBef>
                <a:spcPts val="125"/>
              </a:spcBef>
            </a:pPr>
            <a:r>
              <a:rPr lang="en-US" sz="3600" dirty="0"/>
              <a:t>Facilities required for proposed work</a:t>
            </a:r>
            <a:endParaRPr sz="3600" spc="-70" dirty="0"/>
          </a:p>
        </p:txBody>
      </p:sp>
      <p:sp>
        <p:nvSpPr>
          <p:cNvPr id="3" name="object 3"/>
          <p:cNvSpPr txBox="1"/>
          <p:nvPr/>
        </p:nvSpPr>
        <p:spPr>
          <a:xfrm>
            <a:off x="266700" y="2438400"/>
            <a:ext cx="8534400" cy="3331681"/>
          </a:xfrm>
          <a:prstGeom prst="rect">
            <a:avLst/>
          </a:prstGeom>
        </p:spPr>
        <p:txBody>
          <a:bodyPr vert="horz" wrap="square" lIns="0" tIns="7620" rIns="0" bIns="0" rtlCol="0">
            <a:spAutoFit/>
          </a:bodyPr>
          <a:lstStyle/>
          <a:p>
            <a:r>
              <a:rPr lang="en-US" b="1" dirty="0" smtClean="0"/>
              <a:t>Software Requirements</a:t>
            </a:r>
          </a:p>
          <a:p>
            <a:r>
              <a:rPr lang="en-US" b="1" dirty="0" smtClean="0"/>
              <a:t> </a:t>
            </a:r>
            <a:endParaRPr lang="en-US" dirty="0" smtClean="0"/>
          </a:p>
          <a:p>
            <a:pPr lvl="0"/>
            <a:r>
              <a:rPr lang="en-US" u="sng" dirty="0" smtClean="0"/>
              <a:t>Operating system</a:t>
            </a:r>
            <a:r>
              <a:rPr lang="en-US" dirty="0" smtClean="0"/>
              <a:t>: </a:t>
            </a:r>
            <a:r>
              <a:rPr lang="en-US" dirty="0" err="1" smtClean="0"/>
              <a:t>OpenCV</a:t>
            </a:r>
            <a:r>
              <a:rPr lang="en-US" dirty="0" smtClean="0"/>
              <a:t> is compatible with Windows, Linux, </a:t>
            </a:r>
            <a:r>
              <a:rPr lang="en-US" dirty="0" err="1" smtClean="0"/>
              <a:t>macOS</a:t>
            </a:r>
            <a:r>
              <a:rPr lang="en-US" dirty="0" smtClean="0"/>
              <a:t>, and other platforms.</a:t>
            </a:r>
          </a:p>
          <a:p>
            <a:pPr lvl="0"/>
            <a:r>
              <a:rPr lang="en-US" u="sng" dirty="0" smtClean="0"/>
              <a:t>Python:</a:t>
            </a:r>
            <a:r>
              <a:rPr lang="en-US" dirty="0" smtClean="0"/>
              <a:t> </a:t>
            </a:r>
            <a:r>
              <a:rPr lang="en-US" dirty="0" err="1" smtClean="0"/>
              <a:t>OpenCV</a:t>
            </a:r>
            <a:r>
              <a:rPr lang="en-US" dirty="0" smtClean="0"/>
              <a:t> can be used with Python, so a compatible version of Python will be required.</a:t>
            </a:r>
          </a:p>
          <a:p>
            <a:pPr lvl="0"/>
            <a:r>
              <a:rPr lang="en-US" u="sng" dirty="0" err="1" smtClean="0"/>
              <a:t>OpenCV</a:t>
            </a:r>
            <a:r>
              <a:rPr lang="en-US" u="sng" dirty="0" smtClean="0"/>
              <a:t> library:</a:t>
            </a:r>
            <a:r>
              <a:rPr lang="en-US" dirty="0" smtClean="0"/>
              <a:t> The </a:t>
            </a:r>
            <a:r>
              <a:rPr lang="en-US" dirty="0" err="1" smtClean="0"/>
              <a:t>OpenCV</a:t>
            </a:r>
            <a:r>
              <a:rPr lang="en-US" dirty="0" smtClean="0"/>
              <a:t> library will need to be installed on your system. You can install it using package managers such as pip or </a:t>
            </a:r>
            <a:r>
              <a:rPr lang="en-US" dirty="0" err="1" smtClean="0"/>
              <a:t>conda</a:t>
            </a:r>
            <a:r>
              <a:rPr lang="en-US" dirty="0" smtClean="0"/>
              <a:t>, or by building it from source code.</a:t>
            </a:r>
          </a:p>
          <a:p>
            <a:pPr lvl="0"/>
            <a:r>
              <a:rPr lang="en-US" u="sng" dirty="0" smtClean="0"/>
              <a:t>Integrated Development Environment (IDE):</a:t>
            </a:r>
            <a:r>
              <a:rPr lang="en-US" dirty="0" smtClean="0"/>
              <a:t> You can use any text editor or IDE that supports Python, such as </a:t>
            </a:r>
            <a:r>
              <a:rPr lang="en-US" dirty="0" err="1" smtClean="0"/>
              <a:t>PyCharm</a:t>
            </a:r>
            <a:r>
              <a:rPr lang="en-US" dirty="0" smtClean="0"/>
              <a:t>, </a:t>
            </a:r>
            <a:r>
              <a:rPr lang="en-US" dirty="0" err="1" smtClean="0"/>
              <a:t>Spyder</a:t>
            </a:r>
            <a:r>
              <a:rPr lang="en-US" dirty="0" smtClean="0"/>
              <a:t>, or Visual Studio Code.</a:t>
            </a:r>
          </a:p>
          <a:p>
            <a:r>
              <a:rPr lang="en-US" dirty="0"/>
              <a:t> </a:t>
            </a:r>
            <a:endParaRPr sz="2400" dirty="0">
              <a:latin typeface="Calibri"/>
              <a:cs typeface="Calibri"/>
            </a:endParaRPr>
          </a:p>
        </p:txBody>
      </p:sp>
    </p:spTree>
    <p:extLst>
      <p:ext uri="{BB962C8B-B14F-4D97-AF65-F5344CB8AC3E}">
        <p14:creationId xmlns:p14="http://schemas.microsoft.com/office/powerpoint/2010/main" val="358639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791199" cy="4429124"/>
          </a:xfrm>
          <a:prstGeom prst="rect">
            <a:avLst/>
          </a:prstGeom>
        </p:spPr>
      </p:pic>
      <p:pic>
        <p:nvPicPr>
          <p:cNvPr id="3" name="object 3"/>
          <p:cNvPicPr/>
          <p:nvPr/>
        </p:nvPicPr>
        <p:blipFill>
          <a:blip r:embed="rId3" cstate="print"/>
          <a:stretch>
            <a:fillRect/>
          </a:stretch>
        </p:blipFill>
        <p:spPr>
          <a:xfrm>
            <a:off x="0" y="1038225"/>
            <a:ext cx="9143999" cy="5819771"/>
          </a:xfrm>
          <a:prstGeom prst="rect">
            <a:avLst/>
          </a:prstGeom>
        </p:spPr>
      </p:pic>
      <p:sp>
        <p:nvSpPr>
          <p:cNvPr id="4" name="object 4"/>
          <p:cNvSpPr txBox="1">
            <a:spLocks noGrp="1"/>
          </p:cNvSpPr>
          <p:nvPr>
            <p:ph type="title"/>
          </p:nvPr>
        </p:nvSpPr>
        <p:spPr>
          <a:xfrm>
            <a:off x="619125" y="1048638"/>
            <a:ext cx="3958590" cy="575310"/>
          </a:xfrm>
          <a:prstGeom prst="rect">
            <a:avLst/>
          </a:prstGeom>
        </p:spPr>
        <p:txBody>
          <a:bodyPr vert="horz" wrap="square" lIns="0" tIns="13335" rIns="0" bIns="0" rtlCol="0">
            <a:spAutoFit/>
          </a:bodyPr>
          <a:lstStyle/>
          <a:p>
            <a:pPr marL="12700">
              <a:lnSpc>
                <a:spcPct val="100000"/>
              </a:lnSpc>
              <a:spcBef>
                <a:spcPts val="105"/>
              </a:spcBef>
            </a:pPr>
            <a:r>
              <a:rPr sz="3600" spc="5" dirty="0"/>
              <a:t>Back</a:t>
            </a:r>
            <a:r>
              <a:rPr sz="3600" spc="-110" dirty="0"/>
              <a:t> </a:t>
            </a:r>
            <a:r>
              <a:rPr sz="3600" dirty="0"/>
              <a:t>end</a:t>
            </a:r>
            <a:r>
              <a:rPr sz="3600" spc="-5" dirty="0"/>
              <a:t> </a:t>
            </a:r>
            <a:r>
              <a:rPr sz="3600" dirty="0"/>
              <a:t>technology</a:t>
            </a:r>
            <a:endParaRPr sz="3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152400" y="228600"/>
            <a:ext cx="8763000" cy="6374566"/>
          </a:xfrm>
          <a:prstGeom prst="rect">
            <a:avLst/>
          </a:prstGeom>
        </p:spPr>
        <p:txBody>
          <a:bodyPr vert="horz" wrap="square" lIns="0" tIns="48895" rIns="0" bIns="0" rtlCol="0">
            <a:spAutoFit/>
          </a:bodyPr>
          <a:lstStyle/>
          <a:p>
            <a:r>
              <a:rPr lang="en-US" sz="1800" b="1" dirty="0" smtClean="0"/>
              <a:t>Hardware Requirements</a:t>
            </a:r>
          </a:p>
          <a:p>
            <a:endParaRPr lang="en-US" sz="1800" dirty="0"/>
          </a:p>
          <a:p>
            <a:pPr lvl="0"/>
            <a:r>
              <a:rPr lang="en-US" sz="1800" u="sng" dirty="0"/>
              <a:t>Camera</a:t>
            </a:r>
            <a:r>
              <a:rPr lang="en-US" sz="1800" dirty="0"/>
              <a:t>: A high-resolution camera with good image quality and adequate lightening is required in a face recognition system.</a:t>
            </a:r>
          </a:p>
          <a:p>
            <a:pPr lvl="0"/>
            <a:r>
              <a:rPr lang="en-US" sz="1800" u="sng" dirty="0"/>
              <a:t>Processor:</a:t>
            </a:r>
            <a:r>
              <a:rPr lang="en-US" sz="1800" dirty="0"/>
              <a:t> A multi-core processor is recommended for faster processing.</a:t>
            </a:r>
          </a:p>
          <a:p>
            <a:pPr lvl="0"/>
            <a:r>
              <a:rPr lang="en-US" sz="1800" u="sng" dirty="0"/>
              <a:t>Memory:</a:t>
            </a:r>
            <a:r>
              <a:rPr lang="en-US" sz="1800" dirty="0"/>
              <a:t> Sufficient memory to store and manipulate large amount of data is required.</a:t>
            </a:r>
          </a:p>
          <a:p>
            <a:pPr lvl="0"/>
            <a:r>
              <a:rPr lang="en-US" sz="1800" u="sng" dirty="0"/>
              <a:t>GPU:</a:t>
            </a:r>
            <a:r>
              <a:rPr lang="en-US" sz="1800" dirty="0"/>
              <a:t> A dedicated graphics processing unit (GPU) can improve the speed and accuracy of face recognition algorithms.</a:t>
            </a:r>
          </a:p>
          <a:p>
            <a:pPr lvl="0"/>
            <a:r>
              <a:rPr lang="en-US" sz="1800" u="sng" dirty="0"/>
              <a:t>Storage:</a:t>
            </a:r>
            <a:r>
              <a:rPr lang="en-US" sz="1800" dirty="0"/>
              <a:t> Adequate storage capacity is necessary to store large database of faces for recognition.</a:t>
            </a:r>
          </a:p>
          <a:p>
            <a:pPr lvl="0"/>
            <a:r>
              <a:rPr lang="en-US" sz="1800" u="sng" dirty="0"/>
              <a:t>Network connectivity:</a:t>
            </a:r>
            <a:r>
              <a:rPr lang="en-US" sz="1800" dirty="0"/>
              <a:t> A high-speed network connection is essential for remote access and sharing of face recognition data.</a:t>
            </a:r>
          </a:p>
          <a:p>
            <a:pPr lvl="0"/>
            <a:r>
              <a:rPr lang="en-US" sz="1800" u="sng" dirty="0"/>
              <a:t>Power supply</a:t>
            </a:r>
            <a:r>
              <a:rPr lang="en-US" sz="1800" dirty="0"/>
              <a:t>: The system should have a reliable and uninterrupted power supply to ensure continuous operation.</a:t>
            </a:r>
          </a:p>
          <a:p>
            <a:pPr lvl="0"/>
            <a:r>
              <a:rPr lang="en-US" sz="1800" u="sng" dirty="0"/>
              <a:t>RAM:</a:t>
            </a:r>
            <a:r>
              <a:rPr lang="en-US" sz="1800" dirty="0"/>
              <a:t> A minimum of 4 GB of RAM is recommended, but higher RAM capacity will be better for larger datasets or more complex algorithms.</a:t>
            </a:r>
          </a:p>
          <a:p>
            <a:pPr lvl="0"/>
            <a:r>
              <a:rPr lang="en-US" sz="1800" u="sng" dirty="0"/>
              <a:t>Display:</a:t>
            </a:r>
            <a:r>
              <a:rPr lang="en-US" sz="1800" dirty="0"/>
              <a:t> A display to monitor the system’s performance and output during operation.</a:t>
            </a:r>
          </a:p>
          <a:p>
            <a:pPr marL="0" marR="257810" indent="0">
              <a:lnSpc>
                <a:spcPct val="92200"/>
              </a:lnSpc>
              <a:spcBef>
                <a:spcPts val="385"/>
              </a:spcBef>
              <a:buNone/>
            </a:pPr>
            <a:endParaRPr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5439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6360" y="1340230"/>
            <a:ext cx="6207760" cy="518159"/>
          </a:xfrm>
          <a:prstGeom prst="rect">
            <a:avLst/>
          </a:prstGeom>
        </p:spPr>
        <p:txBody>
          <a:bodyPr vert="horz" wrap="square" lIns="0" tIns="16510" rIns="0" bIns="0" rtlCol="0">
            <a:spAutoFit/>
          </a:bodyPr>
          <a:lstStyle/>
          <a:p>
            <a:pPr marL="12700">
              <a:lnSpc>
                <a:spcPct val="100000"/>
              </a:lnSpc>
              <a:spcBef>
                <a:spcPts val="130"/>
              </a:spcBef>
            </a:pPr>
            <a:r>
              <a:rPr spc="-20" dirty="0"/>
              <a:t>FACE</a:t>
            </a:r>
            <a:r>
              <a:rPr spc="-130" dirty="0"/>
              <a:t> </a:t>
            </a:r>
            <a:r>
              <a:rPr spc="-5" dirty="0"/>
              <a:t>DETECTION</a:t>
            </a:r>
            <a:r>
              <a:rPr spc="-20" dirty="0"/>
              <a:t> </a:t>
            </a:r>
            <a:r>
              <a:rPr spc="5" dirty="0"/>
              <a:t>AND</a:t>
            </a:r>
            <a:r>
              <a:rPr spc="-65" dirty="0"/>
              <a:t> </a:t>
            </a:r>
            <a:r>
              <a:rPr spc="-10" dirty="0"/>
              <a:t>RECOGNITION</a:t>
            </a:r>
          </a:p>
        </p:txBody>
      </p:sp>
      <p:sp>
        <p:nvSpPr>
          <p:cNvPr id="3" name="object 3"/>
          <p:cNvSpPr txBox="1">
            <a:spLocks noGrp="1"/>
          </p:cNvSpPr>
          <p:nvPr>
            <p:ph sz="half" idx="1"/>
          </p:nvPr>
        </p:nvSpPr>
        <p:spPr>
          <a:prstGeom prst="rect">
            <a:avLst/>
          </a:prstGeom>
        </p:spPr>
        <p:txBody>
          <a:bodyPr vert="horz" wrap="square" lIns="0" tIns="107314" rIns="0" bIns="0" rtlCol="0">
            <a:spAutoFit/>
          </a:bodyPr>
          <a:lstStyle/>
          <a:p>
            <a:pPr marL="12700">
              <a:lnSpc>
                <a:spcPct val="100000"/>
              </a:lnSpc>
              <a:spcBef>
                <a:spcPts val="844"/>
              </a:spcBef>
            </a:pPr>
            <a:r>
              <a:rPr spc="-5" dirty="0"/>
              <a:t>Arif</a:t>
            </a:r>
            <a:r>
              <a:rPr spc="50" dirty="0"/>
              <a:t> </a:t>
            </a:r>
            <a:r>
              <a:rPr spc="-5" dirty="0"/>
              <a:t>Alam</a:t>
            </a:r>
            <a:r>
              <a:rPr spc="180" dirty="0"/>
              <a:t> </a:t>
            </a:r>
            <a:r>
              <a:rPr dirty="0"/>
              <a:t>Ansari</a:t>
            </a:r>
          </a:p>
          <a:p>
            <a:pPr marL="12700">
              <a:lnSpc>
                <a:spcPts val="3155"/>
              </a:lnSpc>
              <a:spcBef>
                <a:spcPts val="755"/>
              </a:spcBef>
            </a:pPr>
            <a:r>
              <a:rPr b="0" spc="20" dirty="0">
                <a:latin typeface="Calibri"/>
                <a:cs typeface="Calibri"/>
              </a:rPr>
              <a:t>CSDS</a:t>
            </a:r>
            <a:r>
              <a:rPr b="0" spc="10" dirty="0">
                <a:latin typeface="Calibri"/>
                <a:cs typeface="Calibri"/>
              </a:rPr>
              <a:t> </a:t>
            </a:r>
            <a:r>
              <a:rPr b="0" spc="15" dirty="0">
                <a:latin typeface="Calibri"/>
                <a:cs typeface="Calibri"/>
              </a:rPr>
              <a:t>A</a:t>
            </a:r>
          </a:p>
          <a:p>
            <a:pPr marL="12700">
              <a:lnSpc>
                <a:spcPts val="3155"/>
              </a:lnSpc>
            </a:pPr>
            <a:r>
              <a:rPr b="0" spc="5" dirty="0">
                <a:latin typeface="Calibri"/>
                <a:cs typeface="Calibri"/>
              </a:rPr>
              <a:t>4th</a:t>
            </a:r>
            <a:r>
              <a:rPr b="0" spc="55" dirty="0">
                <a:latin typeface="Calibri"/>
                <a:cs typeface="Calibri"/>
              </a:rPr>
              <a:t> </a:t>
            </a:r>
            <a:r>
              <a:rPr b="0" spc="-10" dirty="0">
                <a:latin typeface="Calibri"/>
                <a:cs typeface="Calibri"/>
              </a:rPr>
              <a:t>sem</a:t>
            </a:r>
          </a:p>
          <a:p>
            <a:pPr>
              <a:lnSpc>
                <a:spcPct val="100000"/>
              </a:lnSpc>
              <a:spcBef>
                <a:spcPts val="35"/>
              </a:spcBef>
            </a:pPr>
            <a:endParaRPr sz="3850">
              <a:latin typeface="Calibri"/>
              <a:cs typeface="Calibri"/>
            </a:endParaRPr>
          </a:p>
          <a:p>
            <a:pPr marL="12700">
              <a:lnSpc>
                <a:spcPct val="100000"/>
              </a:lnSpc>
            </a:pPr>
            <a:r>
              <a:rPr spc="5" dirty="0"/>
              <a:t>Amritanshu</a:t>
            </a:r>
            <a:r>
              <a:rPr spc="105" dirty="0"/>
              <a:t> </a:t>
            </a:r>
            <a:r>
              <a:rPr dirty="0"/>
              <a:t>Sharma</a:t>
            </a:r>
          </a:p>
          <a:p>
            <a:pPr marL="12700">
              <a:lnSpc>
                <a:spcPct val="100000"/>
              </a:lnSpc>
              <a:spcBef>
                <a:spcPts val="755"/>
              </a:spcBef>
            </a:pPr>
            <a:r>
              <a:rPr b="0" spc="20" dirty="0">
                <a:latin typeface="Calibri"/>
                <a:cs typeface="Calibri"/>
              </a:rPr>
              <a:t>CSDS</a:t>
            </a:r>
            <a:r>
              <a:rPr b="0" spc="10" dirty="0">
                <a:latin typeface="Calibri"/>
                <a:cs typeface="Calibri"/>
              </a:rPr>
              <a:t> </a:t>
            </a:r>
            <a:r>
              <a:rPr b="0" spc="15" dirty="0">
                <a:latin typeface="Calibri"/>
                <a:cs typeface="Calibri"/>
              </a:rPr>
              <a:t>A</a:t>
            </a:r>
          </a:p>
          <a:p>
            <a:pPr marL="12700">
              <a:lnSpc>
                <a:spcPct val="100000"/>
              </a:lnSpc>
              <a:spcBef>
                <a:spcPts val="760"/>
              </a:spcBef>
            </a:pPr>
            <a:r>
              <a:rPr b="0" spc="5" dirty="0">
                <a:latin typeface="Calibri"/>
                <a:cs typeface="Calibri"/>
              </a:rPr>
              <a:t>4th</a:t>
            </a:r>
            <a:r>
              <a:rPr b="0" spc="55" dirty="0">
                <a:latin typeface="Calibri"/>
                <a:cs typeface="Calibri"/>
              </a:rPr>
              <a:t> </a:t>
            </a:r>
            <a:r>
              <a:rPr b="0" spc="-10" dirty="0">
                <a:latin typeface="Calibri"/>
                <a:cs typeface="Calibri"/>
              </a:rPr>
              <a:t>sem</a:t>
            </a:r>
          </a:p>
        </p:txBody>
      </p:sp>
      <p:sp>
        <p:nvSpPr>
          <p:cNvPr id="4" name="object 4"/>
          <p:cNvSpPr txBox="1"/>
          <p:nvPr/>
        </p:nvSpPr>
        <p:spPr>
          <a:xfrm>
            <a:off x="5523229" y="2403303"/>
            <a:ext cx="1555115" cy="3487420"/>
          </a:xfrm>
          <a:prstGeom prst="rect">
            <a:avLst/>
          </a:prstGeom>
        </p:spPr>
        <p:txBody>
          <a:bodyPr vert="horz" wrap="square" lIns="0" tIns="107314" rIns="0" bIns="0" rtlCol="0">
            <a:spAutoFit/>
          </a:bodyPr>
          <a:lstStyle/>
          <a:p>
            <a:pPr marL="41275">
              <a:lnSpc>
                <a:spcPct val="100000"/>
              </a:lnSpc>
              <a:spcBef>
                <a:spcPts val="844"/>
              </a:spcBef>
            </a:pPr>
            <a:r>
              <a:rPr sz="2750" b="1" dirty="0">
                <a:latin typeface="Calibri"/>
                <a:cs typeface="Calibri"/>
              </a:rPr>
              <a:t>Aditya</a:t>
            </a:r>
            <a:r>
              <a:rPr sz="2750" b="1" spc="35" dirty="0">
                <a:latin typeface="Calibri"/>
                <a:cs typeface="Calibri"/>
              </a:rPr>
              <a:t> </a:t>
            </a:r>
            <a:r>
              <a:rPr sz="2750" b="1" spc="5" dirty="0">
                <a:latin typeface="Calibri"/>
                <a:cs typeface="Calibri"/>
              </a:rPr>
              <a:t>Raj</a:t>
            </a:r>
            <a:endParaRPr sz="2750">
              <a:latin typeface="Calibri"/>
              <a:cs typeface="Calibri"/>
            </a:endParaRPr>
          </a:p>
          <a:p>
            <a:pPr marL="31750">
              <a:lnSpc>
                <a:spcPts val="3155"/>
              </a:lnSpc>
              <a:spcBef>
                <a:spcPts val="755"/>
              </a:spcBef>
            </a:pPr>
            <a:r>
              <a:rPr sz="2750" spc="20" dirty="0">
                <a:latin typeface="Calibri"/>
                <a:cs typeface="Calibri"/>
              </a:rPr>
              <a:t>CSDS</a:t>
            </a:r>
            <a:r>
              <a:rPr sz="2750" spc="-65" dirty="0">
                <a:latin typeface="Calibri"/>
                <a:cs typeface="Calibri"/>
              </a:rPr>
              <a:t> </a:t>
            </a:r>
            <a:r>
              <a:rPr sz="2750" spc="15" dirty="0">
                <a:latin typeface="Calibri"/>
                <a:cs typeface="Calibri"/>
              </a:rPr>
              <a:t>A</a:t>
            </a:r>
            <a:endParaRPr sz="2750">
              <a:latin typeface="Calibri"/>
              <a:cs typeface="Calibri"/>
            </a:endParaRPr>
          </a:p>
          <a:p>
            <a:pPr marL="12700">
              <a:lnSpc>
                <a:spcPts val="3155"/>
              </a:lnSpc>
            </a:pPr>
            <a:r>
              <a:rPr sz="2750" spc="5" dirty="0">
                <a:latin typeface="Calibri"/>
                <a:cs typeface="Calibri"/>
              </a:rPr>
              <a:t>4th</a:t>
            </a:r>
            <a:r>
              <a:rPr sz="2750" spc="50" dirty="0">
                <a:latin typeface="Calibri"/>
                <a:cs typeface="Calibri"/>
              </a:rPr>
              <a:t> </a:t>
            </a:r>
            <a:r>
              <a:rPr sz="2750" spc="-10" dirty="0">
                <a:latin typeface="Calibri"/>
                <a:cs typeface="Calibri"/>
              </a:rPr>
              <a:t>sem</a:t>
            </a:r>
            <a:endParaRPr sz="2750">
              <a:latin typeface="Calibri"/>
              <a:cs typeface="Calibri"/>
            </a:endParaRPr>
          </a:p>
          <a:p>
            <a:pPr>
              <a:lnSpc>
                <a:spcPct val="100000"/>
              </a:lnSpc>
              <a:spcBef>
                <a:spcPts val="35"/>
              </a:spcBef>
            </a:pPr>
            <a:endParaRPr sz="3850">
              <a:latin typeface="Calibri"/>
              <a:cs typeface="Calibri"/>
            </a:endParaRPr>
          </a:p>
          <a:p>
            <a:pPr marL="79375">
              <a:lnSpc>
                <a:spcPct val="100000"/>
              </a:lnSpc>
            </a:pPr>
            <a:r>
              <a:rPr sz="2750" b="1" spc="5" dirty="0">
                <a:latin typeface="Calibri"/>
                <a:cs typeface="Calibri"/>
              </a:rPr>
              <a:t>Adiba</a:t>
            </a:r>
            <a:endParaRPr sz="2750">
              <a:latin typeface="Calibri"/>
              <a:cs typeface="Calibri"/>
            </a:endParaRPr>
          </a:p>
          <a:p>
            <a:pPr marL="31750">
              <a:lnSpc>
                <a:spcPct val="100000"/>
              </a:lnSpc>
              <a:spcBef>
                <a:spcPts val="755"/>
              </a:spcBef>
            </a:pPr>
            <a:r>
              <a:rPr sz="2750" spc="20" dirty="0">
                <a:latin typeface="Calibri"/>
                <a:cs typeface="Calibri"/>
              </a:rPr>
              <a:t>CSDS</a:t>
            </a:r>
            <a:r>
              <a:rPr sz="2750" spc="-65" dirty="0">
                <a:latin typeface="Calibri"/>
                <a:cs typeface="Calibri"/>
              </a:rPr>
              <a:t> </a:t>
            </a:r>
            <a:r>
              <a:rPr sz="2750" spc="15" dirty="0">
                <a:latin typeface="Calibri"/>
                <a:cs typeface="Calibri"/>
              </a:rPr>
              <a:t>A</a:t>
            </a:r>
            <a:endParaRPr sz="2750">
              <a:latin typeface="Calibri"/>
              <a:cs typeface="Calibri"/>
            </a:endParaRPr>
          </a:p>
          <a:p>
            <a:pPr marL="98425">
              <a:lnSpc>
                <a:spcPct val="100000"/>
              </a:lnSpc>
              <a:spcBef>
                <a:spcPts val="760"/>
              </a:spcBef>
            </a:pPr>
            <a:r>
              <a:rPr sz="2750" spc="5" dirty="0">
                <a:latin typeface="Calibri"/>
                <a:cs typeface="Calibri"/>
              </a:rPr>
              <a:t>4th</a:t>
            </a:r>
            <a:r>
              <a:rPr sz="2750" spc="-15" dirty="0">
                <a:latin typeface="Calibri"/>
                <a:cs typeface="Calibri"/>
              </a:rPr>
              <a:t> </a:t>
            </a:r>
            <a:r>
              <a:rPr sz="2750" spc="-10" dirty="0">
                <a:latin typeface="Calibri"/>
                <a:cs typeface="Calibri"/>
              </a:rPr>
              <a:t>sem</a:t>
            </a:r>
            <a:endParaRPr sz="275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85800"/>
            <a:ext cx="5235575" cy="632224"/>
          </a:xfrm>
          <a:prstGeom prst="rect">
            <a:avLst/>
          </a:prstGeom>
        </p:spPr>
        <p:txBody>
          <a:bodyPr vert="horz" wrap="square" lIns="0" tIns="16510" rIns="0" bIns="0" rtlCol="0">
            <a:spAutoFit/>
          </a:bodyPr>
          <a:lstStyle/>
          <a:p>
            <a:pPr marL="12700">
              <a:lnSpc>
                <a:spcPct val="100000"/>
              </a:lnSpc>
              <a:spcBef>
                <a:spcPts val="130"/>
              </a:spcBef>
            </a:pPr>
            <a:r>
              <a:rPr spc="10" dirty="0" smtClean="0"/>
              <a:t>P</a:t>
            </a:r>
            <a:r>
              <a:rPr spc="-75" dirty="0" smtClean="0"/>
              <a:t>r</a:t>
            </a:r>
            <a:r>
              <a:rPr spc="5" dirty="0" smtClean="0"/>
              <a:t>o</a:t>
            </a:r>
            <a:r>
              <a:rPr spc="15" dirty="0" smtClean="0"/>
              <a:t>b</a:t>
            </a:r>
            <a:r>
              <a:rPr spc="30" dirty="0" smtClean="0"/>
              <a:t>le</a:t>
            </a:r>
            <a:r>
              <a:rPr spc="20" dirty="0" smtClean="0"/>
              <a:t>m</a:t>
            </a:r>
            <a:r>
              <a:rPr lang="en-US" spc="-125" dirty="0"/>
              <a:t> </a:t>
            </a:r>
            <a:r>
              <a:rPr spc="-15" dirty="0" smtClean="0"/>
              <a:t>S</a:t>
            </a:r>
            <a:r>
              <a:rPr spc="10" dirty="0" smtClean="0"/>
              <a:t>t</a:t>
            </a:r>
            <a:r>
              <a:rPr spc="-5" dirty="0" smtClean="0"/>
              <a:t>a</a:t>
            </a:r>
            <a:r>
              <a:rPr spc="-60" dirty="0" smtClean="0"/>
              <a:t>t</a:t>
            </a:r>
            <a:r>
              <a:rPr spc="35" dirty="0" smtClean="0"/>
              <a:t>e</a:t>
            </a:r>
            <a:r>
              <a:rPr spc="15" dirty="0" smtClean="0"/>
              <a:t>m</a:t>
            </a:r>
            <a:r>
              <a:rPr spc="35" dirty="0" smtClean="0"/>
              <a:t>e</a:t>
            </a:r>
            <a:r>
              <a:rPr spc="10" dirty="0" smtClean="0"/>
              <a:t>nt</a:t>
            </a:r>
            <a:endParaRPr spc="10" dirty="0"/>
          </a:p>
        </p:txBody>
      </p:sp>
      <p:sp>
        <p:nvSpPr>
          <p:cNvPr id="3" name="object 3"/>
          <p:cNvSpPr txBox="1"/>
          <p:nvPr/>
        </p:nvSpPr>
        <p:spPr>
          <a:xfrm>
            <a:off x="708025" y="2623756"/>
            <a:ext cx="7562850" cy="3262629"/>
          </a:xfrm>
          <a:prstGeom prst="rect">
            <a:avLst/>
          </a:prstGeom>
        </p:spPr>
        <p:txBody>
          <a:bodyPr vert="horz" wrap="square" lIns="0" tIns="60325" rIns="0" bIns="0" rtlCol="0">
            <a:spAutoFit/>
          </a:bodyPr>
          <a:lstStyle/>
          <a:p>
            <a:pPr marL="469900" marR="5080" indent="-457200">
              <a:lnSpc>
                <a:spcPts val="3000"/>
              </a:lnSpc>
              <a:spcBef>
                <a:spcPts val="475"/>
              </a:spcBef>
              <a:buFont typeface="Wingdings" panose="05000000000000000000" pitchFamily="2" charset="2"/>
              <a:buChar char="Ø"/>
            </a:pPr>
            <a:r>
              <a:rPr sz="2750" spc="-20" dirty="0" smtClean="0">
                <a:latin typeface="Calibri"/>
                <a:cs typeface="Calibri"/>
              </a:rPr>
              <a:t>Identify</a:t>
            </a:r>
            <a:r>
              <a:rPr sz="2750" spc="295" dirty="0" smtClean="0">
                <a:latin typeface="Calibri"/>
                <a:cs typeface="Calibri"/>
              </a:rPr>
              <a:t> </a:t>
            </a:r>
            <a:r>
              <a:rPr sz="2750" spc="25" dirty="0">
                <a:latin typeface="Calibri"/>
                <a:cs typeface="Calibri"/>
              </a:rPr>
              <a:t>or</a:t>
            </a:r>
            <a:r>
              <a:rPr sz="2750" spc="-20" dirty="0">
                <a:latin typeface="Calibri"/>
                <a:cs typeface="Calibri"/>
              </a:rPr>
              <a:t> </a:t>
            </a:r>
            <a:r>
              <a:rPr sz="2750" spc="-5" dirty="0">
                <a:latin typeface="Calibri"/>
                <a:cs typeface="Calibri"/>
              </a:rPr>
              <a:t>varify</a:t>
            </a:r>
            <a:r>
              <a:rPr sz="2750" spc="65" dirty="0">
                <a:latin typeface="Calibri"/>
                <a:cs typeface="Calibri"/>
              </a:rPr>
              <a:t> </a:t>
            </a:r>
            <a:r>
              <a:rPr sz="2750" spc="10" dirty="0">
                <a:latin typeface="Calibri"/>
                <a:cs typeface="Calibri"/>
              </a:rPr>
              <a:t>one</a:t>
            </a:r>
            <a:r>
              <a:rPr sz="2750" spc="95" dirty="0">
                <a:latin typeface="Calibri"/>
                <a:cs typeface="Calibri"/>
              </a:rPr>
              <a:t> </a:t>
            </a:r>
            <a:r>
              <a:rPr sz="2750" spc="25" dirty="0">
                <a:latin typeface="Calibri"/>
                <a:cs typeface="Calibri"/>
              </a:rPr>
              <a:t>or</a:t>
            </a:r>
            <a:r>
              <a:rPr sz="2750" spc="-10" dirty="0">
                <a:latin typeface="Calibri"/>
                <a:cs typeface="Calibri"/>
              </a:rPr>
              <a:t> </a:t>
            </a:r>
            <a:r>
              <a:rPr sz="2750" spc="30" dirty="0">
                <a:latin typeface="Calibri"/>
                <a:cs typeface="Calibri"/>
              </a:rPr>
              <a:t>more</a:t>
            </a:r>
            <a:r>
              <a:rPr sz="2750" spc="-45" dirty="0">
                <a:latin typeface="Calibri"/>
                <a:cs typeface="Calibri"/>
              </a:rPr>
              <a:t> </a:t>
            </a:r>
            <a:r>
              <a:rPr sz="2750" spc="-15" dirty="0">
                <a:latin typeface="Calibri"/>
                <a:cs typeface="Calibri"/>
              </a:rPr>
              <a:t>persons</a:t>
            </a:r>
            <a:r>
              <a:rPr sz="2750" spc="240" dirty="0">
                <a:latin typeface="Calibri"/>
                <a:cs typeface="Calibri"/>
              </a:rPr>
              <a:t> </a:t>
            </a:r>
            <a:r>
              <a:rPr sz="2750" spc="-10" dirty="0">
                <a:latin typeface="Calibri"/>
                <a:cs typeface="Calibri"/>
              </a:rPr>
              <a:t>in</a:t>
            </a:r>
            <a:r>
              <a:rPr sz="2750" spc="20" dirty="0">
                <a:latin typeface="Calibri"/>
                <a:cs typeface="Calibri"/>
              </a:rPr>
              <a:t> </a:t>
            </a:r>
            <a:r>
              <a:rPr sz="2750" spc="-10" dirty="0">
                <a:latin typeface="Calibri"/>
                <a:cs typeface="Calibri"/>
              </a:rPr>
              <a:t>the</a:t>
            </a:r>
            <a:r>
              <a:rPr sz="2750" spc="95" dirty="0">
                <a:latin typeface="Calibri"/>
                <a:cs typeface="Calibri"/>
              </a:rPr>
              <a:t> </a:t>
            </a:r>
            <a:r>
              <a:rPr sz="2750" spc="-5" dirty="0">
                <a:latin typeface="Calibri"/>
                <a:cs typeface="Calibri"/>
              </a:rPr>
              <a:t>scene </a:t>
            </a:r>
            <a:r>
              <a:rPr sz="2750" spc="-605" dirty="0">
                <a:latin typeface="Calibri"/>
                <a:cs typeface="Calibri"/>
              </a:rPr>
              <a:t> </a:t>
            </a:r>
            <a:r>
              <a:rPr sz="2750" spc="-20" dirty="0">
                <a:latin typeface="Calibri"/>
                <a:cs typeface="Calibri"/>
              </a:rPr>
              <a:t>using</a:t>
            </a:r>
            <a:r>
              <a:rPr sz="2750" spc="165" dirty="0">
                <a:latin typeface="Calibri"/>
                <a:cs typeface="Calibri"/>
              </a:rPr>
              <a:t> </a:t>
            </a:r>
            <a:r>
              <a:rPr sz="2750" spc="10" dirty="0">
                <a:latin typeface="Calibri"/>
                <a:cs typeface="Calibri"/>
              </a:rPr>
              <a:t>a</a:t>
            </a:r>
            <a:r>
              <a:rPr sz="2750" spc="70" dirty="0">
                <a:latin typeface="Calibri"/>
                <a:cs typeface="Calibri"/>
              </a:rPr>
              <a:t> </a:t>
            </a:r>
            <a:r>
              <a:rPr sz="2750" dirty="0">
                <a:latin typeface="Calibri"/>
                <a:cs typeface="Calibri"/>
              </a:rPr>
              <a:t>stored</a:t>
            </a:r>
            <a:r>
              <a:rPr sz="2750" spc="15" dirty="0">
                <a:latin typeface="Calibri"/>
                <a:cs typeface="Calibri"/>
              </a:rPr>
              <a:t> </a:t>
            </a:r>
            <a:r>
              <a:rPr sz="2750" dirty="0">
                <a:latin typeface="Calibri"/>
                <a:cs typeface="Calibri"/>
              </a:rPr>
              <a:t>database</a:t>
            </a:r>
            <a:r>
              <a:rPr sz="2750" spc="95" dirty="0">
                <a:latin typeface="Calibri"/>
                <a:cs typeface="Calibri"/>
              </a:rPr>
              <a:t> </a:t>
            </a:r>
            <a:r>
              <a:rPr sz="2750" spc="25" dirty="0">
                <a:latin typeface="Calibri"/>
                <a:cs typeface="Calibri"/>
              </a:rPr>
              <a:t>of</a:t>
            </a:r>
            <a:r>
              <a:rPr sz="2750" spc="30" dirty="0">
                <a:latin typeface="Calibri"/>
                <a:cs typeface="Calibri"/>
              </a:rPr>
              <a:t> </a:t>
            </a:r>
            <a:r>
              <a:rPr sz="2750" spc="-10" dirty="0">
                <a:latin typeface="Calibri"/>
                <a:cs typeface="Calibri"/>
              </a:rPr>
              <a:t>faces.</a:t>
            </a:r>
            <a:endParaRPr sz="2750" dirty="0">
              <a:latin typeface="Calibri"/>
              <a:cs typeface="Calibri"/>
            </a:endParaRPr>
          </a:p>
          <a:p>
            <a:pPr marL="571500" indent="-571500">
              <a:lnSpc>
                <a:spcPct val="100000"/>
              </a:lnSpc>
              <a:spcBef>
                <a:spcPts val="50"/>
              </a:spcBef>
              <a:buFont typeface="Wingdings" panose="05000000000000000000" pitchFamily="2" charset="2"/>
              <a:buChar char="Ø"/>
            </a:pPr>
            <a:endParaRPr sz="3800" dirty="0">
              <a:latin typeface="Calibri"/>
              <a:cs typeface="Calibri"/>
            </a:endParaRPr>
          </a:p>
          <a:p>
            <a:pPr marL="469900" indent="-457200">
              <a:lnSpc>
                <a:spcPct val="100000"/>
              </a:lnSpc>
              <a:buFont typeface="Wingdings" panose="05000000000000000000" pitchFamily="2" charset="2"/>
              <a:buChar char="Ø"/>
            </a:pPr>
            <a:r>
              <a:rPr sz="2750" spc="-20" dirty="0" smtClean="0">
                <a:latin typeface="Calibri"/>
                <a:cs typeface="Calibri"/>
              </a:rPr>
              <a:t>Identify</a:t>
            </a:r>
            <a:r>
              <a:rPr sz="2750" spc="295" dirty="0" smtClean="0">
                <a:latin typeface="Calibri"/>
                <a:cs typeface="Calibri"/>
              </a:rPr>
              <a:t> </a:t>
            </a:r>
            <a:r>
              <a:rPr sz="2750" spc="-10" dirty="0">
                <a:latin typeface="Calibri"/>
                <a:cs typeface="Calibri"/>
              </a:rPr>
              <a:t>person</a:t>
            </a:r>
            <a:r>
              <a:rPr sz="2750" spc="170" dirty="0">
                <a:latin typeface="Calibri"/>
                <a:cs typeface="Calibri"/>
              </a:rPr>
              <a:t> </a:t>
            </a:r>
            <a:r>
              <a:rPr sz="2750" spc="-5" dirty="0">
                <a:latin typeface="Calibri"/>
                <a:cs typeface="Calibri"/>
              </a:rPr>
              <a:t>face</a:t>
            </a:r>
            <a:r>
              <a:rPr sz="2750" spc="25" dirty="0">
                <a:latin typeface="Calibri"/>
                <a:cs typeface="Calibri"/>
              </a:rPr>
              <a:t> </a:t>
            </a:r>
            <a:r>
              <a:rPr sz="2750" spc="-5" dirty="0">
                <a:latin typeface="Calibri"/>
                <a:cs typeface="Calibri"/>
              </a:rPr>
              <a:t>from</a:t>
            </a:r>
            <a:r>
              <a:rPr sz="2750" spc="80" dirty="0">
                <a:latin typeface="Calibri"/>
                <a:cs typeface="Calibri"/>
              </a:rPr>
              <a:t> </a:t>
            </a:r>
            <a:r>
              <a:rPr sz="2750" spc="10" dirty="0">
                <a:latin typeface="Calibri"/>
                <a:cs typeface="Calibri"/>
              </a:rPr>
              <a:t>a</a:t>
            </a:r>
            <a:r>
              <a:rPr sz="2750" dirty="0">
                <a:latin typeface="Calibri"/>
                <a:cs typeface="Calibri"/>
              </a:rPr>
              <a:t> </a:t>
            </a:r>
            <a:r>
              <a:rPr sz="2750" spc="-15" dirty="0">
                <a:latin typeface="Calibri"/>
                <a:cs typeface="Calibri"/>
              </a:rPr>
              <a:t>traffic</a:t>
            </a:r>
            <a:r>
              <a:rPr sz="2750" spc="150" dirty="0">
                <a:latin typeface="Calibri"/>
                <a:cs typeface="Calibri"/>
              </a:rPr>
              <a:t> </a:t>
            </a:r>
            <a:r>
              <a:rPr sz="2750" dirty="0">
                <a:latin typeface="Calibri"/>
                <a:cs typeface="Calibri"/>
              </a:rPr>
              <a:t>video.</a:t>
            </a:r>
          </a:p>
          <a:p>
            <a:pPr marL="457200" indent="-457200">
              <a:lnSpc>
                <a:spcPct val="100000"/>
              </a:lnSpc>
              <a:buFont typeface="Wingdings" panose="05000000000000000000" pitchFamily="2" charset="2"/>
              <a:buChar char="Ø"/>
            </a:pPr>
            <a:endParaRPr sz="2800" dirty="0">
              <a:latin typeface="Calibri"/>
              <a:cs typeface="Calibri"/>
            </a:endParaRPr>
          </a:p>
          <a:p>
            <a:pPr marL="469900" marR="362585" indent="-457200">
              <a:lnSpc>
                <a:spcPts val="3000"/>
              </a:lnSpc>
              <a:spcBef>
                <a:spcPts val="1745"/>
              </a:spcBef>
              <a:buFont typeface="Wingdings" panose="05000000000000000000" pitchFamily="2" charset="2"/>
              <a:buChar char="Ø"/>
            </a:pPr>
            <a:r>
              <a:rPr sz="2750" spc="-100" dirty="0" smtClean="0">
                <a:latin typeface="Calibri"/>
                <a:cs typeface="Calibri"/>
              </a:rPr>
              <a:t>To</a:t>
            </a:r>
            <a:r>
              <a:rPr sz="2750" spc="10" dirty="0" smtClean="0">
                <a:latin typeface="Calibri"/>
                <a:cs typeface="Calibri"/>
              </a:rPr>
              <a:t> </a:t>
            </a:r>
            <a:r>
              <a:rPr sz="2750" spc="5" dirty="0">
                <a:latin typeface="Calibri"/>
                <a:cs typeface="Calibri"/>
              </a:rPr>
              <a:t>control</a:t>
            </a:r>
            <a:r>
              <a:rPr sz="2750" spc="15" dirty="0">
                <a:latin typeface="Calibri"/>
                <a:cs typeface="Calibri"/>
              </a:rPr>
              <a:t> </a:t>
            </a:r>
            <a:r>
              <a:rPr sz="2750" spc="-10" dirty="0">
                <a:latin typeface="Calibri"/>
                <a:cs typeface="Calibri"/>
              </a:rPr>
              <a:t>the</a:t>
            </a:r>
            <a:r>
              <a:rPr sz="2750" spc="95" dirty="0">
                <a:latin typeface="Calibri"/>
                <a:cs typeface="Calibri"/>
              </a:rPr>
              <a:t> </a:t>
            </a:r>
            <a:r>
              <a:rPr sz="2750" dirty="0">
                <a:latin typeface="Calibri"/>
                <a:cs typeface="Calibri"/>
              </a:rPr>
              <a:t>devices</a:t>
            </a:r>
            <a:r>
              <a:rPr sz="2750" spc="170" dirty="0">
                <a:latin typeface="Calibri"/>
                <a:cs typeface="Calibri"/>
              </a:rPr>
              <a:t> </a:t>
            </a:r>
            <a:r>
              <a:rPr sz="2750" spc="-20" dirty="0">
                <a:latin typeface="Calibri"/>
                <a:cs typeface="Calibri"/>
              </a:rPr>
              <a:t>using</a:t>
            </a:r>
            <a:r>
              <a:rPr sz="2750" spc="245" dirty="0">
                <a:latin typeface="Calibri"/>
                <a:cs typeface="Calibri"/>
              </a:rPr>
              <a:t> </a:t>
            </a:r>
            <a:r>
              <a:rPr sz="2750" spc="-5" dirty="0">
                <a:latin typeface="Calibri"/>
                <a:cs typeface="Calibri"/>
              </a:rPr>
              <a:t>face</a:t>
            </a:r>
            <a:r>
              <a:rPr sz="2750" spc="25" dirty="0">
                <a:latin typeface="Calibri"/>
                <a:cs typeface="Calibri"/>
              </a:rPr>
              <a:t> </a:t>
            </a:r>
            <a:r>
              <a:rPr sz="2750" spc="-15" dirty="0">
                <a:latin typeface="Calibri"/>
                <a:cs typeface="Calibri"/>
              </a:rPr>
              <a:t>expression</a:t>
            </a:r>
            <a:r>
              <a:rPr sz="2750" spc="240" dirty="0">
                <a:latin typeface="Calibri"/>
                <a:cs typeface="Calibri"/>
              </a:rPr>
              <a:t> </a:t>
            </a:r>
            <a:r>
              <a:rPr sz="2750" spc="5" dirty="0">
                <a:latin typeface="Calibri"/>
                <a:cs typeface="Calibri"/>
              </a:rPr>
              <a:t>and </a:t>
            </a:r>
            <a:r>
              <a:rPr sz="2750" spc="-610" dirty="0">
                <a:latin typeface="Calibri"/>
                <a:cs typeface="Calibri"/>
              </a:rPr>
              <a:t> </a:t>
            </a:r>
            <a:r>
              <a:rPr sz="2750" spc="5" dirty="0">
                <a:latin typeface="Calibri"/>
                <a:cs typeface="Calibri"/>
              </a:rPr>
              <a:t>eye</a:t>
            </a:r>
            <a:r>
              <a:rPr sz="2750" spc="15" dirty="0">
                <a:latin typeface="Calibri"/>
                <a:cs typeface="Calibri"/>
              </a:rPr>
              <a:t> </a:t>
            </a:r>
            <a:r>
              <a:rPr sz="2750" spc="10" dirty="0">
                <a:latin typeface="Calibri"/>
                <a:cs typeface="Calibri"/>
              </a:rPr>
              <a:t>movement.</a:t>
            </a:r>
            <a:endParaRPr sz="275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003" y="479406"/>
            <a:ext cx="4930775" cy="1124667"/>
          </a:xfrm>
          <a:prstGeom prst="rect">
            <a:avLst/>
          </a:prstGeom>
        </p:spPr>
        <p:txBody>
          <a:bodyPr vert="horz" wrap="square" lIns="0" tIns="16510" rIns="0" bIns="0" rtlCol="0">
            <a:spAutoFit/>
          </a:bodyPr>
          <a:lstStyle/>
          <a:p>
            <a:pPr marL="12700">
              <a:spcBef>
                <a:spcPts val="130"/>
              </a:spcBef>
            </a:pPr>
            <a:r>
              <a:rPr lang="en-US" dirty="0"/>
              <a:t>Introduction</a:t>
            </a:r>
            <a:br>
              <a:rPr lang="en-US" dirty="0"/>
            </a:br>
            <a:endParaRPr spc="5" dirty="0"/>
          </a:p>
        </p:txBody>
      </p:sp>
      <p:sp>
        <p:nvSpPr>
          <p:cNvPr id="3" name="object 3"/>
          <p:cNvSpPr txBox="1"/>
          <p:nvPr/>
        </p:nvSpPr>
        <p:spPr>
          <a:xfrm>
            <a:off x="708025" y="1604073"/>
            <a:ext cx="8124825" cy="4869923"/>
          </a:xfrm>
          <a:prstGeom prst="rect">
            <a:avLst/>
          </a:prstGeom>
        </p:spPr>
        <p:txBody>
          <a:bodyPr vert="horz" wrap="square" lIns="0" tIns="60325" rIns="0" bIns="0" rtlCol="0">
            <a:spAutoFit/>
          </a:bodyPr>
          <a:lstStyle/>
          <a:p>
            <a:pPr marL="12700" marR="109855">
              <a:lnSpc>
                <a:spcPts val="3000"/>
              </a:lnSpc>
              <a:spcBef>
                <a:spcPts val="475"/>
              </a:spcBef>
            </a:pPr>
            <a:r>
              <a:rPr lang="en-US" dirty="0"/>
              <a:t>Face detection and recognition are two related technologies that have become increasingly prevalent in recent years, thanks to advances in computer vision, artificial intelligence, and machine learning. In this article, we will explore the basics of face detection and recognition, their underlying technologies, their applications, and their potential risks and ethical considerations.</a:t>
            </a:r>
          </a:p>
          <a:p>
            <a:pPr marL="12700" marR="109855">
              <a:lnSpc>
                <a:spcPts val="3000"/>
              </a:lnSpc>
              <a:spcBef>
                <a:spcPts val="475"/>
              </a:spcBef>
            </a:pPr>
            <a:r>
              <a:rPr lang="en-US" b="1" dirty="0"/>
              <a:t>Face </a:t>
            </a:r>
            <a:r>
              <a:rPr lang="en-US" b="1" dirty="0" smtClean="0"/>
              <a:t>Detection</a:t>
            </a:r>
          </a:p>
          <a:p>
            <a:pPr marL="12700" marR="109855">
              <a:lnSpc>
                <a:spcPts val="3000"/>
              </a:lnSpc>
              <a:spcBef>
                <a:spcPts val="475"/>
              </a:spcBef>
            </a:pPr>
            <a:r>
              <a:rPr lang="en-US" dirty="0"/>
              <a:t>Face detection is the process of locating human faces in digital images or videos. This is typically done using a combination of image processing techniques, machine learning algorithms, and statistical models. The goal of face detection is to identify the presence and location of a face in an image or video frame, regardless of the position, orientation, or size of the face</a:t>
            </a:r>
            <a:r>
              <a:rPr lang="en-US" dirty="0" smtClean="0"/>
              <a:t>.</a:t>
            </a:r>
            <a:endParaRPr lang="en-US" b="1" dirty="0"/>
          </a:p>
          <a:p>
            <a:pPr marL="12700" marR="109855">
              <a:lnSpc>
                <a:spcPts val="3000"/>
              </a:lnSpc>
              <a:spcBef>
                <a:spcPts val="475"/>
              </a:spcBef>
            </a:pPr>
            <a:endParaRPr sz="2400" dirty="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8731885" cy="6858000"/>
            <a:chOff x="0" y="0"/>
            <a:chExt cx="8731885" cy="6858000"/>
          </a:xfrm>
        </p:grpSpPr>
        <p:pic>
          <p:nvPicPr>
            <p:cNvPr id="3" name="object 3"/>
            <p:cNvPicPr/>
            <p:nvPr/>
          </p:nvPicPr>
          <p:blipFill>
            <a:blip r:embed="rId2" cstate="print"/>
            <a:stretch>
              <a:fillRect/>
            </a:stretch>
          </p:blipFill>
          <p:spPr>
            <a:xfrm>
              <a:off x="1857375" y="2419350"/>
              <a:ext cx="6874436" cy="2121002"/>
            </a:xfrm>
            <a:prstGeom prst="rect">
              <a:avLst/>
            </a:prstGeom>
          </p:spPr>
        </p:pic>
        <p:pic>
          <p:nvPicPr>
            <p:cNvPr id="4" name="object 4"/>
            <p:cNvPicPr/>
            <p:nvPr/>
          </p:nvPicPr>
          <p:blipFill>
            <a:blip r:embed="rId3" cstate="print"/>
            <a:stretch>
              <a:fillRect/>
            </a:stretch>
          </p:blipFill>
          <p:spPr>
            <a:xfrm>
              <a:off x="0" y="0"/>
              <a:ext cx="3476624" cy="6857998"/>
            </a:xfrm>
            <a:prstGeom prst="rect">
              <a:avLst/>
            </a:prstGeom>
          </p:spPr>
        </p:pic>
        <p:sp>
          <p:nvSpPr>
            <p:cNvPr id="5" name="object 5"/>
            <p:cNvSpPr/>
            <p:nvPr/>
          </p:nvSpPr>
          <p:spPr>
            <a:xfrm>
              <a:off x="3810000" y="2114550"/>
              <a:ext cx="4732020" cy="0"/>
            </a:xfrm>
            <a:custGeom>
              <a:avLst/>
              <a:gdLst/>
              <a:ahLst/>
              <a:cxnLst/>
              <a:rect l="l" t="t" r="r" b="b"/>
              <a:pathLst>
                <a:path w="4732020">
                  <a:moveTo>
                    <a:pt x="0" y="0"/>
                  </a:moveTo>
                  <a:lnTo>
                    <a:pt x="4732020" y="0"/>
                  </a:lnTo>
                </a:path>
              </a:pathLst>
            </a:custGeom>
            <a:ln w="19050">
              <a:solidFill>
                <a:srgbClr val="F7FD2C"/>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1752600"/>
            <a:ext cx="7041515" cy="3411190"/>
          </a:xfrm>
          <a:prstGeom prst="rect">
            <a:avLst/>
          </a:prstGeom>
        </p:spPr>
        <p:txBody>
          <a:bodyPr vert="horz" wrap="square" lIns="0" tIns="86360" rIns="0" bIns="0" rtlCol="0">
            <a:spAutoFit/>
          </a:bodyPr>
          <a:lstStyle/>
          <a:p>
            <a:r>
              <a:rPr lang="en-US" b="1" dirty="0"/>
              <a:t>Face Recognition</a:t>
            </a:r>
          </a:p>
          <a:p>
            <a:endParaRPr lang="en-US" dirty="0" smtClean="0"/>
          </a:p>
          <a:p>
            <a:r>
              <a:rPr lang="en-US" dirty="0" smtClean="0"/>
              <a:t>Face </a:t>
            </a:r>
            <a:r>
              <a:rPr lang="en-US" dirty="0"/>
              <a:t>recognition is the process of identifying a person by comparing their facial features with a pre-existing database of faces. This is done by analyzing the unique features of a person's face, such as the shape of their eyes, the size of their nose, and the contours of their cheeks</a:t>
            </a:r>
            <a:r>
              <a:rPr lang="en-US" dirty="0" smtClean="0"/>
              <a:t>.</a:t>
            </a:r>
          </a:p>
          <a:p>
            <a:endParaRPr lang="en-US" dirty="0"/>
          </a:p>
          <a:p>
            <a:r>
              <a:rPr lang="en-US" b="1" dirty="0"/>
              <a:t>Applications of Face Detection and Recognition</a:t>
            </a:r>
          </a:p>
          <a:p>
            <a:r>
              <a:rPr lang="en-US" dirty="0"/>
              <a:t>Face detection and recognition have many practical applications in various fields, including security and surveillance, biometric identification, marketing and advertising, and entertainment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913436"/>
            <a:ext cx="4724399" cy="982961"/>
          </a:xfrm>
          <a:prstGeom prst="rect">
            <a:avLst/>
          </a:prstGeom>
        </p:spPr>
        <p:txBody>
          <a:bodyPr vert="horz" wrap="square" lIns="0" tIns="13335" rIns="0" bIns="0" rtlCol="0">
            <a:spAutoFit/>
          </a:bodyPr>
          <a:lstStyle/>
          <a:p>
            <a:pPr marL="12700">
              <a:spcBef>
                <a:spcPts val="105"/>
              </a:spcBef>
            </a:pPr>
            <a:r>
              <a:rPr lang="en-US" dirty="0"/>
              <a:t>Feasibility Study</a:t>
            </a:r>
            <a:br>
              <a:rPr lang="en-US" dirty="0"/>
            </a:br>
            <a:endParaRPr sz="3000" dirty="0"/>
          </a:p>
        </p:txBody>
      </p:sp>
      <p:sp>
        <p:nvSpPr>
          <p:cNvPr id="3" name="object 3"/>
          <p:cNvSpPr txBox="1"/>
          <p:nvPr/>
        </p:nvSpPr>
        <p:spPr>
          <a:xfrm>
            <a:off x="756725" y="1981200"/>
            <a:ext cx="7560309" cy="3346750"/>
          </a:xfrm>
          <a:prstGeom prst="rect">
            <a:avLst/>
          </a:prstGeom>
        </p:spPr>
        <p:txBody>
          <a:bodyPr vert="horz" wrap="square" lIns="0" tIns="54610" rIns="0" bIns="0" rtlCol="0">
            <a:spAutoFit/>
          </a:bodyPr>
          <a:lstStyle/>
          <a:p>
            <a:pPr marL="241300" marR="363220" indent="-229235">
              <a:lnSpc>
                <a:spcPct val="80700"/>
              </a:lnSpc>
              <a:spcBef>
                <a:spcPts val="935"/>
              </a:spcBef>
            </a:pPr>
            <a:r>
              <a:rPr lang="en-US" b="1" dirty="0" err="1"/>
              <a:t>OpenCV</a:t>
            </a:r>
            <a:r>
              <a:rPr lang="en-US" b="1" dirty="0"/>
              <a:t> </a:t>
            </a:r>
            <a:r>
              <a:rPr lang="en-US" dirty="0"/>
              <a:t>provides several face detection algorithms, and the selection of </a:t>
            </a:r>
            <a:r>
              <a:rPr lang="en-US" dirty="0" smtClean="0"/>
              <a:t>a suitable </a:t>
            </a:r>
            <a:r>
              <a:rPr lang="en-US" dirty="0"/>
              <a:t>algorithm depends on the lighting conditions, the size of the face, and the speed required for the application</a:t>
            </a:r>
            <a:r>
              <a:rPr lang="en-US" dirty="0" smtClean="0"/>
              <a:t>.</a:t>
            </a:r>
          </a:p>
          <a:p>
            <a:pPr marL="241300" marR="363220" indent="-229235">
              <a:lnSpc>
                <a:spcPct val="80700"/>
              </a:lnSpc>
              <a:spcBef>
                <a:spcPts val="935"/>
              </a:spcBef>
            </a:pPr>
            <a:endParaRPr lang="en-US" dirty="0" smtClean="0"/>
          </a:p>
          <a:p>
            <a:pPr marL="285750" indent="-285750">
              <a:buFont typeface="Wingdings" panose="05000000000000000000" pitchFamily="2" charset="2"/>
              <a:buChar char="Ø"/>
            </a:pPr>
            <a:r>
              <a:rPr lang="en-US" dirty="0"/>
              <a:t>The system should be designed to maintain privacy and security, including protecting the facial data of individuals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feasibility study assessing the hardware requirements, data requirements, face detection, and recognition algorithms, privacy, security and maintenance considerations, and scalability must be undertaken before embarking on a project.</a:t>
            </a:r>
          </a:p>
          <a:p>
            <a:pPr marL="241300" marR="363220" indent="-229235">
              <a:lnSpc>
                <a:spcPct val="80700"/>
              </a:lnSpc>
              <a:spcBef>
                <a:spcPts val="935"/>
              </a:spcBef>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4572000" cy="6858000"/>
            </a:xfrm>
            <a:custGeom>
              <a:avLst/>
              <a:gdLst/>
              <a:ahLst/>
              <a:cxnLst/>
              <a:rect l="l" t="t" r="r" b="b"/>
              <a:pathLst>
                <a:path w="4572000" h="6858000">
                  <a:moveTo>
                    <a:pt x="4572000" y="0"/>
                  </a:moveTo>
                  <a:lnTo>
                    <a:pt x="0" y="0"/>
                  </a:lnTo>
                  <a:lnTo>
                    <a:pt x="0" y="6858000"/>
                  </a:lnTo>
                  <a:lnTo>
                    <a:pt x="4572000" y="6858000"/>
                  </a:lnTo>
                  <a:lnTo>
                    <a:pt x="4572000" y="0"/>
                  </a:lnTo>
                  <a:close/>
                </a:path>
              </a:pathLst>
            </a:custGeom>
            <a:solidFill>
              <a:srgbClr val="252525"/>
            </a:solidFill>
          </p:spPr>
          <p:txBody>
            <a:bodyPr wrap="square" lIns="0" tIns="0" rIns="0" bIns="0" rtlCol="0"/>
            <a:lstStyle/>
            <a:p>
              <a:endParaRPr/>
            </a:p>
          </p:txBody>
        </p:sp>
        <p:sp>
          <p:nvSpPr>
            <p:cNvPr id="4" name="object 4"/>
            <p:cNvSpPr/>
            <p:nvPr/>
          </p:nvSpPr>
          <p:spPr>
            <a:xfrm>
              <a:off x="4572000" y="0"/>
              <a:ext cx="4572000" cy="6858000"/>
            </a:xfrm>
            <a:custGeom>
              <a:avLst/>
              <a:gdLst/>
              <a:ahLst/>
              <a:cxnLst/>
              <a:rect l="l" t="t" r="r" b="b"/>
              <a:pathLst>
                <a:path w="4572000" h="6858000">
                  <a:moveTo>
                    <a:pt x="4572000" y="0"/>
                  </a:moveTo>
                  <a:lnTo>
                    <a:pt x="0" y="0"/>
                  </a:lnTo>
                  <a:lnTo>
                    <a:pt x="0" y="6858000"/>
                  </a:lnTo>
                  <a:lnTo>
                    <a:pt x="4572000" y="6858000"/>
                  </a:lnTo>
                  <a:lnTo>
                    <a:pt x="4572000"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866775" y="638175"/>
              <a:ext cx="7419975" cy="3581400"/>
            </a:xfrm>
            <a:prstGeom prst="rect">
              <a:avLst/>
            </a:prstGeom>
          </p:spPr>
        </p:pic>
        <p:sp>
          <p:nvSpPr>
            <p:cNvPr id="6" name="object 6"/>
            <p:cNvSpPr/>
            <p:nvPr/>
          </p:nvSpPr>
          <p:spPr>
            <a:xfrm>
              <a:off x="5048250" y="4543425"/>
              <a:ext cx="342900" cy="47625"/>
            </a:xfrm>
            <a:custGeom>
              <a:avLst/>
              <a:gdLst/>
              <a:ahLst/>
              <a:cxnLst/>
              <a:rect l="l" t="t" r="r" b="b"/>
              <a:pathLst>
                <a:path w="342900" h="47625">
                  <a:moveTo>
                    <a:pt x="342900" y="0"/>
                  </a:moveTo>
                  <a:lnTo>
                    <a:pt x="0" y="0"/>
                  </a:lnTo>
                  <a:lnTo>
                    <a:pt x="0" y="47625"/>
                  </a:lnTo>
                  <a:lnTo>
                    <a:pt x="342900" y="47625"/>
                  </a:lnTo>
                  <a:lnTo>
                    <a:pt x="342900" y="0"/>
                  </a:lnTo>
                  <a:close/>
                </a:path>
              </a:pathLst>
            </a:custGeom>
            <a:solidFill>
              <a:srgbClr val="000000"/>
            </a:solidFill>
          </p:spPr>
          <p:txBody>
            <a:bodyPr wrap="square" lIns="0" tIns="0" rIns="0" bIns="0" rtlCol="0"/>
            <a:lstStyle/>
            <a:p>
              <a:endParaRPr/>
            </a:p>
          </p:txBody>
        </p:sp>
      </p:grpSp>
      <p:sp>
        <p:nvSpPr>
          <p:cNvPr id="7" name="object 7"/>
          <p:cNvSpPr txBox="1"/>
          <p:nvPr/>
        </p:nvSpPr>
        <p:spPr>
          <a:xfrm>
            <a:off x="5134864" y="4723510"/>
            <a:ext cx="2484120" cy="1221740"/>
          </a:xfrm>
          <a:prstGeom prst="rect">
            <a:avLst/>
          </a:prstGeom>
        </p:spPr>
        <p:txBody>
          <a:bodyPr vert="horz" wrap="square" lIns="0" tIns="48895" rIns="0" bIns="0" rtlCol="0">
            <a:spAutoFit/>
          </a:bodyPr>
          <a:lstStyle/>
          <a:p>
            <a:pPr marL="12700" marR="5080">
              <a:lnSpc>
                <a:spcPct val="92200"/>
              </a:lnSpc>
              <a:spcBef>
                <a:spcPts val="385"/>
              </a:spcBef>
            </a:pPr>
            <a:r>
              <a:rPr sz="2750" b="1" spc="20" dirty="0">
                <a:latin typeface="Calibri"/>
                <a:cs typeface="Calibri"/>
              </a:rPr>
              <a:t>Open </a:t>
            </a:r>
            <a:r>
              <a:rPr sz="2750" b="1" spc="-10" dirty="0">
                <a:latin typeface="Calibri"/>
                <a:cs typeface="Calibri"/>
              </a:rPr>
              <a:t>Source </a:t>
            </a:r>
            <a:r>
              <a:rPr sz="2750" b="1" spc="-5" dirty="0">
                <a:latin typeface="Calibri"/>
                <a:cs typeface="Calibri"/>
              </a:rPr>
              <a:t> </a:t>
            </a:r>
            <a:r>
              <a:rPr sz="2750" b="1" spc="20" dirty="0">
                <a:latin typeface="Calibri"/>
                <a:cs typeface="Calibri"/>
              </a:rPr>
              <a:t>Computer</a:t>
            </a:r>
            <a:r>
              <a:rPr sz="2750" b="1" spc="-75" dirty="0">
                <a:latin typeface="Calibri"/>
                <a:cs typeface="Calibri"/>
              </a:rPr>
              <a:t> </a:t>
            </a:r>
            <a:r>
              <a:rPr sz="2750" b="1" spc="10" dirty="0">
                <a:latin typeface="Calibri"/>
                <a:cs typeface="Calibri"/>
              </a:rPr>
              <a:t>Vision </a:t>
            </a:r>
            <a:r>
              <a:rPr sz="2750" b="1" spc="-605" dirty="0">
                <a:latin typeface="Calibri"/>
                <a:cs typeface="Calibri"/>
              </a:rPr>
              <a:t> </a:t>
            </a:r>
            <a:r>
              <a:rPr sz="2750" b="1" dirty="0">
                <a:latin typeface="Calibri"/>
                <a:cs typeface="Calibri"/>
              </a:rPr>
              <a:t>Library</a:t>
            </a:r>
            <a:endParaRPr sz="275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304800"/>
            <a:ext cx="7379334" cy="1977464"/>
          </a:xfrm>
          <a:prstGeom prst="rect">
            <a:avLst/>
          </a:prstGeom>
        </p:spPr>
        <p:txBody>
          <a:bodyPr vert="horz" wrap="square" lIns="0" tIns="12700" rIns="0" bIns="0" rtlCol="0">
            <a:spAutoFit/>
          </a:bodyPr>
          <a:lstStyle/>
          <a:p>
            <a:pPr marL="12700">
              <a:spcBef>
                <a:spcPts val="125"/>
              </a:spcBef>
            </a:pPr>
            <a:r>
              <a:rPr lang="en-US" b="1" dirty="0" smtClean="0"/>
              <a:t>Methodology</a:t>
            </a:r>
          </a:p>
          <a:p>
            <a:pPr marL="12700">
              <a:spcBef>
                <a:spcPts val="125"/>
              </a:spcBef>
            </a:pPr>
            <a:r>
              <a:rPr lang="en-US" dirty="0" smtClean="0"/>
              <a:t>Gary </a:t>
            </a:r>
            <a:r>
              <a:rPr lang="en-US" dirty="0" err="1"/>
              <a:t>Bradski</a:t>
            </a:r>
            <a:r>
              <a:rPr lang="en-US" dirty="0"/>
              <a:t> proposed the idea of </a:t>
            </a:r>
            <a:r>
              <a:rPr lang="en-US" dirty="0" err="1"/>
              <a:t>OpenCV</a:t>
            </a:r>
            <a:r>
              <a:rPr lang="en-US" dirty="0"/>
              <a:t>, which could operate on a multi-level architecture. </a:t>
            </a:r>
            <a:r>
              <a:rPr lang="en-US" dirty="0" err="1"/>
              <a:t>OpenCV</a:t>
            </a:r>
            <a:r>
              <a:rPr lang="en-US" dirty="0"/>
              <a:t> contains a number of noteworthy features and conveniences that are immediately apparent. The </a:t>
            </a:r>
            <a:r>
              <a:rPr lang="en-US" dirty="0" err="1"/>
              <a:t>OpenCV</a:t>
            </a:r>
            <a:r>
              <a:rPr lang="en-US" dirty="0"/>
              <a:t> assists in identifying a person's frontal face and also generates XML documents for various places, such as body </a:t>
            </a:r>
            <a:r>
              <a:rPr lang="en-US" dirty="0" smtClean="0"/>
              <a:t>parts</a:t>
            </a:r>
          </a:p>
          <a:p>
            <a:pPr marL="12700">
              <a:spcBef>
                <a:spcPts val="125"/>
              </a:spcBef>
            </a:pPr>
            <a:endParaRPr lang="en-US" b="1" dirty="0" smtClean="0"/>
          </a:p>
        </p:txBody>
      </p:sp>
      <p:sp>
        <p:nvSpPr>
          <p:cNvPr id="4" name="object 4"/>
          <p:cNvSpPr txBox="1"/>
          <p:nvPr/>
        </p:nvSpPr>
        <p:spPr>
          <a:xfrm>
            <a:off x="457200" y="4267200"/>
            <a:ext cx="7826375" cy="2056973"/>
          </a:xfrm>
          <a:prstGeom prst="rect">
            <a:avLst/>
          </a:prstGeom>
        </p:spPr>
        <p:txBody>
          <a:bodyPr vert="horz" wrap="square" lIns="0" tIns="12700" rIns="0" bIns="0" rtlCol="0">
            <a:spAutoFit/>
          </a:bodyPr>
          <a:lstStyle/>
          <a:p>
            <a:r>
              <a:rPr lang="en-US" dirty="0"/>
              <a:t>A face recognition system requires the input component. The picture acquisition process is completed in this section. Live pictures are transformed to digital data so that image-processing operations may be carried out on them. A face detection algorithm receives these collected photos. For the face recognition system, face detection handles face picture extraction and</a:t>
            </a:r>
          </a:p>
          <a:p>
            <a:r>
              <a:rPr lang="en-US" dirty="0"/>
              <a:t>location tasks.</a:t>
            </a:r>
          </a:p>
          <a:p>
            <a:pPr marL="12700">
              <a:lnSpc>
                <a:spcPct val="100000"/>
              </a:lnSpc>
              <a:spcBef>
                <a:spcPts val="100"/>
              </a:spcBef>
              <a:tabLst>
                <a:tab pos="2157730" algn="l"/>
                <a:tab pos="4474845" algn="l"/>
              </a:tabLst>
            </a:pPr>
            <a:endParaRPr sz="2400" dirty="0">
              <a:latin typeface="Calibri"/>
              <a:cs typeface="Calibri"/>
            </a:endParaRPr>
          </a:p>
        </p:txBody>
      </p:sp>
      <p:pic>
        <p:nvPicPr>
          <p:cNvPr id="6" name="image2.jpeg"/>
          <p:cNvPicPr/>
          <p:nvPr/>
        </p:nvPicPr>
        <p:blipFill>
          <a:blip r:embed="rId2" cstate="print"/>
          <a:stretch>
            <a:fillRect/>
          </a:stretch>
        </p:blipFill>
        <p:spPr>
          <a:xfrm>
            <a:off x="1828800" y="2362200"/>
            <a:ext cx="5474335" cy="15398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21</TotalTime>
  <Words>693</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Gothic</vt:lpstr>
      <vt:lpstr>Wingdings</vt:lpstr>
      <vt:lpstr>Vapor Trail</vt:lpstr>
      <vt:lpstr>MINI PROJECT</vt:lpstr>
      <vt:lpstr>FACE DETECTION AND RECOGNITION</vt:lpstr>
      <vt:lpstr>Problem Statement</vt:lpstr>
      <vt:lpstr>Introduction </vt:lpstr>
      <vt:lpstr>PowerPoint Presentation</vt:lpstr>
      <vt:lpstr>PowerPoint Presentation</vt:lpstr>
      <vt:lpstr>Feasibility Study </vt:lpstr>
      <vt:lpstr>PowerPoint Presentation</vt:lpstr>
      <vt:lpstr>PowerPoint Presentation</vt:lpstr>
      <vt:lpstr>PowerPoint Presentation</vt:lpstr>
      <vt:lpstr>Facilities required for proposed work</vt:lpstr>
      <vt:lpstr>Back end technology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cp:lastModifiedBy>student</cp:lastModifiedBy>
  <cp:revision>4</cp:revision>
  <dcterms:created xsi:type="dcterms:W3CDTF">2023-03-20T06:36:56Z</dcterms:created>
  <dcterms:modified xsi:type="dcterms:W3CDTF">2023-03-20T07:10:38Z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2022-04-11T00:00:00Z</vt:filetime>
  </property>
  <property fmtid="{D5CDD505-2E9C-101B-9397-08002B2CF9AE}" pid="3" name="LastSaved">
    <vt:filetime>2023-03-20T00:00:00Z</vt:filetime>
  </property>
</Properties>
</file>