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E95088-4131-4637-B092-8F8396942066}">
  <a:tblStyle styleId="{FDE95088-4131-4637-B092-8F8396942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254e7c8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254e7c8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485485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485485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254e7c88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254e7c88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254e7c7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254e7c7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254e7c7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254e7c7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54e7c7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54e7c7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c485485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c485485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254e7c88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254e7c88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c485485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c485485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254e7c88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254e7c88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485485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485485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254e7c88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254e7c88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254e7c88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254e7c88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c485485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c485485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4854858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485485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4854858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485485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4854858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485485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4854858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c485485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4854858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4854858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485485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c485485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254e7c7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254e7c7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Underwater Network Simulation on Unet Sim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r>
              <a:rPr lang="en"/>
              <a:t> Distance Analysis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Channel Model</a:t>
            </a:r>
            <a:endParaRPr sz="1500"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Basic Acoustic Channel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Carrier Frequency: 30 kHz,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Bandwidth: 10000 Hz,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Spreading Loss Factor: 2  (Spherical or Cylindrical)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Temperature: 15 C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Salinity: 35 ppt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Noise Level: 40 dB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Water Depth: 1000 m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Bit Rate: 2400 bps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Simulation</a:t>
            </a:r>
            <a:endParaRPr i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A: Location = [0.m, 0.m, -100.m]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B: Location = [x.m, 0.m, -100.m]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vary the distance we vary x.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Following observations were made: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constant time is required for non-deterministic processes.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time delay linearly increases with distance underwater.</a:t>
            </a:r>
            <a:endParaRPr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Distance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4"/>
          <p:cNvGraphicFramePr/>
          <p:nvPr/>
        </p:nvGraphicFramePr>
        <p:xfrm>
          <a:off x="952500" y="75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{FDE95088-4131-4637-B092-8F8396942066}</a:tableStyleId>
              </a:tblPr>
              <a:tblGrid>
                <a:gridCol w="1407775"/>
                <a:gridCol w="1407775"/>
                <a:gridCol w="1407775"/>
                <a:gridCol w="1407775"/>
                <a:gridCol w="1407775"/>
              </a:tblGrid>
              <a:tr h="53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Distance (m)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Distance/Speed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Size/Bit Rate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Non-Deterministic Delay (s)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Total Delay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1.233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0.067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1.267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150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1.300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1.333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250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0.167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1.367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0.200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1.400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350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0.233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1.433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0.267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1.467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450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0.300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1.500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0.333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1.533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4"/>
          <p:cNvSpPr txBox="1"/>
          <p:nvPr>
            <p:ph type="title"/>
          </p:nvPr>
        </p:nvSpPr>
        <p:spPr>
          <a:xfrm>
            <a:off x="1052550" y="237650"/>
            <a:ext cx="7038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Multihop Transmission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21: tcp://localhost:1121, http://localhost:8021/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 22: tcp://localhost:1122, http://localhost:8022/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 27: tcp://localhost:1127, http://localhost:8027/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 28: tcp://localhost:1128, http://localhost:8028/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 29: tcp://localhost:1129, http://localhost:8029/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 31: tcp://localhost:1131, http://localhost:8031/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 34: tcp://localhost:1134, http://localhost:8034/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25" y="218375"/>
            <a:ext cx="8576549" cy="4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1633538"/>
            <a:ext cx="73056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Mobility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Mobile Node (MN), or sometimes a subnet, changing its point of attachment to the network while its communication to the network remains uninterrupted.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Mobility reduces energy consumption and provides better monitoring of ongoing events in sensed fields.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</a:t>
            </a:r>
            <a:r>
              <a:rPr lang="en" sz="1500"/>
              <a:t>he mobility of the nodes is set to false to indicate that the nodes are static and it set to true if the nodes are mobile.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11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&amp; Parameters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990275" y="1620575"/>
            <a:ext cx="37104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</a:t>
            </a:r>
            <a:r>
              <a:rPr lang="en"/>
              <a:t>ddress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Web:  TCP/IP port number for web interface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Shell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Api: TCP/IP port number for the API port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Location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Mobility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Heading :Initial heading of the node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2" type="body"/>
          </p:nvPr>
        </p:nvSpPr>
        <p:spPr>
          <a:xfrm>
            <a:off x="4914125" y="1596725"/>
            <a:ext cx="37104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</a:t>
            </a:r>
            <a:r>
              <a:rPr lang="en"/>
              <a:t>peed — speed in m/s, if mobile node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Heading — heading in degrees, 0 is North, measured clockwise, if mobile node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turnRate — turn rate in degrees/s, measured clockwise, if mobile node</a:t>
            </a:r>
            <a:endParaRPr/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diveRate — dive rate in m/s, if it’s a mobile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1297500" y="513600"/>
            <a:ext cx="70389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Simulation - Circular mobility:</a:t>
            </a:r>
            <a:endParaRPr/>
          </a:p>
          <a:p>
            <a:pPr indent="0" lvl="0" marL="5143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simulate {</a:t>
            </a:r>
            <a:endParaRPr/>
          </a:p>
          <a:p>
            <a:pPr indent="0" lvl="0" marL="5143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def n1 = node 'AUV-1', location: [0, 0, 0], mobility: false</a:t>
            </a:r>
            <a:endParaRPr/>
          </a:p>
          <a:p>
            <a:pPr indent="0" lvl="0" marL="5143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n1.motionModel = [speed: 5.mps, turnRate: 1.dps]</a:t>
            </a:r>
            <a:endParaRPr/>
          </a:p>
          <a:p>
            <a:pPr indent="0" lvl="0" marL="5143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5143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def n3 = node 'AUV-3', location: [60, 0, 0], mobility: false</a:t>
            </a:r>
            <a:endParaRPr/>
          </a:p>
          <a:p>
            <a:pPr indent="0" lvl="0" marL="5143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143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def n2 = node 'AUV-2', location: [0, 0, 0], mobility: true</a:t>
            </a:r>
            <a:endParaRPr/>
          </a:p>
          <a:p>
            <a:pPr indent="0" lvl="0" marL="5143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n2.motionModel = [speed: 5.mps, turnRate: 10.dps]		#radius=28.64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338138"/>
            <a:ext cx="68865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UnetSIM Basics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simulator that enables a network engineer to simulate an entire underwater network on  a single 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UnetStack agents and protocols to be simulated in realistic channel conditions, with minimal efforts.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Unet nodes run the UnetStack software that allows us to effectively communicate over all types of links using a common Application Programming Interface (API).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UnetStack API bindings are available for several languages including Java, Groovy, Python, Julia, C, Javascript, etc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1297500" y="408650"/>
            <a:ext cx="70389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Simulation - Vertical mobility:</a:t>
            </a:r>
            <a:endParaRPr i="1"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C = node 'C', address: 31, location: [80.m, 0, -600.m]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D = node 'D', address: 32, location: [-80.m, 0, -600.m]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E = node 'E', address: 33, location: [50.m, 0, -1200.m]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F = node 'F', address: 34, location: [-50.m, 0, -1200.m]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B = node 'B', address: 21, location: [0, 0, 0], mobility: true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B.motionModel = [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[duration: 3.minutes, diveRate: 10.mps],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[duration: 3.minutes, diveRate: -10.mps],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[time: 6.minutes, turnRate: 0.dps, diveRate: 0.mps],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96488"/>
            <a:ext cx="89154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UnetStack Services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Node Information: They manage and maintain node’s 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Address Regulation: Used to manage address requests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Datagram: Support transmission and reception of messages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Physical: Used to send transmission frames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Ranging: Provide nodes with time synchronisation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 Link: Provide the nodes with single-hop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14325"/>
            <a:ext cx="70389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UnetStack Services (Continued)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414475"/>
            <a:ext cx="7038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Medium Access Control (MAC): Used to make the system more reliable in terms of sending acknowledgement messages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 Routing: Provide nodes with multi-hop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 Route Maintenance: Generate routing notifications to keep a log of routes in terms of routing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 Transport: Provides services such as end to end reliability for large datagrams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11. Remote Access: Agents having remote access provide control over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12. State Persistence: Save the logs or scripts of the present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Distance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 is a significantly lossy medium and the attenuation depends upon the channel parameters.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top of this, noise present in the channel due to various sources such as marine animals, ships, shorelines further diminish the strength of the signal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Hence, we require a certain minimum power level to transmit a packet to avoid packet loss.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Objective: To find the minimum power required to transmit a packet without any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Distance Analysis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Channel Model</a:t>
            </a:r>
            <a:endParaRPr i="1"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Basic Acoustic Channel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Carrier Frequency: 30 kHz,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Bandwidth: 10000 Hz,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Spreading Loss Factor: 2  (Spherical or Cylindrical)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Temperature: 15 C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Salinity: 35 ppt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Noise Level: 40 dB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Water Depth: 1000 m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DIstance Analysis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Simulation</a:t>
            </a:r>
            <a:endParaRPr i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A: Location = [0.m, 0.m, -100.m]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B: Location = [x.m, 0.m, -100.m]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vary the distance we vary x.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Simulation Time = 2 hrs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loss = trace.txCount ? 100*trace.dropCount/trace.txCount : 0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DIstance Analysis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Results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 1: For a given power level, what is the maximum distance to which we can transmit packets without any loss?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Done for a power level of -40 dB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distance up to 400 m, we recorded no packet loss.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Thereafter, as we increased the distance, the loss % increased in an almost linear manner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780 m, the packet loss was 100 % i.e. no packet transmitted was received.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Beyond 780m, the packet loss remained 100%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Distance Analysis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Results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Method 2: For a certain distance, what is the minimum level of power that we require so as to avoid packet loss?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952500" y="26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{FDE95088-4131-4637-B092-8F8396942066}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Distance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Minimum Power Required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 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-56 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 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-53 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300 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-51 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400 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-50 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500 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-49 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