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F0EA09-F954-44D5-B7EE-276462AA0318}">
  <a:tblStyle styleId="{2EF0EA09-F954-44D5-B7EE-276462AA03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4c68a3775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4c68a3775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2dbc7ab6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2dbc7ab6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2dbc7ab67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2dbc7ab67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2dbc7ab67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2dbc7ab6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2fa75194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2fa75194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2fa75194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2fa75194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2fa75194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2fa75194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2fa75194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2fa75194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2fa751946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92fa751946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2dbc7ab6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2dbc7ab6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2dbc7ab6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2dbc7ab6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2dbc7ab6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2dbc7ab6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4ef96e9a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4ef96e9a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4ef96e9a7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4ef96e9a7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4ef96e9a7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4ef96e9a7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4c68a3775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4c68a3775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4ef96e9a7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4ef96e9a7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9928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The Challenges of Building Scalable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Mobile Underwater Wireless Sensor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Networks</a:t>
            </a:r>
            <a:endParaRPr sz="3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 rotWithShape="1">
          <a:blip r:embed="rId3">
            <a:alphaModFix/>
          </a:blip>
          <a:srcRect b="2555" l="3647" r="3545" t="1022"/>
          <a:stretch/>
        </p:blipFill>
        <p:spPr>
          <a:xfrm>
            <a:off x="1169750" y="0"/>
            <a:ext cx="6098543" cy="514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CHALLENGES IN MOBILE UWSN DESIGN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SECURITY, RESILIENCE &amp; ROBUSTNESS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RELIABLE AND/OR REAL TIME DATA TRANSFER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TRAFFIC CONGESTION CONTROL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EFFICIENT MULTIHOP ACOUSTIC ROUTING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DISTRIBUTED LOCALIZATION AND TIME SYNCHRONIZATION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EFFECTIVE MULTIPLE ACCESS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ACOUSTIC PHYSICAL LAYER 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SECURITY, RESILIENCE &amp; ROBUSTNESS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1297500" y="1200150"/>
            <a:ext cx="70389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Regular </a:t>
            </a:r>
            <a:r>
              <a:rPr lang="en"/>
              <a:t>cryptography</a:t>
            </a:r>
            <a:r>
              <a:rPr lang="en"/>
              <a:t> not sufficient due to limited energy, computation and communication capabilities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Two Types of Attacks - 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Depleting a Node’s On-Device Resources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Disrupting Network Collaborations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Wormholes pose a great threat to underwater communications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Techniques used in Radio transmission not applicable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UWSNs are prone to network partitioning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Delay Tolerant Networking (DTN)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RELIABLE</a:t>
            </a:r>
            <a:r>
              <a:rPr lang="en" sz="2200"/>
              <a:t> AND/OR REAL TIME DATA TRANSFER</a:t>
            </a:r>
            <a:endParaRPr sz="2200"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1297500" y="1232300"/>
            <a:ext cx="7038900" cy="32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End to End</a:t>
            </a:r>
            <a:endParaRPr/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Reliable</a:t>
            </a:r>
            <a:r>
              <a:rPr lang="en"/>
              <a:t> Data Transfer	                   </a:t>
            </a:r>
            <a:endParaRPr/>
          </a:p>
          <a:p>
            <a:pPr indent="0" lvl="0" marL="228600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Hop to Hop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TCP Approach (End to End):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High Error Rates Incurred on the Links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Large Bandwidth x Delay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PFSQ - Pump Slowly Fetch Quickly (Hop to Hop):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Sender sends data to immediate neighbour at slow rate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Receiver</a:t>
            </a:r>
            <a:r>
              <a:rPr lang="en"/>
              <a:t> fetches lost packets quickly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Automatic Repeat Request (ARQ) - Causes very low channel utilization due to large delay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Need to Investigate tailored efficient Erasure Coding schemes for UWSNs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Real Time Data Transfer is always a challenge!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Erasure Coding Schemes need to ensure high reliability and reducing transmission time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210" name="Google Shape;210;p25"/>
          <p:cNvCxnSpPr/>
          <p:nvPr/>
        </p:nvCxnSpPr>
        <p:spPr>
          <a:xfrm flipH="1" rot="10800000">
            <a:off x="3161100" y="1307850"/>
            <a:ext cx="653700" cy="2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5"/>
          <p:cNvCxnSpPr/>
          <p:nvPr/>
        </p:nvCxnSpPr>
        <p:spPr>
          <a:xfrm>
            <a:off x="3161100" y="1532850"/>
            <a:ext cx="696600" cy="25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CONGESTION CONTROL</a:t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1297500" y="1200150"/>
            <a:ext cx="70389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Ground Based Networks - Congestion Detection and Avoidance ( CODA)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Open Loop Hop by Hop Back Pressure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Closed Loop Multisource Regulation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 Loop - Fast Reaction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Closed Loop - Efficient Steady State Regulation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Higher the loss, lower the source rate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need to use a good combination of Open Loop and Closed Loop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 Loss = Loss Due to  Congestion + Loss Due to External Interference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schemes assume all loss is congestion based which leads to errors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Distinction between these two losses needs to be investigated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EFFICIENT MULTIHOP ACOUSTIC ROUTING</a:t>
            </a:r>
            <a:endParaRPr/>
          </a:p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1297500" y="1135850"/>
            <a:ext cx="7038900" cy="3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Saving energy is a primary concern (especially for long duration applications)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Network topology changes drastically even for small node displacements and hence on ground routing algorithms cannot be used for UWSNs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Routing Protocols -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Proactive Routing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Reactive (On Demand) Routing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can utilize location information for georouting which proves to be very effective in handling node mobility. How to improve georouting energy efficiency is a question yet to be answered.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DISTRIBUTED LOCALIZATION AND TIME SYNCHRONIZATION</a:t>
            </a:r>
            <a:endParaRPr sz="1700"/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1297500" y="1007275"/>
            <a:ext cx="7038900" cy="3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Critical for every node to know it’s current position and the synchronized time with respect to other coordinating nodes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GPS does not work well underwater due to quick absorption of high frequency RF waves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Low cost, high precision system not yet available for UWSNs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Infeasible </a:t>
            </a:r>
            <a:r>
              <a:rPr lang="en"/>
              <a:t>Techniques -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Time Difference of Arrival (TDoA): External interferences such as ship noise, near-shore tide noise, multipath frequency spread reduce signal strength considerably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Angle of Arrival (AoA): Requires directional transmission/reception devices which incur an </a:t>
            </a:r>
            <a:r>
              <a:rPr lang="en"/>
              <a:t>unnecessary</a:t>
            </a:r>
            <a:r>
              <a:rPr lang="en"/>
              <a:t> non trivial cost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Promising Approaches -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Acoustic Only Time of Arrival (ToA): Measuring the round trip time by actively bouncing the acoustic signal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Surface Level Radio Anchor Points: Via GPS for instant position and time sync info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Motion of water, variation of  temperature and pressure affects the spread of the acoustic signal, which requires sophisticated signal processing techniques to compensate for errors due to acoustic channel itself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EFFICIENT MULTIPLE ACCESS</a:t>
            </a:r>
            <a:endParaRPr/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1297500" y="825100"/>
            <a:ext cx="7038900" cy="22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Limited Bandwidth and high propagation delay of acoustic channel makes it difficult for Media Access Control which enables multiple devices to share a common wireless medium in a fair and efficient manner</a:t>
            </a:r>
            <a:endParaRPr/>
          </a:p>
        </p:txBody>
      </p:sp>
      <p:graphicFrame>
        <p:nvGraphicFramePr>
          <p:cNvPr id="236" name="Google Shape;236;p29"/>
          <p:cNvGraphicFramePr/>
          <p:nvPr/>
        </p:nvGraphicFramePr>
        <p:xfrm>
          <a:off x="502438" y="170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{2EF0EA09-F954-44D5-B7EE-276462AA0318}</a:tableStyleId>
              </a:tblPr>
              <a:tblGrid>
                <a:gridCol w="1529425"/>
                <a:gridCol w="2766525"/>
                <a:gridCol w="3843175"/>
              </a:tblGrid>
              <a:tr h="298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Protocol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Type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Remarks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FDMA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Scheduled Protocol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Not suitable due to narrow bandwidth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TDMA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Scheduled Protocol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Not suitable due to high propagation delay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CSMA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Contention Based Protocol (Carrier Sense)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Cannot avoid collisions at the </a:t>
                      </a: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receiving</a:t>
                      </a: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 terminal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MACA/MACAW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Contention Based Protocol (Handshaking)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Collisions more likely to occur due to high variability of delay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FF00"/>
                          </a:solidFill>
                        </a:rPr>
                        <a:t>ALOHA/Slotted ALOHA</a:t>
                      </a:r>
                      <a:endParaRPr sz="10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FF00"/>
                          </a:solidFill>
                        </a:rPr>
                        <a:t>Contention Based Protocol (Random Access)</a:t>
                      </a:r>
                      <a:endParaRPr sz="10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FF00"/>
                          </a:solidFill>
                        </a:rPr>
                        <a:t>Feasible, used for satellite communication where there is large propagation delay</a:t>
                      </a:r>
                      <a:endParaRPr sz="10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FF00"/>
                          </a:solidFill>
                        </a:rPr>
                        <a:t>CDMA</a:t>
                      </a:r>
                      <a:endParaRPr sz="10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FF00"/>
                          </a:solidFill>
                        </a:rPr>
                        <a:t>Scheduled Protocol</a:t>
                      </a:r>
                      <a:endParaRPr sz="10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FF00"/>
                          </a:solidFill>
                        </a:rPr>
                        <a:t>Promising </a:t>
                      </a:r>
                      <a:r>
                        <a:rPr lang="en" sz="1000">
                          <a:solidFill>
                            <a:srgbClr val="00FF00"/>
                          </a:solidFill>
                        </a:rPr>
                        <a:t>Multiple</a:t>
                      </a:r>
                      <a:r>
                        <a:rPr lang="en" sz="1000">
                          <a:solidFill>
                            <a:srgbClr val="00FF00"/>
                          </a:solidFill>
                        </a:rPr>
                        <a:t> access technique</a:t>
                      </a:r>
                      <a:endParaRPr sz="10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FF00"/>
                          </a:solidFill>
                        </a:rPr>
                        <a:t>SDMA</a:t>
                      </a:r>
                      <a:endParaRPr sz="10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FF00"/>
                          </a:solidFill>
                        </a:rPr>
                        <a:t>Scheduled Protocol</a:t>
                      </a:r>
                      <a:endParaRPr sz="10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FF00"/>
                          </a:solidFill>
                        </a:rPr>
                        <a:t>Can be used if we have multiple antennae available</a:t>
                      </a:r>
                      <a:endParaRPr sz="10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ACOUSTIC PHYSICAL LAYER</a:t>
            </a:r>
            <a:endParaRPr/>
          </a:p>
        </p:txBody>
      </p:sp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Underwater acoustic channels are </a:t>
            </a:r>
            <a:r>
              <a:rPr lang="en"/>
              <a:t>severely</a:t>
            </a:r>
            <a:r>
              <a:rPr lang="en"/>
              <a:t> rate limited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Due to bandwidth limitation of acoustic links, large delay spread, high time </a:t>
            </a:r>
            <a:r>
              <a:rPr lang="en"/>
              <a:t>variability</a:t>
            </a:r>
            <a:r>
              <a:rPr lang="en"/>
              <a:t> due to slow sound propagation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Two fundamental advances -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Non Coherent FSK (early 1980s)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Coherent Modulations - PSK and QAM (Early 1990s)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New progress has only </a:t>
            </a:r>
            <a:r>
              <a:rPr lang="en"/>
              <a:t>been</a:t>
            </a:r>
            <a:r>
              <a:rPr lang="en"/>
              <a:t> due to </a:t>
            </a:r>
            <a:r>
              <a:rPr lang="en"/>
              <a:t>receiver</a:t>
            </a:r>
            <a:r>
              <a:rPr lang="en"/>
              <a:t> enhancements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Substantial innovations are needed at the physical layer to robustify the system performance and offer a significantly higher data rate for underwater communication networks.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Multicarrier Modulation -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MIMO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ODFM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scalable mobile UWSN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Unmanned Underwater Exploration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Localized and Precise knowledge </a:t>
            </a:r>
            <a:r>
              <a:rPr lang="en" sz="1700"/>
              <a:t>acquisition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Underwater Networking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Large Scale Underwater Monitoring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Mobile Sensors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Floating Sensors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Constraints of mobile UWSN</a:t>
            </a:r>
            <a:endParaRPr sz="26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Need of Acoustic Communication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Node Mobility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Slow signal </a:t>
            </a:r>
            <a:r>
              <a:rPr lang="en" sz="1700"/>
              <a:t>propagation</a:t>
            </a:r>
            <a:r>
              <a:rPr lang="en" sz="1700"/>
              <a:t> speed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Low bandwidth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Large latency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High bit error rate &amp; delay variance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between Mobile UWSN and Ground based Sensor Network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There are 2 major differences: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Communication Method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Node Mobility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Current Underwater 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Scalability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Self </a:t>
            </a:r>
            <a:r>
              <a:rPr lang="en" sz="1500"/>
              <a:t>organization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Localization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In summary, the techniques used in an existing UAN cannot be directly applied to a mobile UWSN.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Networking Architectures for Mobile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UWSNs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Mobile UWSN for Long-Term Non-Time-Critical Aquatic Monitoring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Mobile UWSN for Short-Term Time-Critical Aquatic Exploration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UWSN for  Long-Term Non-Time-Critical Aquatic Monitoring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</a:t>
            </a:r>
            <a:r>
              <a:rPr lang="en" sz="1400"/>
              <a:t>ensor nodes are densely deployed to cover a </a:t>
            </a:r>
            <a:r>
              <a:rPr b="1" lang="en" sz="1400"/>
              <a:t>spatial</a:t>
            </a:r>
            <a:r>
              <a:rPr lang="en" sz="1400"/>
              <a:t> continuous monitoring area</a:t>
            </a:r>
            <a:endParaRPr sz="1400"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are collected by local sensors, relayed by intermediate sensors, and surface nodes transmit data on on-shore by radio.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energy saving is a central issue to consider in long term monitoring tasks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Transmitting is the most expensive in terms of energy consumption</a:t>
            </a:r>
            <a:endParaRPr sz="1400"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mobile UWSN system has to trade-off between energy efficiency and self-</a:t>
            </a:r>
            <a:r>
              <a:rPr lang="en" sz="1400"/>
              <a:t>recognizability</a:t>
            </a:r>
            <a:r>
              <a:rPr lang="en" sz="1400"/>
              <a:t>.</a:t>
            </a:r>
            <a:endParaRPr sz="1400"/>
          </a:p>
          <a:p>
            <a:pPr indent="-311150" lvl="1" marL="914400" marR="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Location aware is useful, but self relocation is energy consuming</a:t>
            </a:r>
            <a:endParaRPr sz="13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Energy efficient techniques</a:t>
            </a:r>
            <a:endParaRPr sz="14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Mechanisms to dynamically control the mode of sensors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Sensors low on  battery power should be able to pop up to the water surface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Energy Harvesting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 rotWithShape="1">
          <a:blip r:embed="rId3">
            <a:alphaModFix/>
          </a:blip>
          <a:srcRect b="2912" l="4910" r="3472" t="2229"/>
          <a:stretch/>
        </p:blipFill>
        <p:spPr>
          <a:xfrm>
            <a:off x="1796350" y="0"/>
            <a:ext cx="4541275" cy="4949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UWSN for Short-Term Time-Critical Aquatic Exploration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334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Applications:</a:t>
            </a:r>
            <a:endParaRPr sz="1900"/>
          </a:p>
          <a:p>
            <a:pPr indent="-349250" lvl="0" marL="457200" rtl="0" algn="l">
              <a:spcBef>
                <a:spcPts val="7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</a:t>
            </a:r>
            <a:r>
              <a:rPr lang="en" sz="1900"/>
              <a:t>hip-wreckage and accident-Investigation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Military services - Submarine detection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Desired features:</a:t>
            </a:r>
            <a:endParaRPr sz="1900"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Real-time data transfer is more of concern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Energy saving becomes a secondary issue.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Localization is not a must-do task.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