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5328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6" roundtripDataSignature="AMtx7mjEOptTAIOj1AdHblnZzMGAxqOo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4828690-75F0-44BB-809B-737DE03907DA}">
  <a:tblStyle styleId="{E4828690-75F0-44BB-809B-737DE03907D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bottom>
        </a:tcBdr>
      </a:tcStyle>
    </a:band1H>
    <a:band2H>
      <a:tcTxStyle/>
    </a:band2H>
    <a:band1V>
      <a:tcTxStyle/>
      <a:tcStyle>
        <a:tcBdr>
          <a:lef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1V>
    <a:band2V>
      <a:tcTxStyle/>
      <a:tcStyle>
        <a:tcBdr>
          <a:lef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top>
        </a:tcBdr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2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532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1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ros.org/about-ros/" TargetMode="External"/><Relationship Id="rId4" Type="http://schemas.openxmlformats.org/officeDocument/2006/relationships/hyperlink" Target="https://www.nsnam.org/documentation/" TargetMode="External"/><Relationship Id="rId5" Type="http://schemas.openxmlformats.org/officeDocument/2006/relationships/hyperlink" Target="https://unetstack.net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9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Sensor Networks for monitoring, disaster rescue operations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3D mobile ad-hoc networks</a:t>
            </a:r>
            <a:endParaRPr/>
          </a:p>
        </p:txBody>
      </p:sp>
      <p:sp>
        <p:nvSpPr>
          <p:cNvPr id="94" name="Google Shape;94;p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Aerial networks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 of UAVs (drones)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Platforms  –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NS3 + ROS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CPP + Python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https://www.ros.org/about-ros/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https://www.nsnam.org/documentation/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95" name="Google Shape;95;p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Underwater networks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 of AUV (Gliders, miniature vehicles, submarines etc.)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Platforms –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Unetsim (Java based)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https://unetstack.net/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/>
          <p:nvPr/>
        </p:nvSpPr>
        <p:spPr>
          <a:xfrm>
            <a:off x="4846980" y="-751321"/>
            <a:ext cx="4429556" cy="4100391"/>
          </a:xfrm>
          <a:prstGeom prst="ellipse">
            <a:avLst/>
          </a:prstGeom>
          <a:solidFill>
            <a:srgbClr val="DAE3F3">
              <a:alpha val="34901"/>
            </a:srgbClr>
          </a:solidFill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3"/>
          <p:cNvSpPr/>
          <p:nvPr/>
        </p:nvSpPr>
        <p:spPr>
          <a:xfrm>
            <a:off x="2576155" y="2019055"/>
            <a:ext cx="4429556" cy="4100391"/>
          </a:xfrm>
          <a:prstGeom prst="ellipse">
            <a:avLst/>
          </a:prstGeom>
          <a:solidFill>
            <a:srgbClr val="DAE3F3">
              <a:alpha val="34901"/>
            </a:srgbClr>
          </a:solidFill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3"/>
          <p:cNvSpPr/>
          <p:nvPr/>
        </p:nvSpPr>
        <p:spPr>
          <a:xfrm>
            <a:off x="396462" y="2585307"/>
            <a:ext cx="4429556" cy="4100391"/>
          </a:xfrm>
          <a:prstGeom prst="ellipse">
            <a:avLst/>
          </a:prstGeom>
          <a:solidFill>
            <a:srgbClr val="DAE3F3">
              <a:alpha val="34901"/>
            </a:srgbClr>
          </a:solidFill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3"/>
          <p:cNvSpPr/>
          <p:nvPr/>
        </p:nvSpPr>
        <p:spPr>
          <a:xfrm>
            <a:off x="4558095" y="1223570"/>
            <a:ext cx="4429556" cy="4100391"/>
          </a:xfrm>
          <a:prstGeom prst="ellipse">
            <a:avLst/>
          </a:prstGeom>
          <a:solidFill>
            <a:srgbClr val="DAE3F3">
              <a:alpha val="34901"/>
            </a:srgbClr>
          </a:solidFill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3"/>
          <p:cNvSpPr/>
          <p:nvPr/>
        </p:nvSpPr>
        <p:spPr>
          <a:xfrm>
            <a:off x="9447116" y="755218"/>
            <a:ext cx="4429556" cy="4100391"/>
          </a:xfrm>
          <a:prstGeom prst="ellipse">
            <a:avLst/>
          </a:prstGeom>
          <a:solidFill>
            <a:srgbClr val="FFC000">
              <a:alpha val="34901"/>
            </a:srgbClr>
          </a:solidFill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/>
          <p:nvPr/>
        </p:nvSpPr>
        <p:spPr>
          <a:xfrm>
            <a:off x="8744215" y="-843575"/>
            <a:ext cx="4429556" cy="4100391"/>
          </a:xfrm>
          <a:prstGeom prst="ellipse">
            <a:avLst/>
          </a:prstGeom>
          <a:solidFill>
            <a:srgbClr val="DAE3F3">
              <a:alpha val="34901"/>
            </a:srgbClr>
          </a:solidFill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3"/>
          <p:cNvSpPr/>
          <p:nvPr/>
        </p:nvSpPr>
        <p:spPr>
          <a:xfrm>
            <a:off x="8382457" y="2562744"/>
            <a:ext cx="4429556" cy="4100391"/>
          </a:xfrm>
          <a:prstGeom prst="ellipse">
            <a:avLst/>
          </a:prstGeom>
          <a:solidFill>
            <a:srgbClr val="DAE3F3">
              <a:alpha val="34901"/>
            </a:srgbClr>
          </a:solidFill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6254643" y="2526412"/>
            <a:ext cx="4429556" cy="4100391"/>
          </a:xfrm>
          <a:prstGeom prst="ellipse">
            <a:avLst/>
          </a:prstGeom>
          <a:solidFill>
            <a:srgbClr val="DAE3F3">
              <a:alpha val="34901"/>
            </a:srgbClr>
          </a:solidFill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/>
          <p:nvPr/>
        </p:nvSpPr>
        <p:spPr>
          <a:xfrm>
            <a:off x="6543528" y="276725"/>
            <a:ext cx="5544782" cy="4586067"/>
          </a:xfrm>
          <a:prstGeom prst="ellipse">
            <a:avLst/>
          </a:prstGeom>
          <a:solidFill>
            <a:srgbClr val="00B0F0">
              <a:alpha val="24705"/>
            </a:srgbClr>
          </a:solidFill>
          <a:ln cap="flat" cmpd="sng" w="127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9" name="Google Shape;109;p3"/>
          <p:cNvCxnSpPr/>
          <p:nvPr/>
        </p:nvCxnSpPr>
        <p:spPr>
          <a:xfrm flipH="1" rot="10800000">
            <a:off x="1319258" y="2511418"/>
            <a:ext cx="7350172" cy="273391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Dot"/>
            <a:miter lim="800000"/>
            <a:headEnd len="sm" w="sm" type="none"/>
            <a:tailEnd len="sm" w="sm" type="none"/>
          </a:ln>
        </p:spPr>
      </p:cxnSp>
      <p:pic>
        <p:nvPicPr>
          <p:cNvPr id="110" name="Google Shape;11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930" y="5172008"/>
            <a:ext cx="1494907" cy="1494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6468743" y="2932311"/>
            <a:ext cx="489132" cy="489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954807" y="521311"/>
            <a:ext cx="2068293" cy="3413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279704">
            <a:off x="8697880" y="1974023"/>
            <a:ext cx="739836" cy="730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279704">
            <a:off x="9564786" y="1974022"/>
            <a:ext cx="739836" cy="730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279704">
            <a:off x="10274879" y="1752350"/>
            <a:ext cx="739836" cy="730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279704">
            <a:off x="9142038" y="1629441"/>
            <a:ext cx="739836" cy="730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279704">
            <a:off x="10473616" y="1235478"/>
            <a:ext cx="739836" cy="73021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3"/>
          <p:cNvSpPr/>
          <p:nvPr/>
        </p:nvSpPr>
        <p:spPr>
          <a:xfrm>
            <a:off x="6467079" y="2569759"/>
            <a:ext cx="307113" cy="299258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19" name="Google Shape;119;p3"/>
          <p:cNvSpPr/>
          <p:nvPr/>
        </p:nvSpPr>
        <p:spPr>
          <a:xfrm>
            <a:off x="7005711" y="647308"/>
            <a:ext cx="307113" cy="299258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pic>
        <p:nvPicPr>
          <p:cNvPr id="120" name="Google Shape;120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flipH="1">
            <a:off x="8716760" y="71805"/>
            <a:ext cx="489132" cy="489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flipH="1">
            <a:off x="6837834" y="1038469"/>
            <a:ext cx="489132" cy="489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flipH="1">
            <a:off x="4399855" y="3715848"/>
            <a:ext cx="489132" cy="489132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"/>
          <p:cNvSpPr/>
          <p:nvPr/>
        </p:nvSpPr>
        <p:spPr>
          <a:xfrm>
            <a:off x="4474621" y="3317405"/>
            <a:ext cx="307113" cy="299258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pic>
        <p:nvPicPr>
          <p:cNvPr id="124" name="Google Shape;124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flipH="1">
            <a:off x="8185359" y="4516288"/>
            <a:ext cx="489132" cy="48913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3"/>
          <p:cNvSpPr/>
          <p:nvPr/>
        </p:nvSpPr>
        <p:spPr>
          <a:xfrm>
            <a:off x="8333748" y="5074906"/>
            <a:ext cx="307113" cy="299258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26" name="Google Shape;126;p3"/>
          <p:cNvSpPr/>
          <p:nvPr/>
        </p:nvSpPr>
        <p:spPr>
          <a:xfrm>
            <a:off x="2417537" y="4091763"/>
            <a:ext cx="307113" cy="299258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pic>
        <p:nvPicPr>
          <p:cNvPr id="127" name="Google Shape;127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flipH="1">
            <a:off x="2386270" y="4463178"/>
            <a:ext cx="489132" cy="489132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"/>
          <p:cNvSpPr/>
          <p:nvPr/>
        </p:nvSpPr>
        <p:spPr>
          <a:xfrm>
            <a:off x="9270204" y="91088"/>
            <a:ext cx="307113" cy="299258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pic>
        <p:nvPicPr>
          <p:cNvPr id="129" name="Google Shape;129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flipH="1">
            <a:off x="10381181" y="4332042"/>
            <a:ext cx="489132" cy="489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flipH="1">
            <a:off x="11004050" y="640857"/>
            <a:ext cx="489132" cy="489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flipH="1">
            <a:off x="11806907" y="2826251"/>
            <a:ext cx="489132" cy="4891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2" name="Google Shape;132;p3"/>
          <p:cNvCxnSpPr/>
          <p:nvPr/>
        </p:nvCxnSpPr>
        <p:spPr>
          <a:xfrm flipH="1">
            <a:off x="811033" y="4650450"/>
            <a:ext cx="1484471" cy="594881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3" name="Google Shape;133;p3"/>
          <p:cNvSpPr/>
          <p:nvPr/>
        </p:nvSpPr>
        <p:spPr>
          <a:xfrm>
            <a:off x="10480950" y="4862792"/>
            <a:ext cx="307113" cy="299258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134" name="Google Shape;134;p3"/>
          <p:cNvSpPr/>
          <p:nvPr/>
        </p:nvSpPr>
        <p:spPr>
          <a:xfrm>
            <a:off x="11186069" y="288165"/>
            <a:ext cx="307113" cy="299258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135" name="Google Shape;135;p3"/>
          <p:cNvSpPr/>
          <p:nvPr/>
        </p:nvSpPr>
        <p:spPr>
          <a:xfrm>
            <a:off x="11791229" y="3429666"/>
            <a:ext cx="307113" cy="299258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graphicFrame>
        <p:nvGraphicFramePr>
          <p:cNvPr id="136" name="Google Shape;136;p3"/>
          <p:cNvGraphicFramePr/>
          <p:nvPr/>
        </p:nvGraphicFramePr>
        <p:xfrm>
          <a:off x="-2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{E4828690-75F0-44BB-809B-737DE03907DA}</a:tableStyleId>
              </a:tblPr>
              <a:tblGrid>
                <a:gridCol w="1735125"/>
                <a:gridCol w="1735125"/>
              </a:tblGrid>
              <a:tr h="4401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800" u="none" cap="none" strike="noStrike">
                          <a:solidFill>
                            <a:schemeClr val="dk1"/>
                          </a:solidFill>
                        </a:rPr>
                        <a:t>uav_message</a:t>
                      </a:r>
                      <a:endParaRPr i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>
                        <a:alpha val="49803"/>
                      </a:srgbClr>
                    </a:solidFill>
                  </a:tcPr>
                </a:tc>
                <a:tc hMerge="1"/>
              </a:tr>
              <a:tr h="22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My_ID</a:t>
                      </a:r>
                      <a:endParaRPr b="0"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>
                        <a:alpha val="49803"/>
                      </a:srgbClr>
                    </a:solidFill>
                  </a:tcPr>
                </a:tc>
              </a:tr>
              <a:tr h="22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My_Pos</a:t>
                      </a:r>
                      <a:endParaRPr b="0"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9_Position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>
                        <a:alpha val="49803"/>
                      </a:srgbClr>
                    </a:solidFill>
                  </a:tcPr>
                </a:tc>
              </a:tr>
              <a:tr h="22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Dst_ID</a:t>
                      </a:r>
                      <a:endParaRPr b="0"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100 (Unicast)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>
                        <a:alpha val="49803"/>
                      </a:srgbClr>
                    </a:solidFill>
                  </a:tcPr>
                </a:tc>
              </a:tr>
              <a:tr h="22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Nbr_table</a:t>
                      </a:r>
                      <a:endParaRPr b="0"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(8,100)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>
                        <a:alpha val="49803"/>
                      </a:srgbClr>
                    </a:solidFill>
                  </a:tcPr>
                </a:tc>
              </a:tr>
              <a:tr h="22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Type of MSG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Generic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>
                        <a:alpha val="49803"/>
                      </a:srgbClr>
                    </a:solidFill>
                  </a:tcPr>
                </a:tc>
              </a:tr>
              <a:tr h="22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Control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0 0000 0000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>
                        <a:alpha val="49803"/>
                      </a:srgbClr>
                    </a:solidFill>
                  </a:tcPr>
                </a:tc>
              </a:tr>
              <a:tr h="22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State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10 0010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>
                        <a:alpha val="49803"/>
                      </a:srgbClr>
                    </a:solidFill>
                  </a:tcPr>
                </a:tc>
              </a:tr>
              <a:tr h="22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P_ID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-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>
                        <a:alpha val="49803"/>
                      </a:srgbClr>
                    </a:solidFill>
                  </a:tcPr>
                </a:tc>
              </a:tr>
              <a:tr h="22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P_ID_Pos</a:t>
                      </a:r>
                      <a:endParaRPr b="0"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>
                        <a:alpha val="49803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8833252" y="1580888"/>
            <a:ext cx="489132" cy="489132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4"/>
          <p:cNvSpPr/>
          <p:nvPr/>
        </p:nvSpPr>
        <p:spPr>
          <a:xfrm>
            <a:off x="8924261" y="1125279"/>
            <a:ext cx="307113" cy="299258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pic>
        <p:nvPicPr>
          <p:cNvPr id="143" name="Google Shape;14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2148136" y="1580888"/>
            <a:ext cx="489132" cy="48913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4"/>
          <p:cNvSpPr/>
          <p:nvPr/>
        </p:nvSpPr>
        <p:spPr>
          <a:xfrm>
            <a:off x="2239146" y="1125279"/>
            <a:ext cx="307113" cy="299258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cxnSp>
        <p:nvCxnSpPr>
          <p:cNvPr id="145" name="Google Shape;145;p4"/>
          <p:cNvCxnSpPr/>
          <p:nvPr/>
        </p:nvCxnSpPr>
        <p:spPr>
          <a:xfrm rot="10800000">
            <a:off x="2798617" y="1825454"/>
            <a:ext cx="5902038" cy="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6" name="Google Shape;146;p4"/>
          <p:cNvSpPr/>
          <p:nvPr/>
        </p:nvSpPr>
        <p:spPr>
          <a:xfrm>
            <a:off x="965684" y="2470926"/>
            <a:ext cx="2860184" cy="1542468"/>
          </a:xfrm>
          <a:prstGeom prst="rect">
            <a:avLst/>
          </a:prstGeom>
          <a:solidFill>
            <a:srgbClr val="FFF2CC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Feed New position to Drone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4"/>
          <p:cNvSpPr/>
          <p:nvPr/>
        </p:nvSpPr>
        <p:spPr>
          <a:xfrm>
            <a:off x="965683" y="4793872"/>
            <a:ext cx="2860184" cy="1542468"/>
          </a:xfrm>
          <a:prstGeom prst="rect">
            <a:avLst/>
          </a:prstGeom>
          <a:solidFill>
            <a:srgbClr val="E1EFD8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NS3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Receive message and Extract data fields including new position</a:t>
            </a:r>
            <a:endParaRPr/>
          </a:p>
        </p:txBody>
      </p:sp>
      <p:sp>
        <p:nvSpPr>
          <p:cNvPr id="148" name="Google Shape;148;p4"/>
          <p:cNvSpPr/>
          <p:nvPr/>
        </p:nvSpPr>
        <p:spPr>
          <a:xfrm>
            <a:off x="7650799" y="2470926"/>
            <a:ext cx="2860184" cy="1542468"/>
          </a:xfrm>
          <a:prstGeom prst="rect">
            <a:avLst/>
          </a:prstGeom>
          <a:solidFill>
            <a:srgbClr val="FFF2CC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Position and time from GPS of Drone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4"/>
          <p:cNvSpPr/>
          <p:nvPr/>
        </p:nvSpPr>
        <p:spPr>
          <a:xfrm>
            <a:off x="7650798" y="4793872"/>
            <a:ext cx="2860184" cy="1542468"/>
          </a:xfrm>
          <a:prstGeom prst="rect">
            <a:avLst/>
          </a:prstGeom>
          <a:solidFill>
            <a:srgbClr val="E1EFD8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NS3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 position and time data along with ID, direction and Rc into message and Transmit</a:t>
            </a:r>
            <a:endParaRPr/>
          </a:p>
        </p:txBody>
      </p:sp>
      <p:cxnSp>
        <p:nvCxnSpPr>
          <p:cNvPr id="150" name="Google Shape;150;p4"/>
          <p:cNvCxnSpPr>
            <a:stCxn id="148" idx="2"/>
            <a:endCxn id="149" idx="0"/>
          </p:cNvCxnSpPr>
          <p:nvPr/>
        </p:nvCxnSpPr>
        <p:spPr>
          <a:xfrm>
            <a:off x="9080891" y="4013394"/>
            <a:ext cx="0" cy="780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1" name="Google Shape;151;p4"/>
          <p:cNvCxnSpPr>
            <a:stCxn id="149" idx="1"/>
            <a:endCxn id="147" idx="3"/>
          </p:cNvCxnSpPr>
          <p:nvPr/>
        </p:nvCxnSpPr>
        <p:spPr>
          <a:xfrm rot="10800000">
            <a:off x="3825798" y="5565106"/>
            <a:ext cx="38250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lgDash"/>
            <a:miter lim="800000"/>
            <a:headEnd len="sm" w="sm" type="none"/>
            <a:tailEnd len="med" w="med" type="triangle"/>
          </a:ln>
        </p:spPr>
      </p:cxnSp>
      <p:cxnSp>
        <p:nvCxnSpPr>
          <p:cNvPr id="152" name="Google Shape;152;p4"/>
          <p:cNvCxnSpPr>
            <a:stCxn id="147" idx="0"/>
            <a:endCxn id="146" idx="2"/>
          </p:cNvCxnSpPr>
          <p:nvPr/>
        </p:nvCxnSpPr>
        <p:spPr>
          <a:xfrm rot="10800000">
            <a:off x="2395775" y="4013272"/>
            <a:ext cx="0" cy="780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3" name="Google Shape;153;p4"/>
          <p:cNvSpPr/>
          <p:nvPr/>
        </p:nvSpPr>
        <p:spPr>
          <a:xfrm>
            <a:off x="10631055" y="2470926"/>
            <a:ext cx="1062181" cy="54012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- 1</a:t>
            </a:r>
            <a:endParaRPr/>
          </a:p>
        </p:txBody>
      </p:sp>
      <p:sp>
        <p:nvSpPr>
          <p:cNvPr id="154" name="Google Shape;154;p4"/>
          <p:cNvSpPr/>
          <p:nvPr/>
        </p:nvSpPr>
        <p:spPr>
          <a:xfrm>
            <a:off x="10631055" y="4793872"/>
            <a:ext cx="1062181" cy="54012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- 2</a:t>
            </a:r>
            <a:endParaRPr/>
          </a:p>
        </p:txBody>
      </p:sp>
      <p:sp>
        <p:nvSpPr>
          <p:cNvPr id="155" name="Google Shape;155;p4"/>
          <p:cNvSpPr/>
          <p:nvPr/>
        </p:nvSpPr>
        <p:spPr>
          <a:xfrm>
            <a:off x="3945939" y="2470926"/>
            <a:ext cx="1062181" cy="54012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- 4</a:t>
            </a:r>
            <a:endParaRPr/>
          </a:p>
        </p:txBody>
      </p:sp>
      <p:sp>
        <p:nvSpPr>
          <p:cNvPr id="156" name="Google Shape;156;p4"/>
          <p:cNvSpPr/>
          <p:nvPr/>
        </p:nvSpPr>
        <p:spPr>
          <a:xfrm>
            <a:off x="3945939" y="4793872"/>
            <a:ext cx="1062181" cy="54012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- 3</a:t>
            </a:r>
            <a:endParaRPr/>
          </a:p>
        </p:txBody>
      </p:sp>
      <p:sp>
        <p:nvSpPr>
          <p:cNvPr id="157" name="Google Shape;157;p4"/>
          <p:cNvSpPr/>
          <p:nvPr/>
        </p:nvSpPr>
        <p:spPr>
          <a:xfrm>
            <a:off x="3969574" y="4244473"/>
            <a:ext cx="3537518" cy="270065"/>
          </a:xfrm>
          <a:prstGeom prst="rect">
            <a:avLst/>
          </a:prstGeom>
          <a:solidFill>
            <a:srgbClr val="ED7D3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ROS – NS3 communication link</a:t>
            </a:r>
            <a:endParaRPr/>
          </a:p>
        </p:txBody>
      </p:sp>
      <p:cxnSp>
        <p:nvCxnSpPr>
          <p:cNvPr id="158" name="Google Shape;158;p4"/>
          <p:cNvCxnSpPr>
            <a:stCxn id="157" idx="3"/>
          </p:cNvCxnSpPr>
          <p:nvPr/>
        </p:nvCxnSpPr>
        <p:spPr>
          <a:xfrm>
            <a:off x="7507092" y="4379506"/>
            <a:ext cx="8991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9" name="Google Shape;159;p4"/>
          <p:cNvCxnSpPr/>
          <p:nvPr/>
        </p:nvCxnSpPr>
        <p:spPr>
          <a:xfrm rot="10800000">
            <a:off x="2676475" y="4379505"/>
            <a:ext cx="12931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Underwater network</a:t>
            </a:r>
            <a:endParaRPr/>
          </a:p>
        </p:txBody>
      </p:sp>
      <p:pic>
        <p:nvPicPr>
          <p:cNvPr id="165" name="Google Shape;165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9134" y="1689575"/>
            <a:ext cx="7287371" cy="44753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Ocean phenomenon/Plume monitoring</a:t>
            </a:r>
            <a:endParaRPr/>
          </a:p>
        </p:txBody>
      </p:sp>
      <p:pic>
        <p:nvPicPr>
          <p:cNvPr id="171" name="Google Shape;17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4746" y="1632951"/>
            <a:ext cx="5393907" cy="45773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chemistryviews.org/SpringboardWebApp/userfiles/chem/image/July_2011/Bild2.gif" id="172" name="Google Shape;17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3722" y="1743075"/>
            <a:ext cx="4528720" cy="4716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4868" y="1090863"/>
            <a:ext cx="11232579" cy="44757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Computer network – OSI model summary</a:t>
            </a:r>
            <a:endParaRPr/>
          </a:p>
        </p:txBody>
      </p:sp>
      <p:pic>
        <p:nvPicPr>
          <p:cNvPr id="184" name="Google Shape;18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000" y="1828800"/>
            <a:ext cx="10919882" cy="376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TCP/IP and OSI comparison </a:t>
            </a:r>
            <a:endParaRPr/>
          </a:p>
        </p:txBody>
      </p:sp>
      <p:pic>
        <p:nvPicPr>
          <p:cNvPr id="191" name="Google Shape;19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1" y="1550192"/>
            <a:ext cx="10657163" cy="5307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2020-05-12T07:52:59Z</dcterms:created>
  <dc:creator>Abhishek Joshi</dc:creator>
</cp:coreProperties>
</file>