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719" r:id="rId2"/>
    <p:sldId id="536" r:id="rId3"/>
    <p:sldId id="665" r:id="rId4"/>
    <p:sldId id="666" r:id="rId5"/>
    <p:sldId id="632" r:id="rId6"/>
    <p:sldId id="634" r:id="rId7"/>
    <p:sldId id="650" r:id="rId8"/>
    <p:sldId id="651" r:id="rId9"/>
    <p:sldId id="652" r:id="rId10"/>
    <p:sldId id="654" r:id="rId11"/>
    <p:sldId id="659" r:id="rId12"/>
    <p:sldId id="667" r:id="rId13"/>
    <p:sldId id="668" r:id="rId14"/>
    <p:sldId id="671" r:id="rId15"/>
    <p:sldId id="674" r:id="rId16"/>
    <p:sldId id="675" r:id="rId17"/>
    <p:sldId id="676" r:id="rId18"/>
    <p:sldId id="684" r:id="rId19"/>
    <p:sldId id="685" r:id="rId20"/>
    <p:sldId id="686" r:id="rId21"/>
    <p:sldId id="687" r:id="rId22"/>
    <p:sldId id="690" r:id="rId23"/>
    <p:sldId id="689" r:id="rId24"/>
    <p:sldId id="688" r:id="rId25"/>
    <p:sldId id="693" r:id="rId26"/>
    <p:sldId id="694" r:id="rId27"/>
    <p:sldId id="695" r:id="rId28"/>
    <p:sldId id="699" r:id="rId29"/>
    <p:sldId id="700" r:id="rId30"/>
    <p:sldId id="701" r:id="rId31"/>
    <p:sldId id="702" r:id="rId32"/>
    <p:sldId id="703" r:id="rId33"/>
    <p:sldId id="705" r:id="rId34"/>
    <p:sldId id="709" r:id="rId35"/>
    <p:sldId id="716" r:id="rId36"/>
    <p:sldId id="710" r:id="rId37"/>
    <p:sldId id="711" r:id="rId38"/>
    <p:sldId id="712" r:id="rId39"/>
    <p:sldId id="713" r:id="rId40"/>
    <p:sldId id="714" r:id="rId41"/>
    <p:sldId id="715" r:id="rId42"/>
    <p:sldId id="718" r:id="rId43"/>
    <p:sldId id="7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202E-F81D-4DE4-9B57-F4FBDA60D4A2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7993-4AA8-4D4C-97FF-8C73A431F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0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FB2DC0-FE1A-4B34-9F6D-6CA9FFC16D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8D8EB39-B607-476E-9C43-2D197457C378}" type="slidenum">
              <a:rPr lang="en-US" smtClean="0">
                <a:latin typeface="Times New Roman" pitchFamily="18" charset="0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42</a:t>
            </a:fld>
            <a:endParaRPr lang="en-US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91905EA-A881-4C5E-8541-868F39206D42}" type="slidenum">
              <a:rPr lang="en-US" smtClean="0">
                <a:latin typeface="Times New Roman" pitchFamily="18" charset="0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43</a:t>
            </a:fld>
            <a:endParaRPr lang="en-US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79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74085-84E8-4B10-950E-E9915A2B2E0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ADF40C-6DF9-42DD-B108-BBB3F1FDDA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68CD87-8FE4-4445-90DF-343EB587FFB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252D1D-CDEF-4878-92E7-DADBBB73F9D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5071C5-9307-405B-883F-438D906E58A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2F635F-7841-4448-B55F-A153D27533B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2146D9-EE8B-4849-805F-76A84519066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9281EF-FF03-437E-98B4-957006F1F64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3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4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5F785F-BFA2-4EE5-B2D1-EED23727DF04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7/28/2020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C6C008-4937-4C3A-8C70-612A263EF7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0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tandards.ieee.org/getieee802/802.16.html" TargetMode="External"/><Relationship Id="rId3" Type="http://schemas.openxmlformats.org/officeDocument/2006/relationships/hyperlink" Target="http://standards.ieee.org/getieee802/802.2.html" TargetMode="External"/><Relationship Id="rId7" Type="http://schemas.openxmlformats.org/officeDocument/2006/relationships/hyperlink" Target="http://standards.ieee.org/getieee802/802.15.html" TargetMode="External"/><Relationship Id="rId2" Type="http://schemas.openxmlformats.org/officeDocument/2006/relationships/hyperlink" Target="http://standards.ieee.org/getieee802/802.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ndards.ieee.org/getieee802/802.11.html" TargetMode="External"/><Relationship Id="rId5" Type="http://schemas.openxmlformats.org/officeDocument/2006/relationships/hyperlink" Target="http://standards.ieee.org/getieee802/802.5.html" TargetMode="External"/><Relationship Id="rId4" Type="http://schemas.openxmlformats.org/officeDocument/2006/relationships/hyperlink" Target="http://standards.ieee.org/getieee802/802.3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Wired and wireless LAN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MAC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4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Comic Sans MS" pitchFamily="66" charset="0"/>
              </a:rPr>
              <a:t>Protocol Decisions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6116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to do if the medium is busy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to do if channel is idle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Persistence methods</a:t>
            </a:r>
          </a:p>
          <a:p>
            <a:pPr marL="514350" indent="-514350" eaLnBrk="1" hangingPunct="1">
              <a:spcBef>
                <a:spcPct val="50000"/>
              </a:spcBef>
              <a:buFont typeface="Wingdings 2" pitchFamily="18" charset="2"/>
              <a:buAutoNum type="arabicParenR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1-persistence</a:t>
            </a:r>
          </a:p>
          <a:p>
            <a:pPr marL="514350" indent="-514350" eaLnBrk="1" hangingPunct="1">
              <a:spcBef>
                <a:spcPct val="50000"/>
              </a:spcBef>
              <a:buFont typeface="Wingdings 2" pitchFamily="18" charset="2"/>
              <a:buAutoNum type="arabicParenR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Non-persistence</a:t>
            </a:r>
          </a:p>
          <a:p>
            <a:pPr marL="514350" indent="-514350" eaLnBrk="1" hangingPunct="1">
              <a:spcBef>
                <a:spcPct val="50000"/>
              </a:spcBef>
              <a:buFont typeface="Wingdings 2" pitchFamily="18" charset="2"/>
              <a:buAutoNum type="arabicParenR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p- persistence 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2057400" y="2819400"/>
            <a:ext cx="1676400" cy="609600"/>
          </a:xfrm>
          <a:prstGeom prst="hexagon">
            <a:avLst>
              <a:gd name="adj" fmla="val 68750"/>
              <a:gd name="vf" fmla="val 115470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Channel ?</a:t>
            </a:r>
          </a:p>
        </p:txBody>
      </p:sp>
      <p:sp>
        <p:nvSpPr>
          <p:cNvPr id="647171" name="Line 3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2971800" y="342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3124200" y="3581400"/>
            <a:ext cx="838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Idle</a:t>
            </a: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4038600" y="2590800"/>
            <a:ext cx="838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Busy</a:t>
            </a:r>
          </a:p>
        </p:txBody>
      </p:sp>
      <p:sp>
        <p:nvSpPr>
          <p:cNvPr id="647175" name="Oval 7"/>
          <p:cNvSpPr>
            <a:spLocks noChangeArrowheads="1"/>
          </p:cNvSpPr>
          <p:nvPr/>
        </p:nvSpPr>
        <p:spPr bwMode="auto">
          <a:xfrm>
            <a:off x="2209800" y="3962400"/>
            <a:ext cx="1371600" cy="609600"/>
          </a:xfrm>
          <a:prstGeom prst="ellipse">
            <a:avLst/>
          </a:prstGeom>
          <a:solidFill>
            <a:srgbClr val="FF99CC"/>
          </a:solidFill>
          <a:ln w="9525">
            <a:round/>
            <a:headEnd/>
            <a:tailEnd/>
          </a:ln>
          <a:scene3d>
            <a:camera prst="legacyOblique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/>
              <a:t>Transmit</a:t>
            </a:r>
          </a:p>
        </p:txBody>
      </p:sp>
      <p:sp>
        <p:nvSpPr>
          <p:cNvPr id="647176" name="Line 8"/>
          <p:cNvSpPr>
            <a:spLocks noChangeShapeType="1"/>
          </p:cNvSpPr>
          <p:nvPr/>
        </p:nvSpPr>
        <p:spPr bwMode="auto">
          <a:xfrm>
            <a:off x="3733800" y="3124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177" name="Line 9"/>
          <p:cNvSpPr>
            <a:spLocks noChangeShapeType="1"/>
          </p:cNvSpPr>
          <p:nvPr/>
        </p:nvSpPr>
        <p:spPr bwMode="auto">
          <a:xfrm flipV="1">
            <a:off x="71628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178" name="Line 10"/>
          <p:cNvSpPr>
            <a:spLocks noChangeShapeType="1"/>
          </p:cNvSpPr>
          <p:nvPr/>
        </p:nvSpPr>
        <p:spPr bwMode="auto">
          <a:xfrm flipH="1">
            <a:off x="2971800" y="2438400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905000" y="838200"/>
            <a:ext cx="57150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non- persistent</a:t>
            </a:r>
          </a:p>
        </p:txBody>
      </p:sp>
      <p:sp>
        <p:nvSpPr>
          <p:cNvPr id="647180" name="Rectangle 12" descr="Stationery"/>
          <p:cNvSpPr>
            <a:spLocks noChangeArrowheads="1"/>
          </p:cNvSpPr>
          <p:nvPr/>
        </p:nvSpPr>
        <p:spPr bwMode="auto">
          <a:xfrm>
            <a:off x="4876800" y="2743200"/>
            <a:ext cx="1905000" cy="838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"/>
            <a:lightRig rig="legacyFlat4" dir="t"/>
          </a:scene3d>
          <a:sp3d extrusionH="176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Wait Random Time</a:t>
            </a:r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6781800" y="3048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nimBg="1"/>
      <p:bldP spid="647171" grpId="0" animBg="1"/>
      <p:bldP spid="647172" grpId="0" animBg="1"/>
      <p:bldP spid="647174" grpId="0"/>
      <p:bldP spid="647175" grpId="0" animBg="1"/>
      <p:bldP spid="647176" grpId="0" animBg="1"/>
      <p:bldP spid="647177" grpId="0" animBg="1"/>
      <p:bldP spid="647178" grpId="0" animBg="1"/>
      <p:bldP spid="647180" grpId="0" animBg="1"/>
      <p:bldP spid="6471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CSMA/CD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Carrier sense multiple access – collision detection</a:t>
            </a:r>
          </a:p>
          <a:p>
            <a:endParaRPr lang="en-US" sz="3600" dirty="0" smtClean="0"/>
          </a:p>
          <a:p>
            <a:r>
              <a:rPr lang="en-US" sz="3600" dirty="0" smtClean="0"/>
              <a:t>Augmentation of algorithm to handle collision</a:t>
            </a:r>
          </a:p>
          <a:p>
            <a:endParaRPr lang="en-US" sz="3600" dirty="0" smtClean="0"/>
          </a:p>
          <a:p>
            <a:r>
              <a:rPr lang="en-US" sz="3600" dirty="0" smtClean="0"/>
              <a:t>Monitors medium while sending frame </a:t>
            </a:r>
          </a:p>
        </p:txBody>
      </p:sp>
    </p:spTree>
    <p:extLst>
      <p:ext uri="{BB962C8B-B14F-4D97-AF65-F5344CB8AC3E}">
        <p14:creationId xmlns:p14="http://schemas.microsoft.com/office/powerpoint/2010/main" val="2571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Papyrus"/>
          <p:cNvSpPr>
            <a:spLocks noChangeArrowheads="1"/>
          </p:cNvSpPr>
          <p:nvPr/>
        </p:nvSpPr>
        <p:spPr bwMode="auto">
          <a:xfrm flipH="1">
            <a:off x="14478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143000" y="18288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7526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Rectangle 5" descr="Papyrus"/>
          <p:cNvSpPr>
            <a:spLocks noChangeArrowheads="1"/>
          </p:cNvSpPr>
          <p:nvPr/>
        </p:nvSpPr>
        <p:spPr bwMode="auto">
          <a:xfrm flipH="1">
            <a:off x="30480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3528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Rectangle 7" descr="Papyrus"/>
          <p:cNvSpPr>
            <a:spLocks noChangeArrowheads="1"/>
          </p:cNvSpPr>
          <p:nvPr/>
        </p:nvSpPr>
        <p:spPr bwMode="auto">
          <a:xfrm flipH="1">
            <a:off x="47244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50292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Rectangle 9" descr="Papyrus"/>
          <p:cNvSpPr>
            <a:spLocks noChangeArrowheads="1"/>
          </p:cNvSpPr>
          <p:nvPr/>
        </p:nvSpPr>
        <p:spPr bwMode="auto">
          <a:xfrm flipH="1">
            <a:off x="64770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67818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752600" y="1828800"/>
            <a:ext cx="0" cy="472440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781800" y="1828800"/>
            <a:ext cx="0" cy="472440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56" name="Line 16"/>
          <p:cNvSpPr>
            <a:spLocks noChangeShapeType="1"/>
          </p:cNvSpPr>
          <p:nvPr/>
        </p:nvSpPr>
        <p:spPr bwMode="auto">
          <a:xfrm>
            <a:off x="5029200" y="18288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0258" name="AutoShape 18"/>
          <p:cNvSpPr>
            <a:spLocks/>
          </p:cNvSpPr>
          <p:nvPr/>
        </p:nvSpPr>
        <p:spPr bwMode="auto">
          <a:xfrm>
            <a:off x="6781800" y="2971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0260" name="Text Box 20"/>
          <p:cNvSpPr txBox="1">
            <a:spLocks noChangeArrowheads="1"/>
          </p:cNvSpPr>
          <p:nvPr/>
        </p:nvSpPr>
        <p:spPr bwMode="auto">
          <a:xfrm>
            <a:off x="1295400" y="2286000"/>
            <a:ext cx="685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50261" name="Text Box 21"/>
          <p:cNvSpPr txBox="1">
            <a:spLocks noChangeArrowheads="1"/>
          </p:cNvSpPr>
          <p:nvPr/>
        </p:nvSpPr>
        <p:spPr bwMode="auto">
          <a:xfrm>
            <a:off x="6858000" y="2743200"/>
            <a:ext cx="1219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650262" name="Line 22"/>
          <p:cNvSpPr>
            <a:spLocks noChangeShapeType="1"/>
          </p:cNvSpPr>
          <p:nvPr/>
        </p:nvSpPr>
        <p:spPr bwMode="auto">
          <a:xfrm>
            <a:off x="1752600" y="2438400"/>
            <a:ext cx="50292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0263" name="Line 23"/>
          <p:cNvSpPr>
            <a:spLocks noChangeShapeType="1"/>
          </p:cNvSpPr>
          <p:nvPr/>
        </p:nvSpPr>
        <p:spPr bwMode="auto">
          <a:xfrm flipH="1">
            <a:off x="1752600" y="2971800"/>
            <a:ext cx="32766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0264" name="Line 24"/>
          <p:cNvSpPr>
            <a:spLocks noChangeShapeType="1"/>
          </p:cNvSpPr>
          <p:nvPr/>
        </p:nvSpPr>
        <p:spPr bwMode="auto">
          <a:xfrm>
            <a:off x="5029200" y="2971800"/>
            <a:ext cx="1752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0265" name="Line 25"/>
          <p:cNvSpPr>
            <a:spLocks noChangeShapeType="1"/>
          </p:cNvSpPr>
          <p:nvPr/>
        </p:nvSpPr>
        <p:spPr bwMode="auto">
          <a:xfrm>
            <a:off x="5029200" y="3657600"/>
            <a:ext cx="1752600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66" name="Line 26"/>
          <p:cNvSpPr>
            <a:spLocks noChangeShapeType="1"/>
          </p:cNvSpPr>
          <p:nvPr/>
        </p:nvSpPr>
        <p:spPr bwMode="auto">
          <a:xfrm>
            <a:off x="5029200" y="2971800"/>
            <a:ext cx="1752600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67" name="Text Box 27"/>
          <p:cNvSpPr txBox="1">
            <a:spLocks noChangeArrowheads="1"/>
          </p:cNvSpPr>
          <p:nvPr/>
        </p:nvSpPr>
        <p:spPr bwMode="auto">
          <a:xfrm>
            <a:off x="6934200" y="3429000"/>
            <a:ext cx="1219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650268" name="Line 28"/>
          <p:cNvSpPr>
            <a:spLocks noChangeShapeType="1"/>
          </p:cNvSpPr>
          <p:nvPr/>
        </p:nvSpPr>
        <p:spPr bwMode="auto">
          <a:xfrm flipV="1">
            <a:off x="3886200" y="32766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0269" name="Text Box 29"/>
          <p:cNvSpPr txBox="1">
            <a:spLocks noChangeArrowheads="1"/>
          </p:cNvSpPr>
          <p:nvPr/>
        </p:nvSpPr>
        <p:spPr bwMode="auto">
          <a:xfrm>
            <a:off x="2895600" y="4495800"/>
            <a:ext cx="2362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Collision occurs</a:t>
            </a:r>
          </a:p>
        </p:txBody>
      </p:sp>
      <p:sp>
        <p:nvSpPr>
          <p:cNvPr id="650270" name="Text Box 30"/>
          <p:cNvSpPr txBox="1">
            <a:spLocks noChangeArrowheads="1"/>
          </p:cNvSpPr>
          <p:nvPr/>
        </p:nvSpPr>
        <p:spPr bwMode="auto">
          <a:xfrm>
            <a:off x="1371600" y="3429000"/>
            <a:ext cx="1219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38938" name="Text Box 31"/>
          <p:cNvSpPr txBox="1">
            <a:spLocks noChangeArrowheads="1"/>
          </p:cNvSpPr>
          <p:nvPr/>
        </p:nvSpPr>
        <p:spPr bwMode="auto">
          <a:xfrm>
            <a:off x="1905000" y="228600"/>
            <a:ext cx="59436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CSMA/CD</a:t>
            </a:r>
          </a:p>
        </p:txBody>
      </p:sp>
    </p:spTree>
    <p:extLst>
      <p:ext uri="{BB962C8B-B14F-4D97-AF65-F5344CB8AC3E}">
        <p14:creationId xmlns:p14="http://schemas.microsoft.com/office/powerpoint/2010/main" val="117657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56" grpId="0" animBg="1"/>
      <p:bldP spid="650258" grpId="0" animBg="1"/>
      <p:bldP spid="650260" grpId="0"/>
      <p:bldP spid="650261" grpId="0"/>
      <p:bldP spid="650262" grpId="0" animBg="1"/>
      <p:bldP spid="650263" grpId="0" animBg="1"/>
      <p:bldP spid="650264" grpId="0" animBg="1"/>
      <p:bldP spid="650265" grpId="0" animBg="1"/>
      <p:bldP spid="650266" grpId="0" animBg="1"/>
      <p:bldP spid="650267" grpId="0"/>
      <p:bldP spid="650268" grpId="0" animBg="1"/>
      <p:bldP spid="650269" grpId="0"/>
      <p:bldP spid="6502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543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CSMA/CA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Carrier Sense Multiple Access – Collision Avoidance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 wired </a:t>
            </a:r>
            <a:r>
              <a:rPr lang="en-US" dirty="0" err="1" smtClean="0">
                <a:latin typeface="+mj-lt"/>
              </a:rPr>
              <a:t>comm</a:t>
            </a:r>
            <a:r>
              <a:rPr lang="en-US" dirty="0" smtClean="0">
                <a:latin typeface="+mj-lt"/>
              </a:rPr>
              <a:t>, the collision can be detected </a:t>
            </a:r>
            <a:r>
              <a:rPr lang="en-US" dirty="0" err="1" smtClean="0">
                <a:latin typeface="+mj-lt"/>
              </a:rPr>
              <a:t>b’caz</a:t>
            </a:r>
            <a:r>
              <a:rPr lang="en-US" dirty="0" smtClean="0">
                <a:latin typeface="+mj-lt"/>
              </a:rPr>
              <a:t> the energy almost doubles on collision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 wireless </a:t>
            </a:r>
            <a:r>
              <a:rPr lang="en-US" dirty="0" err="1" smtClean="0">
                <a:latin typeface="+mj-lt"/>
              </a:rPr>
              <a:t>comm</a:t>
            </a:r>
            <a:r>
              <a:rPr lang="en-US" dirty="0" smtClean="0">
                <a:latin typeface="+mj-lt"/>
              </a:rPr>
              <a:t>, additional energy after collision may be hardly  5- 10%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Hence a mechanism is used to avoid collision rather than detecting it.</a:t>
            </a:r>
          </a:p>
        </p:txBody>
      </p:sp>
    </p:spTree>
    <p:extLst>
      <p:ext uri="{BB962C8B-B14F-4D97-AF65-F5344CB8AC3E}">
        <p14:creationId xmlns:p14="http://schemas.microsoft.com/office/powerpoint/2010/main" val="31985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Timing in CSMA/CA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457450"/>
            <a:ext cx="70961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"/>
            <a:ext cx="5486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33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143000"/>
            <a:ext cx="8229600" cy="5048250"/>
          </a:xfrm>
        </p:spPr>
      </p:pic>
    </p:spTree>
    <p:extLst>
      <p:ext uri="{BB962C8B-B14F-4D97-AF65-F5344CB8AC3E}">
        <p14:creationId xmlns:p14="http://schemas.microsoft.com/office/powerpoint/2010/main" val="1598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Channelization</a:t>
            </a:r>
          </a:p>
        </p:txBody>
      </p:sp>
      <p:sp>
        <p:nvSpPr>
          <p:cNvPr id="655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z="3600" smtClean="0">
                <a:latin typeface="Garamond" pitchFamily="18" charset="0"/>
              </a:rPr>
              <a:t>FDMA</a:t>
            </a:r>
          </a:p>
          <a:p>
            <a:pPr>
              <a:buFont typeface="Wingdings 2" pitchFamily="18" charset="2"/>
              <a:buNone/>
            </a:pPr>
            <a:endParaRPr lang="en-US" sz="3600" smtClean="0">
              <a:latin typeface="Garamond" pitchFamily="18" charset="0"/>
            </a:endParaRPr>
          </a:p>
          <a:p>
            <a:r>
              <a:rPr lang="en-US" sz="3600" smtClean="0">
                <a:latin typeface="Garamond" pitchFamily="18" charset="0"/>
              </a:rPr>
              <a:t>TDMA</a:t>
            </a:r>
          </a:p>
          <a:p>
            <a:pPr>
              <a:buFont typeface="Wingdings 2" pitchFamily="18" charset="2"/>
              <a:buNone/>
            </a:pPr>
            <a:endParaRPr lang="en-US" sz="3600" smtClean="0">
              <a:latin typeface="Garamond" pitchFamily="18" charset="0"/>
            </a:endParaRPr>
          </a:p>
          <a:p>
            <a:r>
              <a:rPr lang="en-US" sz="3600" smtClean="0">
                <a:latin typeface="Garamond" pitchFamily="18" charset="0"/>
              </a:rPr>
              <a:t>CDMA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3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FDMA</a:t>
            </a:r>
          </a:p>
        </p:txBody>
      </p:sp>
      <p:pic>
        <p:nvPicPr>
          <p:cNvPr id="6656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66825" y="1935163"/>
            <a:ext cx="6610350" cy="4389437"/>
          </a:xfrm>
          <a:noFill/>
        </p:spPr>
      </p:pic>
    </p:spTree>
    <p:extLst>
      <p:ext uri="{BB962C8B-B14F-4D97-AF65-F5344CB8AC3E}">
        <p14:creationId xmlns:p14="http://schemas.microsoft.com/office/powerpoint/2010/main" val="28139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TDMA</a:t>
            </a:r>
          </a:p>
        </p:txBody>
      </p:sp>
      <p:pic>
        <p:nvPicPr>
          <p:cNvPr id="6758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1935163"/>
            <a:ext cx="6626225" cy="4389437"/>
          </a:xfrm>
          <a:noFill/>
        </p:spPr>
      </p:pic>
    </p:spTree>
    <p:extLst>
      <p:ext uri="{BB962C8B-B14F-4D97-AF65-F5344CB8AC3E}">
        <p14:creationId xmlns:p14="http://schemas.microsoft.com/office/powerpoint/2010/main" val="2978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IEEE  special project 802  (Yr. 1985)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802.1   :</a:t>
            </a:r>
            <a:r>
              <a:rPr lang="en-US" dirty="0" smtClean="0">
                <a:hlinkClick r:id="rId2" action="ppaction://hlinkfile"/>
              </a:rPr>
              <a:t> Bridging &amp; Management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802.2   : </a:t>
            </a:r>
            <a:r>
              <a:rPr lang="en-US" dirty="0" smtClean="0">
                <a:hlinkClick r:id="rId3" action="ppaction://hlinkfile"/>
              </a:rPr>
              <a:t>Logical Link Control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802.3   : </a:t>
            </a:r>
            <a:r>
              <a:rPr lang="en-US" dirty="0" smtClean="0">
                <a:hlinkClick r:id="rId4" action="ppaction://hlinkfile"/>
              </a:rPr>
              <a:t>CSMA/CD (Ethernet) Access Method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                       802.3u  - fast Ethernet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                       802.3z -  Gigabit Ethernet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                       802.3ae – 10 Gigabit Ethernet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802.5   : </a:t>
            </a:r>
            <a:r>
              <a:rPr lang="en-US" dirty="0" smtClean="0">
                <a:hlinkClick r:id="rId5" action="ppaction://hlinkfile"/>
              </a:rPr>
              <a:t>Token Ring Access Method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802.11 : </a:t>
            </a:r>
            <a:r>
              <a:rPr lang="en-US" dirty="0" smtClean="0">
                <a:hlinkClick r:id="rId6" action="ppaction://hlinkfile"/>
              </a:rPr>
              <a:t>Wireless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802.15 : </a:t>
            </a:r>
            <a:r>
              <a:rPr lang="en-US" dirty="0" smtClean="0">
                <a:hlinkClick r:id="rId7" action="ppaction://hlinkfile"/>
              </a:rPr>
              <a:t>Wireless Personal Area Networks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IEEE 802.16 : </a:t>
            </a:r>
            <a:r>
              <a:rPr lang="en-US" dirty="0" smtClean="0">
                <a:hlinkClick r:id="rId8" action="ppaction://hlinkfile"/>
              </a:rPr>
              <a:t>Broadband Wireless Metropolitan Area Networks</a:t>
            </a: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 consists of </a:t>
            </a:r>
            <a:r>
              <a:rPr lang="en-US" b="1" smtClean="0"/>
              <a:t>a shared medium</a:t>
            </a:r>
            <a:r>
              <a:rPr lang="en-US" smtClean="0"/>
              <a:t> and a set of hardware and software </a:t>
            </a:r>
            <a:r>
              <a:rPr lang="en-US" b="1" smtClean="0"/>
              <a:t>for interfacing devices to the medium </a:t>
            </a:r>
            <a:r>
              <a:rPr lang="en-US" smtClean="0"/>
              <a:t>and regulating the orderly </a:t>
            </a:r>
            <a:r>
              <a:rPr lang="en-US" b="1" smtClean="0"/>
              <a:t>access to the medium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5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dirty="0" smtClean="0"/>
              <a:t>Wired LAN</a:t>
            </a:r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42447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4572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6450" indent="-806450" algn="ctr">
              <a:spcBef>
                <a:spcPct val="50000"/>
              </a:spcBef>
            </a:pPr>
            <a:r>
              <a:rPr lang="en-US" sz="3600" b="1" u="sng" dirty="0">
                <a:solidFill>
                  <a:srgbClr val="660033"/>
                </a:solidFill>
                <a:latin typeface="Perpetua" pitchFamily="18" charset="0"/>
              </a:rPr>
              <a:t>Ethernet Evolution</a:t>
            </a:r>
            <a:endParaRPr lang="en-US" sz="3600" b="1" dirty="0">
              <a:solidFill>
                <a:srgbClr val="CC0000"/>
              </a:solidFill>
              <a:latin typeface="Perpetua" pitchFamily="18" charset="0"/>
            </a:endParaRP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467600" cy="4367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spcBef>
                <a:spcPct val="500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Perpetua" pitchFamily="18" charset="0"/>
              </a:rPr>
              <a:t>Standard – 10Mbps </a:t>
            </a:r>
          </a:p>
          <a:p>
            <a:pPr marL="463550" indent="-463550">
              <a:spcBef>
                <a:spcPct val="50000"/>
              </a:spcBef>
            </a:pPr>
            <a:endParaRPr lang="en-US" sz="2800" dirty="0">
              <a:solidFill>
                <a:srgbClr val="006600"/>
              </a:solidFill>
              <a:latin typeface="Perpetua" pitchFamily="18" charset="0"/>
            </a:endParaRPr>
          </a:p>
          <a:p>
            <a:pPr marL="463550" indent="-463550">
              <a:spcBef>
                <a:spcPct val="500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Perpetua" pitchFamily="18" charset="0"/>
              </a:rPr>
              <a:t>Fast – 100Mbps</a:t>
            </a:r>
          </a:p>
          <a:p>
            <a:pPr marL="463550" indent="-463550">
              <a:spcBef>
                <a:spcPct val="50000"/>
              </a:spcBef>
            </a:pPr>
            <a:endParaRPr lang="en-US" sz="2800" dirty="0">
              <a:solidFill>
                <a:srgbClr val="006600"/>
              </a:solidFill>
              <a:latin typeface="Perpetua" pitchFamily="18" charset="0"/>
            </a:endParaRPr>
          </a:p>
          <a:p>
            <a:pPr marL="463550" indent="-463550">
              <a:spcBef>
                <a:spcPct val="500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Perpetua" pitchFamily="18" charset="0"/>
              </a:rPr>
              <a:t>Gigabit – 1Gbps</a:t>
            </a:r>
          </a:p>
          <a:p>
            <a:pPr marL="463550" indent="-463550">
              <a:spcBef>
                <a:spcPct val="50000"/>
              </a:spcBef>
              <a:buFontTx/>
              <a:buBlip>
                <a:blip r:embed="rId2"/>
              </a:buBlip>
            </a:pPr>
            <a:endParaRPr lang="en-US" sz="2800" dirty="0">
              <a:solidFill>
                <a:srgbClr val="006600"/>
              </a:solidFill>
              <a:latin typeface="Perpetua" pitchFamily="18" charset="0"/>
            </a:endParaRPr>
          </a:p>
          <a:p>
            <a:pPr marL="463550" indent="-463550">
              <a:spcBef>
                <a:spcPct val="50000"/>
              </a:spcBef>
              <a:buFont typeface="Arial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Perpetua" pitchFamily="18" charset="0"/>
              </a:rPr>
              <a:t>Ten-Gigabit – 10Gbps</a:t>
            </a:r>
          </a:p>
        </p:txBody>
      </p:sp>
    </p:spTree>
    <p:extLst>
      <p:ext uri="{BB962C8B-B14F-4D97-AF65-F5344CB8AC3E}">
        <p14:creationId xmlns:p14="http://schemas.microsoft.com/office/powerpoint/2010/main" val="5700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905000" y="838200"/>
            <a:ext cx="59436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008000"/>
                </a:solidFill>
                <a:latin typeface="Perpetua" pitchFamily="18" charset="0"/>
              </a:rPr>
              <a:t>802.3 Frame Format</a:t>
            </a:r>
          </a:p>
        </p:txBody>
      </p:sp>
      <p:graphicFrame>
        <p:nvGraphicFramePr>
          <p:cNvPr id="677929" name="Group 41"/>
          <p:cNvGraphicFramePr>
            <a:graphicFrameLocks noGrp="1"/>
          </p:cNvGraphicFramePr>
          <p:nvPr/>
        </p:nvGraphicFramePr>
        <p:xfrm>
          <a:off x="76200" y="2971800"/>
          <a:ext cx="8991600" cy="694944"/>
        </p:xfrm>
        <a:graphic>
          <a:graphicData uri="http://schemas.openxmlformats.org/drawingml/2006/table">
            <a:tbl>
              <a:tblPr/>
              <a:tblGrid>
                <a:gridCol w="1250950"/>
                <a:gridCol w="1316038"/>
                <a:gridCol w="1287462"/>
                <a:gridCol w="1282700"/>
                <a:gridCol w="1287463"/>
                <a:gridCol w="1279525"/>
                <a:gridCol w="12874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Preamble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SFD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(10101011)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Len/type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(46-1500)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CRC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32789" name="TextBox 3"/>
          <p:cNvSpPr txBox="1">
            <a:spLocks noChangeArrowheads="1"/>
          </p:cNvSpPr>
          <p:nvPr/>
        </p:nvSpPr>
        <p:spPr bwMode="auto">
          <a:xfrm>
            <a:off x="304800" y="46482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292934"/>
                </a:solidFill>
                <a:latin typeface="Perpetua" pitchFamily="18" charset="0"/>
              </a:rPr>
              <a:t>56 bits of alternating 1 and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42901" y="4076700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5400000" flipH="1">
            <a:off x="1143000" y="1524000"/>
            <a:ext cx="5334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292934"/>
              </a:solidFill>
            </a:endParaRPr>
          </a:p>
        </p:txBody>
      </p:sp>
      <p:sp>
        <p:nvSpPr>
          <p:cNvPr id="32792" name="TextBox 9"/>
          <p:cNvSpPr txBox="1">
            <a:spLocks noChangeArrowheads="1"/>
          </p:cNvSpPr>
          <p:nvPr/>
        </p:nvSpPr>
        <p:spPr bwMode="auto">
          <a:xfrm>
            <a:off x="304800" y="1905000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292934"/>
                </a:solidFill>
                <a:latin typeface="Perpetua" pitchFamily="18" charset="0"/>
              </a:rPr>
              <a:t>Physical layer header</a:t>
            </a:r>
          </a:p>
        </p:txBody>
      </p:sp>
      <p:sp>
        <p:nvSpPr>
          <p:cNvPr id="32793" name="TextBox 10"/>
          <p:cNvSpPr txBox="1">
            <a:spLocks noChangeArrowheads="1"/>
          </p:cNvSpPr>
          <p:nvPr/>
        </p:nvSpPr>
        <p:spPr bwMode="auto">
          <a:xfrm>
            <a:off x="2895600" y="449580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292934"/>
                </a:solidFill>
                <a:latin typeface="Perpetua" pitchFamily="18" charset="0"/>
              </a:rPr>
              <a:t>Physical addresses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76700" y="3924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3276600" y="3886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/>
              <a:t>802.11</a:t>
            </a: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dirty="0" smtClean="0">
                <a:latin typeface="+mn-lt"/>
              </a:rPr>
              <a:t>Wireless LAN</a:t>
            </a:r>
          </a:p>
        </p:txBody>
      </p:sp>
    </p:spTree>
    <p:extLst>
      <p:ext uri="{BB962C8B-B14F-4D97-AF65-F5344CB8AC3E}">
        <p14:creationId xmlns:p14="http://schemas.microsoft.com/office/powerpoint/2010/main" val="13065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aptop" descr="Blue tissue paper"/>
          <p:cNvSpPr>
            <a:spLocks noEditPoints="1" noChangeArrowheads="1"/>
          </p:cNvSpPr>
          <p:nvPr/>
        </p:nvSpPr>
        <p:spPr bwMode="auto">
          <a:xfrm>
            <a:off x="1066800" y="1676400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N1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3048000" y="3048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Infrastructure Vs Ad Hoc networks 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2286000" y="3124200"/>
            <a:ext cx="685800" cy="4572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AP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05000" y="2209800"/>
            <a:ext cx="533400" cy="762000"/>
            <a:chOff x="1248" y="1344"/>
            <a:chExt cx="336" cy="480"/>
          </a:xfrm>
        </p:grpSpPr>
        <p:sp>
          <p:nvSpPr>
            <p:cNvPr id="75812" name="Line 9"/>
            <p:cNvSpPr>
              <a:spLocks noChangeShapeType="1"/>
            </p:cNvSpPr>
            <p:nvPr/>
          </p:nvSpPr>
          <p:spPr bwMode="auto">
            <a:xfrm>
              <a:off x="1248" y="13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Line 10"/>
            <p:cNvSpPr>
              <a:spLocks noChangeShapeType="1"/>
            </p:cNvSpPr>
            <p:nvPr/>
          </p:nvSpPr>
          <p:spPr bwMode="auto">
            <a:xfrm flipH="1" flipV="1">
              <a:off x="1296" y="153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Line 11"/>
            <p:cNvSpPr>
              <a:spLocks noChangeShapeType="1"/>
            </p:cNvSpPr>
            <p:nvPr/>
          </p:nvSpPr>
          <p:spPr bwMode="auto">
            <a:xfrm>
              <a:off x="1296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" name="laptop" descr="Blue tissue paper"/>
          <p:cNvSpPr>
            <a:spLocks noEditPoints="1" noChangeArrowheads="1"/>
          </p:cNvSpPr>
          <p:nvPr/>
        </p:nvSpPr>
        <p:spPr bwMode="auto">
          <a:xfrm>
            <a:off x="3352800" y="1676400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N2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667000" y="2209800"/>
            <a:ext cx="609600" cy="762000"/>
            <a:chOff x="1680" y="1296"/>
            <a:chExt cx="384" cy="480"/>
          </a:xfrm>
        </p:grpSpPr>
        <p:sp>
          <p:nvSpPr>
            <p:cNvPr id="75809" name="Line 19"/>
            <p:cNvSpPr>
              <a:spLocks noChangeShapeType="1"/>
            </p:cNvSpPr>
            <p:nvPr/>
          </p:nvSpPr>
          <p:spPr bwMode="auto">
            <a:xfrm flipV="1">
              <a:off x="1776" y="12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20"/>
            <p:cNvSpPr>
              <a:spLocks noChangeShapeType="1"/>
            </p:cNvSpPr>
            <p:nvPr/>
          </p:nvSpPr>
          <p:spPr bwMode="auto">
            <a:xfrm flipV="1">
              <a:off x="1776" y="148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Line 21"/>
            <p:cNvSpPr>
              <a:spLocks noChangeShapeType="1"/>
            </p:cNvSpPr>
            <p:nvPr/>
          </p:nvSpPr>
          <p:spPr bwMode="auto">
            <a:xfrm flipH="1">
              <a:off x="1680" y="14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9" name="laptop" descr="White marble"/>
          <p:cNvSpPr>
            <a:spLocks noEditPoints="1" noChangeArrowheads="1"/>
          </p:cNvSpPr>
          <p:nvPr/>
        </p:nvSpPr>
        <p:spPr bwMode="auto">
          <a:xfrm>
            <a:off x="5638800" y="1676400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N1</a:t>
            </a:r>
          </a:p>
        </p:txBody>
      </p:sp>
      <p:sp>
        <p:nvSpPr>
          <p:cNvPr id="4120" name="laptop" descr="White marble"/>
          <p:cNvSpPr>
            <a:spLocks noEditPoints="1" noChangeArrowheads="1"/>
          </p:cNvSpPr>
          <p:nvPr/>
        </p:nvSpPr>
        <p:spPr bwMode="auto">
          <a:xfrm>
            <a:off x="7315200" y="1676400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N2</a:t>
            </a:r>
          </a:p>
        </p:txBody>
      </p:sp>
      <p:sp>
        <p:nvSpPr>
          <p:cNvPr id="4121" name="laptop" descr="White marble"/>
          <p:cNvSpPr>
            <a:spLocks noEditPoints="1" noChangeArrowheads="1"/>
          </p:cNvSpPr>
          <p:nvPr/>
        </p:nvSpPr>
        <p:spPr bwMode="auto">
          <a:xfrm>
            <a:off x="6477000" y="2895600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N3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457200" y="990600"/>
            <a:ext cx="41910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943600" y="2438400"/>
            <a:ext cx="533400" cy="762000"/>
            <a:chOff x="1248" y="1344"/>
            <a:chExt cx="336" cy="480"/>
          </a:xfrm>
        </p:grpSpPr>
        <p:sp>
          <p:nvSpPr>
            <p:cNvPr id="75806" name="Line 29"/>
            <p:cNvSpPr>
              <a:spLocks noChangeShapeType="1"/>
            </p:cNvSpPr>
            <p:nvPr/>
          </p:nvSpPr>
          <p:spPr bwMode="auto">
            <a:xfrm>
              <a:off x="1248" y="13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Line 30"/>
            <p:cNvSpPr>
              <a:spLocks noChangeShapeType="1"/>
            </p:cNvSpPr>
            <p:nvPr/>
          </p:nvSpPr>
          <p:spPr bwMode="auto">
            <a:xfrm flipH="1" flipV="1">
              <a:off x="1296" y="153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Line 31"/>
            <p:cNvSpPr>
              <a:spLocks noChangeShapeType="1"/>
            </p:cNvSpPr>
            <p:nvPr/>
          </p:nvSpPr>
          <p:spPr bwMode="auto">
            <a:xfrm>
              <a:off x="1296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62800" y="2362200"/>
            <a:ext cx="609600" cy="762000"/>
            <a:chOff x="1680" y="1296"/>
            <a:chExt cx="384" cy="480"/>
          </a:xfrm>
        </p:grpSpPr>
        <p:sp>
          <p:nvSpPr>
            <p:cNvPr id="75803" name="Line 33"/>
            <p:cNvSpPr>
              <a:spLocks noChangeShapeType="1"/>
            </p:cNvSpPr>
            <p:nvPr/>
          </p:nvSpPr>
          <p:spPr bwMode="auto">
            <a:xfrm flipV="1">
              <a:off x="1776" y="12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34"/>
            <p:cNvSpPr>
              <a:spLocks noChangeShapeType="1"/>
            </p:cNvSpPr>
            <p:nvPr/>
          </p:nvSpPr>
          <p:spPr bwMode="auto">
            <a:xfrm flipV="1">
              <a:off x="1776" y="148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35"/>
            <p:cNvSpPr>
              <a:spLocks noChangeShapeType="1"/>
            </p:cNvSpPr>
            <p:nvPr/>
          </p:nvSpPr>
          <p:spPr bwMode="auto">
            <a:xfrm flipH="1">
              <a:off x="1680" y="14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3" name="laptop" descr="Blue tissue paper"/>
          <p:cNvSpPr>
            <a:spLocks noEditPoints="1" noChangeArrowheads="1"/>
          </p:cNvSpPr>
          <p:nvPr/>
        </p:nvSpPr>
        <p:spPr bwMode="auto">
          <a:xfrm>
            <a:off x="1066800" y="3810000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N3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905000" y="3657600"/>
            <a:ext cx="609600" cy="762000"/>
            <a:chOff x="1680" y="1296"/>
            <a:chExt cx="384" cy="480"/>
          </a:xfrm>
        </p:grpSpPr>
        <p:sp>
          <p:nvSpPr>
            <p:cNvPr id="75800" name="Line 39"/>
            <p:cNvSpPr>
              <a:spLocks noChangeShapeType="1"/>
            </p:cNvSpPr>
            <p:nvPr/>
          </p:nvSpPr>
          <p:spPr bwMode="auto">
            <a:xfrm flipV="1">
              <a:off x="1776" y="12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40"/>
            <p:cNvSpPr>
              <a:spLocks noChangeShapeType="1"/>
            </p:cNvSpPr>
            <p:nvPr/>
          </p:nvSpPr>
          <p:spPr bwMode="auto">
            <a:xfrm flipV="1">
              <a:off x="1776" y="148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41"/>
            <p:cNvSpPr>
              <a:spLocks noChangeShapeType="1"/>
            </p:cNvSpPr>
            <p:nvPr/>
          </p:nvSpPr>
          <p:spPr bwMode="auto">
            <a:xfrm flipH="1">
              <a:off x="1680" y="14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5334000" y="1219200"/>
            <a:ext cx="3124200" cy="2590800"/>
          </a:xfrm>
          <a:prstGeom prst="ellips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38200" y="5334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Infrastructure Ntks</a:t>
            </a:r>
          </a:p>
        </p:txBody>
      </p:sp>
      <p:sp>
        <p:nvSpPr>
          <p:cNvPr id="4145" name="Text Box 49"/>
          <p:cNvSpPr txBox="1">
            <a:spLocks noChangeArrowheads="1"/>
          </p:cNvSpPr>
          <p:nvPr/>
        </p:nvSpPr>
        <p:spPr bwMode="auto">
          <a:xfrm>
            <a:off x="5029200" y="3886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Ad Hoc Ntks</a:t>
            </a:r>
          </a:p>
        </p:txBody>
      </p:sp>
      <p:sp>
        <p:nvSpPr>
          <p:cNvPr id="4146" name="laptop" descr="Blue tissue paper"/>
          <p:cNvSpPr>
            <a:spLocks noEditPoints="1" noChangeArrowheads="1"/>
          </p:cNvSpPr>
          <p:nvPr/>
        </p:nvSpPr>
        <p:spPr bwMode="auto">
          <a:xfrm>
            <a:off x="3276600" y="3851275"/>
            <a:ext cx="762000" cy="644525"/>
          </a:xfrm>
          <a:custGeom>
            <a:avLst/>
            <a:gdLst>
              <a:gd name="T0" fmla="*/ 147605167 w 21600"/>
              <a:gd name="T1" fmla="*/ 0 h 21600"/>
              <a:gd name="T2" fmla="*/ 147605167 w 21600"/>
              <a:gd name="T3" fmla="*/ 190571830 h 21600"/>
              <a:gd name="T4" fmla="*/ 804627965 w 21600"/>
              <a:gd name="T5" fmla="*/ 0 h 21600"/>
              <a:gd name="T6" fmla="*/ 804627965 w 21600"/>
              <a:gd name="T7" fmla="*/ 190571830 h 21600"/>
              <a:gd name="T8" fmla="*/ 474162654 w 21600"/>
              <a:gd name="T9" fmla="*/ 0 h 21600"/>
              <a:gd name="T10" fmla="*/ 474162654 w 21600"/>
              <a:gd name="T11" fmla="*/ 573867426 h 21600"/>
              <a:gd name="T12" fmla="*/ 0 w 21600"/>
              <a:gd name="T13" fmla="*/ 573867426 h 21600"/>
              <a:gd name="T14" fmla="*/ 948325308 w 21600"/>
              <a:gd name="T15" fmla="*/ 5738674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N4</a:t>
            </a: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895600" y="3581400"/>
            <a:ext cx="381000" cy="457200"/>
            <a:chOff x="1824" y="2256"/>
            <a:chExt cx="240" cy="288"/>
          </a:xfrm>
        </p:grpSpPr>
        <p:sp>
          <p:nvSpPr>
            <p:cNvPr id="75797" name="Line 51"/>
            <p:cNvSpPr>
              <a:spLocks noChangeShapeType="1"/>
            </p:cNvSpPr>
            <p:nvPr/>
          </p:nvSpPr>
          <p:spPr bwMode="auto">
            <a:xfrm flipH="1" flipV="1">
              <a:off x="1872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52"/>
            <p:cNvSpPr>
              <a:spLocks noChangeShapeType="1"/>
            </p:cNvSpPr>
            <p:nvPr/>
          </p:nvSpPr>
          <p:spPr bwMode="auto">
            <a:xfrm flipH="1">
              <a:off x="182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53"/>
            <p:cNvSpPr>
              <a:spLocks noChangeShapeType="1"/>
            </p:cNvSpPr>
            <p:nvPr/>
          </p:nvSpPr>
          <p:spPr bwMode="auto">
            <a:xfrm>
              <a:off x="1824" y="240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7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2" grpId="0" animBg="1"/>
      <p:bldP spid="4110" grpId="0" animBg="1"/>
      <p:bldP spid="4119" grpId="0" animBg="1"/>
      <p:bldP spid="4120" grpId="0" animBg="1"/>
      <p:bldP spid="4121" grpId="0" animBg="1"/>
      <p:bldP spid="4123" grpId="0" animBg="1"/>
      <p:bldP spid="4133" grpId="0" animBg="1"/>
      <p:bldP spid="4143" grpId="0" animBg="1"/>
      <p:bldP spid="4144" grpId="0"/>
      <p:bldP spid="4145" grpId="0"/>
      <p:bldP spid="41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aptop" descr="Pink tissue paper"/>
          <p:cNvSpPr>
            <a:spLocks noEditPoints="1" noChangeArrowheads="1"/>
          </p:cNvSpPr>
          <p:nvPr/>
        </p:nvSpPr>
        <p:spPr bwMode="auto">
          <a:xfrm>
            <a:off x="857250" y="919163"/>
            <a:ext cx="666750" cy="576262"/>
          </a:xfrm>
          <a:custGeom>
            <a:avLst/>
            <a:gdLst>
              <a:gd name="T0" fmla="*/ 78829423 w 21600"/>
              <a:gd name="T1" fmla="*/ 0 h 21600"/>
              <a:gd name="T2" fmla="*/ 78829423 w 21600"/>
              <a:gd name="T3" fmla="*/ 136206998 h 21600"/>
              <a:gd name="T4" fmla="*/ 429718614 w 21600"/>
              <a:gd name="T5" fmla="*/ 0 h 21600"/>
              <a:gd name="T6" fmla="*/ 429718614 w 21600"/>
              <a:gd name="T7" fmla="*/ 136206998 h 21600"/>
              <a:gd name="T8" fmla="*/ 253231003 w 21600"/>
              <a:gd name="T9" fmla="*/ 0 h 21600"/>
              <a:gd name="T10" fmla="*/ 253231003 w 21600"/>
              <a:gd name="T11" fmla="*/ 410159132 h 21600"/>
              <a:gd name="T12" fmla="*/ 0 w 21600"/>
              <a:gd name="T13" fmla="*/ 410159132 h 21600"/>
              <a:gd name="T14" fmla="*/ 506461265 w 21600"/>
              <a:gd name="T15" fmla="*/ 4101591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N1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12888" y="1395413"/>
            <a:ext cx="239712" cy="357187"/>
            <a:chOff x="1248" y="1344"/>
            <a:chExt cx="336" cy="480"/>
          </a:xfrm>
        </p:grpSpPr>
        <p:sp>
          <p:nvSpPr>
            <p:cNvPr id="79929" name="Line 21"/>
            <p:cNvSpPr>
              <a:spLocks noChangeShapeType="1"/>
            </p:cNvSpPr>
            <p:nvPr/>
          </p:nvSpPr>
          <p:spPr bwMode="auto">
            <a:xfrm>
              <a:off x="1248" y="13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Line 22"/>
            <p:cNvSpPr>
              <a:spLocks noChangeShapeType="1"/>
            </p:cNvSpPr>
            <p:nvPr/>
          </p:nvSpPr>
          <p:spPr bwMode="auto">
            <a:xfrm flipH="1" flipV="1">
              <a:off x="1296" y="153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Line 23"/>
            <p:cNvSpPr>
              <a:spLocks noChangeShapeType="1"/>
            </p:cNvSpPr>
            <p:nvPr/>
          </p:nvSpPr>
          <p:spPr bwMode="auto">
            <a:xfrm>
              <a:off x="1296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6" name="laptop" descr="Pink tissue paper"/>
          <p:cNvSpPr>
            <a:spLocks noEditPoints="1" noChangeArrowheads="1"/>
          </p:cNvSpPr>
          <p:nvPr/>
        </p:nvSpPr>
        <p:spPr bwMode="auto">
          <a:xfrm>
            <a:off x="2757488" y="1219200"/>
            <a:ext cx="671512" cy="576263"/>
          </a:xfrm>
          <a:custGeom>
            <a:avLst/>
            <a:gdLst>
              <a:gd name="T0" fmla="*/ 79392307 w 21600"/>
              <a:gd name="T1" fmla="*/ 0 h 21600"/>
              <a:gd name="T2" fmla="*/ 79392307 w 21600"/>
              <a:gd name="T3" fmla="*/ 136207448 h 21600"/>
              <a:gd name="T4" fmla="*/ 432785970 w 21600"/>
              <a:gd name="T5" fmla="*/ 0 h 21600"/>
              <a:gd name="T6" fmla="*/ 432785970 w 21600"/>
              <a:gd name="T7" fmla="*/ 136207448 h 21600"/>
              <a:gd name="T8" fmla="*/ 255038362 w 21600"/>
              <a:gd name="T9" fmla="*/ 0 h 21600"/>
              <a:gd name="T10" fmla="*/ 255038362 w 21600"/>
              <a:gd name="T11" fmla="*/ 410161125 h 21600"/>
              <a:gd name="T12" fmla="*/ 0 w 21600"/>
              <a:gd name="T13" fmla="*/ 410161125 h 21600"/>
              <a:gd name="T14" fmla="*/ 510076724 w 21600"/>
              <a:gd name="T15" fmla="*/ 410161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N2</a:t>
            </a:r>
          </a:p>
        </p:txBody>
      </p:sp>
      <p:sp>
        <p:nvSpPr>
          <p:cNvPr id="79877" name="laptop" descr="Pink tissue paper"/>
          <p:cNvSpPr>
            <a:spLocks noEditPoints="1" noChangeArrowheads="1"/>
          </p:cNvSpPr>
          <p:nvPr/>
        </p:nvSpPr>
        <p:spPr bwMode="auto">
          <a:xfrm>
            <a:off x="685800" y="2590800"/>
            <a:ext cx="685800" cy="576263"/>
          </a:xfrm>
          <a:custGeom>
            <a:avLst/>
            <a:gdLst>
              <a:gd name="T0" fmla="*/ 81081692 w 21600"/>
              <a:gd name="T1" fmla="*/ 0 h 21600"/>
              <a:gd name="T2" fmla="*/ 81081692 w 21600"/>
              <a:gd name="T3" fmla="*/ 136207448 h 21600"/>
              <a:gd name="T4" fmla="*/ 441996289 w 21600"/>
              <a:gd name="T5" fmla="*/ 0 h 21600"/>
              <a:gd name="T6" fmla="*/ 441996289 w 21600"/>
              <a:gd name="T7" fmla="*/ 136207448 h 21600"/>
              <a:gd name="T8" fmla="*/ 260466174 w 21600"/>
              <a:gd name="T9" fmla="*/ 0 h 21600"/>
              <a:gd name="T10" fmla="*/ 260466174 w 21600"/>
              <a:gd name="T11" fmla="*/ 410161125 h 21600"/>
              <a:gd name="T12" fmla="*/ 0 w 21600"/>
              <a:gd name="T13" fmla="*/ 410161125 h 21600"/>
              <a:gd name="T14" fmla="*/ 520931587 w 21600"/>
              <a:gd name="T15" fmla="*/ 410161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N3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295400" y="2286000"/>
            <a:ext cx="381000" cy="381000"/>
            <a:chOff x="1680" y="1296"/>
            <a:chExt cx="384" cy="480"/>
          </a:xfrm>
        </p:grpSpPr>
        <p:sp>
          <p:nvSpPr>
            <p:cNvPr id="79926" name="Line 33"/>
            <p:cNvSpPr>
              <a:spLocks noChangeShapeType="1"/>
            </p:cNvSpPr>
            <p:nvPr/>
          </p:nvSpPr>
          <p:spPr bwMode="auto">
            <a:xfrm flipV="1">
              <a:off x="1776" y="12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 flipV="1">
              <a:off x="1776" y="148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Line 35"/>
            <p:cNvSpPr>
              <a:spLocks noChangeShapeType="1"/>
            </p:cNvSpPr>
            <p:nvPr/>
          </p:nvSpPr>
          <p:spPr bwMode="auto">
            <a:xfrm flipH="1">
              <a:off x="1680" y="14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9" name="Oval 36"/>
          <p:cNvSpPr>
            <a:spLocks noChangeArrowheads="1"/>
          </p:cNvSpPr>
          <p:nvPr/>
        </p:nvSpPr>
        <p:spPr bwMode="auto">
          <a:xfrm>
            <a:off x="228600" y="381000"/>
            <a:ext cx="3429000" cy="3352800"/>
          </a:xfrm>
          <a:prstGeom prst="ellipse">
            <a:avLst/>
          </a:prstGeom>
          <a:noFill/>
          <a:ln w="9525">
            <a:solidFill>
              <a:srgbClr val="9933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80" name="Oval 37"/>
          <p:cNvSpPr>
            <a:spLocks noChangeArrowheads="1"/>
          </p:cNvSpPr>
          <p:nvPr/>
        </p:nvSpPr>
        <p:spPr bwMode="auto">
          <a:xfrm>
            <a:off x="2514600" y="381000"/>
            <a:ext cx="3429000" cy="3352800"/>
          </a:xfrm>
          <a:prstGeom prst="ellips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86000" y="1524000"/>
            <a:ext cx="457200" cy="304800"/>
            <a:chOff x="1392" y="864"/>
            <a:chExt cx="384" cy="240"/>
          </a:xfrm>
        </p:grpSpPr>
        <p:sp>
          <p:nvSpPr>
            <p:cNvPr id="79923" name="Line 42"/>
            <p:cNvSpPr>
              <a:spLocks noChangeShapeType="1"/>
            </p:cNvSpPr>
            <p:nvPr/>
          </p:nvSpPr>
          <p:spPr bwMode="auto">
            <a:xfrm flipV="1">
              <a:off x="1488" y="86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Line 43"/>
            <p:cNvSpPr>
              <a:spLocks noChangeShapeType="1"/>
            </p:cNvSpPr>
            <p:nvPr/>
          </p:nvSpPr>
          <p:spPr bwMode="auto">
            <a:xfrm>
              <a:off x="1488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Line 44"/>
            <p:cNvSpPr>
              <a:spLocks noChangeShapeType="1"/>
            </p:cNvSpPr>
            <p:nvPr/>
          </p:nvSpPr>
          <p:spPr bwMode="auto">
            <a:xfrm flipH="1">
              <a:off x="1392" y="96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2" name="laptop" descr="White marble"/>
          <p:cNvSpPr>
            <a:spLocks noEditPoints="1" noChangeArrowheads="1"/>
          </p:cNvSpPr>
          <p:nvPr/>
        </p:nvSpPr>
        <p:spPr bwMode="auto">
          <a:xfrm>
            <a:off x="3810000" y="838200"/>
            <a:ext cx="685800" cy="576263"/>
          </a:xfrm>
          <a:custGeom>
            <a:avLst/>
            <a:gdLst>
              <a:gd name="T0" fmla="*/ 81081692 w 21600"/>
              <a:gd name="T1" fmla="*/ 0 h 21600"/>
              <a:gd name="T2" fmla="*/ 81081692 w 21600"/>
              <a:gd name="T3" fmla="*/ 136207448 h 21600"/>
              <a:gd name="T4" fmla="*/ 441996289 w 21600"/>
              <a:gd name="T5" fmla="*/ 0 h 21600"/>
              <a:gd name="T6" fmla="*/ 441996289 w 21600"/>
              <a:gd name="T7" fmla="*/ 136207448 h 21600"/>
              <a:gd name="T8" fmla="*/ 260466174 w 21600"/>
              <a:gd name="T9" fmla="*/ 0 h 21600"/>
              <a:gd name="T10" fmla="*/ 260466174 w 21600"/>
              <a:gd name="T11" fmla="*/ 410161125 h 21600"/>
              <a:gd name="T12" fmla="*/ 0 w 21600"/>
              <a:gd name="T13" fmla="*/ 410161125 h 21600"/>
              <a:gd name="T14" fmla="*/ 520931587 w 21600"/>
              <a:gd name="T15" fmla="*/ 410161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N3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3886200" y="1524000"/>
            <a:ext cx="304800" cy="381000"/>
            <a:chOff x="2448" y="912"/>
            <a:chExt cx="288" cy="288"/>
          </a:xfrm>
        </p:grpSpPr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 flipH="1" flipV="1">
              <a:off x="2496" y="9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 flipH="1">
              <a:off x="2448" y="10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2448" y="105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4" name="laptop" descr="White marble"/>
          <p:cNvSpPr>
            <a:spLocks noEditPoints="1" noChangeArrowheads="1"/>
          </p:cNvSpPr>
          <p:nvPr/>
        </p:nvSpPr>
        <p:spPr bwMode="auto">
          <a:xfrm>
            <a:off x="5119688" y="1404938"/>
            <a:ext cx="747712" cy="576262"/>
          </a:xfrm>
          <a:custGeom>
            <a:avLst/>
            <a:gdLst>
              <a:gd name="T0" fmla="*/ 88401369 w 21600"/>
              <a:gd name="T1" fmla="*/ 0 h 21600"/>
              <a:gd name="T2" fmla="*/ 88401369 w 21600"/>
              <a:gd name="T3" fmla="*/ 136206998 h 21600"/>
              <a:gd name="T4" fmla="*/ 481896471 w 21600"/>
              <a:gd name="T5" fmla="*/ 0 h 21600"/>
              <a:gd name="T6" fmla="*/ 481896471 w 21600"/>
              <a:gd name="T7" fmla="*/ 136206998 h 21600"/>
              <a:gd name="T8" fmla="*/ 283978907 w 21600"/>
              <a:gd name="T9" fmla="*/ 0 h 21600"/>
              <a:gd name="T10" fmla="*/ 283978907 w 21600"/>
              <a:gd name="T11" fmla="*/ 410159132 h 21600"/>
              <a:gd name="T12" fmla="*/ 0 w 21600"/>
              <a:gd name="T13" fmla="*/ 410159132 h 21600"/>
              <a:gd name="T14" fmla="*/ 567957814 w 21600"/>
              <a:gd name="T15" fmla="*/ 4101591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N4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648200" y="1676400"/>
            <a:ext cx="457200" cy="304800"/>
            <a:chOff x="1392" y="864"/>
            <a:chExt cx="384" cy="240"/>
          </a:xfrm>
        </p:grpSpPr>
        <p:sp>
          <p:nvSpPr>
            <p:cNvPr id="79917" name="Line 54"/>
            <p:cNvSpPr>
              <a:spLocks noChangeShapeType="1"/>
            </p:cNvSpPr>
            <p:nvPr/>
          </p:nvSpPr>
          <p:spPr bwMode="auto">
            <a:xfrm flipV="1">
              <a:off x="1488" y="86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Line 55"/>
            <p:cNvSpPr>
              <a:spLocks noChangeShapeType="1"/>
            </p:cNvSpPr>
            <p:nvPr/>
          </p:nvSpPr>
          <p:spPr bwMode="auto">
            <a:xfrm>
              <a:off x="1488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9" name="Line 56"/>
            <p:cNvSpPr>
              <a:spLocks noChangeShapeType="1"/>
            </p:cNvSpPr>
            <p:nvPr/>
          </p:nvSpPr>
          <p:spPr bwMode="auto">
            <a:xfrm flipH="1">
              <a:off x="1392" y="96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6" name="Oval 57"/>
          <p:cNvSpPr>
            <a:spLocks noChangeArrowheads="1"/>
          </p:cNvSpPr>
          <p:nvPr/>
        </p:nvSpPr>
        <p:spPr bwMode="auto">
          <a:xfrm>
            <a:off x="4953000" y="381000"/>
            <a:ext cx="3429000" cy="3352800"/>
          </a:xfrm>
          <a:prstGeom prst="ellips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87" name="laptop" descr="Parchment"/>
          <p:cNvSpPr>
            <a:spLocks noEditPoints="1" noChangeArrowheads="1"/>
          </p:cNvSpPr>
          <p:nvPr/>
        </p:nvSpPr>
        <p:spPr bwMode="auto">
          <a:xfrm>
            <a:off x="7405688" y="1100138"/>
            <a:ext cx="747712" cy="576262"/>
          </a:xfrm>
          <a:custGeom>
            <a:avLst/>
            <a:gdLst>
              <a:gd name="T0" fmla="*/ 88401369 w 21600"/>
              <a:gd name="T1" fmla="*/ 0 h 21600"/>
              <a:gd name="T2" fmla="*/ 88401369 w 21600"/>
              <a:gd name="T3" fmla="*/ 136206998 h 21600"/>
              <a:gd name="T4" fmla="*/ 481896471 w 21600"/>
              <a:gd name="T5" fmla="*/ 0 h 21600"/>
              <a:gd name="T6" fmla="*/ 481896471 w 21600"/>
              <a:gd name="T7" fmla="*/ 136206998 h 21600"/>
              <a:gd name="T8" fmla="*/ 283978907 w 21600"/>
              <a:gd name="T9" fmla="*/ 0 h 21600"/>
              <a:gd name="T10" fmla="*/ 283978907 w 21600"/>
              <a:gd name="T11" fmla="*/ 410159132 h 21600"/>
              <a:gd name="T12" fmla="*/ 0 w 21600"/>
              <a:gd name="T13" fmla="*/ 410159132 h 21600"/>
              <a:gd name="T14" fmla="*/ 567957814 w 21600"/>
              <a:gd name="T15" fmla="*/ 4101591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N5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7010400" y="1447800"/>
            <a:ext cx="381000" cy="457200"/>
            <a:chOff x="1680" y="1296"/>
            <a:chExt cx="384" cy="480"/>
          </a:xfrm>
        </p:grpSpPr>
        <p:sp>
          <p:nvSpPr>
            <p:cNvPr id="79914" name="Line 61"/>
            <p:cNvSpPr>
              <a:spLocks noChangeShapeType="1"/>
            </p:cNvSpPr>
            <p:nvPr/>
          </p:nvSpPr>
          <p:spPr bwMode="auto">
            <a:xfrm flipV="1">
              <a:off x="1776" y="12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Line 62"/>
            <p:cNvSpPr>
              <a:spLocks noChangeShapeType="1"/>
            </p:cNvSpPr>
            <p:nvPr/>
          </p:nvSpPr>
          <p:spPr bwMode="auto">
            <a:xfrm flipV="1">
              <a:off x="1776" y="148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Line 63"/>
            <p:cNvSpPr>
              <a:spLocks noChangeShapeType="1"/>
            </p:cNvSpPr>
            <p:nvPr/>
          </p:nvSpPr>
          <p:spPr bwMode="auto">
            <a:xfrm flipH="1">
              <a:off x="1680" y="14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9" name="laptop" descr="Parchment"/>
          <p:cNvSpPr>
            <a:spLocks noEditPoints="1" noChangeArrowheads="1"/>
          </p:cNvSpPr>
          <p:nvPr/>
        </p:nvSpPr>
        <p:spPr bwMode="auto">
          <a:xfrm>
            <a:off x="7391400" y="2243138"/>
            <a:ext cx="838200" cy="576262"/>
          </a:xfrm>
          <a:custGeom>
            <a:avLst/>
            <a:gdLst>
              <a:gd name="T0" fmla="*/ 99099846 w 21600"/>
              <a:gd name="T1" fmla="*/ 0 h 21600"/>
              <a:gd name="T2" fmla="*/ 99099846 w 21600"/>
              <a:gd name="T3" fmla="*/ 136206998 h 21600"/>
              <a:gd name="T4" fmla="*/ 540217687 w 21600"/>
              <a:gd name="T5" fmla="*/ 0 h 21600"/>
              <a:gd name="T6" fmla="*/ 540217687 w 21600"/>
              <a:gd name="T7" fmla="*/ 136206998 h 21600"/>
              <a:gd name="T8" fmla="*/ 318347546 w 21600"/>
              <a:gd name="T9" fmla="*/ 0 h 21600"/>
              <a:gd name="T10" fmla="*/ 318347546 w 21600"/>
              <a:gd name="T11" fmla="*/ 410159132 h 21600"/>
              <a:gd name="T12" fmla="*/ 0 w 21600"/>
              <a:gd name="T13" fmla="*/ 410159132 h 21600"/>
              <a:gd name="T14" fmla="*/ 636694161 w 21600"/>
              <a:gd name="T15" fmla="*/ 4101591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N6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7086600" y="2209800"/>
            <a:ext cx="304800" cy="381000"/>
            <a:chOff x="4464" y="1440"/>
            <a:chExt cx="192" cy="336"/>
          </a:xfrm>
        </p:grpSpPr>
        <p:sp>
          <p:nvSpPr>
            <p:cNvPr id="79911" name="Line 65"/>
            <p:cNvSpPr>
              <a:spLocks noChangeShapeType="1"/>
            </p:cNvSpPr>
            <p:nvPr/>
          </p:nvSpPr>
          <p:spPr bwMode="auto">
            <a:xfrm flipH="1" flipV="1">
              <a:off x="4464" y="14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66"/>
            <p:cNvSpPr>
              <a:spLocks noChangeShapeType="1"/>
            </p:cNvSpPr>
            <p:nvPr/>
          </p:nvSpPr>
          <p:spPr bwMode="auto">
            <a:xfrm flipH="1" flipV="1">
              <a:off x="4464" y="1584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67"/>
            <p:cNvSpPr>
              <a:spLocks noChangeShapeType="1"/>
            </p:cNvSpPr>
            <p:nvPr/>
          </p:nvSpPr>
          <p:spPr bwMode="auto">
            <a:xfrm>
              <a:off x="4464" y="15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91" name="Line 72"/>
          <p:cNvSpPr>
            <a:spLocks noChangeShapeType="1"/>
          </p:cNvSpPr>
          <p:nvPr/>
        </p:nvSpPr>
        <p:spPr bwMode="auto">
          <a:xfrm>
            <a:off x="1600200" y="4572000"/>
            <a:ext cx="5410200" cy="0"/>
          </a:xfrm>
          <a:prstGeom prst="line">
            <a:avLst/>
          </a:prstGeom>
          <a:noFill/>
          <a:ln w="41275">
            <a:solidFill>
              <a:srgbClr val="000080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80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3429000" y="1676400"/>
            <a:ext cx="457200" cy="533400"/>
            <a:chOff x="2448" y="912"/>
            <a:chExt cx="288" cy="288"/>
          </a:xfrm>
        </p:grpSpPr>
        <p:sp>
          <p:nvSpPr>
            <p:cNvPr id="79908" name="Line 74"/>
            <p:cNvSpPr>
              <a:spLocks noChangeShapeType="1"/>
            </p:cNvSpPr>
            <p:nvPr/>
          </p:nvSpPr>
          <p:spPr bwMode="auto">
            <a:xfrm flipH="1" flipV="1">
              <a:off x="2496" y="9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75"/>
            <p:cNvSpPr>
              <a:spLocks noChangeShapeType="1"/>
            </p:cNvSpPr>
            <p:nvPr/>
          </p:nvSpPr>
          <p:spPr bwMode="auto">
            <a:xfrm flipH="1">
              <a:off x="2448" y="10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76"/>
            <p:cNvSpPr>
              <a:spLocks noChangeShapeType="1"/>
            </p:cNvSpPr>
            <p:nvPr/>
          </p:nvSpPr>
          <p:spPr bwMode="auto">
            <a:xfrm>
              <a:off x="2448" y="105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791200" y="1676400"/>
            <a:ext cx="457200" cy="533400"/>
            <a:chOff x="2448" y="912"/>
            <a:chExt cx="288" cy="288"/>
          </a:xfrm>
        </p:grpSpPr>
        <p:sp>
          <p:nvSpPr>
            <p:cNvPr id="79905" name="Line 78"/>
            <p:cNvSpPr>
              <a:spLocks noChangeShapeType="1"/>
            </p:cNvSpPr>
            <p:nvPr/>
          </p:nvSpPr>
          <p:spPr bwMode="auto">
            <a:xfrm flipH="1" flipV="1">
              <a:off x="2496" y="9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79"/>
            <p:cNvSpPr>
              <a:spLocks noChangeShapeType="1"/>
            </p:cNvSpPr>
            <p:nvPr/>
          </p:nvSpPr>
          <p:spPr bwMode="auto">
            <a:xfrm flipH="1">
              <a:off x="2448" y="10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80"/>
            <p:cNvSpPr>
              <a:spLocks noChangeShapeType="1"/>
            </p:cNvSpPr>
            <p:nvPr/>
          </p:nvSpPr>
          <p:spPr bwMode="auto">
            <a:xfrm>
              <a:off x="2448" y="105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94" name="Oval 81"/>
          <p:cNvSpPr>
            <a:spLocks noChangeArrowheads="1"/>
          </p:cNvSpPr>
          <p:nvPr/>
        </p:nvSpPr>
        <p:spPr bwMode="auto">
          <a:xfrm>
            <a:off x="1143000" y="4114800"/>
            <a:ext cx="6400800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  <a:p>
            <a:pPr algn="ctr"/>
            <a:r>
              <a:rPr lang="en-US"/>
              <a:t>Distribution System</a:t>
            </a:r>
          </a:p>
        </p:txBody>
      </p:sp>
      <p:sp>
        <p:nvSpPr>
          <p:cNvPr id="79895" name="Text Box 83"/>
          <p:cNvSpPr txBox="1">
            <a:spLocks noChangeArrowheads="1"/>
          </p:cNvSpPr>
          <p:nvPr/>
        </p:nvSpPr>
        <p:spPr bwMode="auto">
          <a:xfrm>
            <a:off x="2057400" y="31083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BSS</a:t>
            </a:r>
          </a:p>
        </p:txBody>
      </p:sp>
      <p:sp>
        <p:nvSpPr>
          <p:cNvPr id="79896" name="Text Box 84"/>
          <p:cNvSpPr txBox="1">
            <a:spLocks noChangeArrowheads="1"/>
          </p:cNvSpPr>
          <p:nvPr/>
        </p:nvSpPr>
        <p:spPr bwMode="auto">
          <a:xfrm>
            <a:off x="4343400" y="3124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BSS</a:t>
            </a:r>
          </a:p>
        </p:txBody>
      </p:sp>
      <p:sp>
        <p:nvSpPr>
          <p:cNvPr id="79897" name="Text Box 85"/>
          <p:cNvSpPr txBox="1">
            <a:spLocks noChangeArrowheads="1"/>
          </p:cNvSpPr>
          <p:nvPr/>
        </p:nvSpPr>
        <p:spPr bwMode="auto">
          <a:xfrm>
            <a:off x="7010400" y="3124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BSS</a:t>
            </a:r>
          </a:p>
        </p:txBody>
      </p:sp>
      <p:sp>
        <p:nvSpPr>
          <p:cNvPr id="79898" name="Text Box 86"/>
          <p:cNvSpPr txBox="1">
            <a:spLocks noChangeArrowheads="1"/>
          </p:cNvSpPr>
          <p:nvPr/>
        </p:nvSpPr>
        <p:spPr bwMode="auto">
          <a:xfrm>
            <a:off x="2743200" y="5410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ESS</a:t>
            </a:r>
          </a:p>
        </p:txBody>
      </p:sp>
      <p:sp>
        <p:nvSpPr>
          <p:cNvPr id="79899" name="Line 87"/>
          <p:cNvSpPr>
            <a:spLocks noChangeShapeType="1"/>
          </p:cNvSpPr>
          <p:nvPr/>
        </p:nvSpPr>
        <p:spPr bwMode="auto">
          <a:xfrm>
            <a:off x="2057400" y="2362200"/>
            <a:ext cx="0" cy="2057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0" name="Line 88"/>
          <p:cNvSpPr>
            <a:spLocks noChangeShapeType="1"/>
          </p:cNvSpPr>
          <p:nvPr/>
        </p:nvSpPr>
        <p:spPr bwMode="auto">
          <a:xfrm>
            <a:off x="4267200" y="2362200"/>
            <a:ext cx="0" cy="2057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1" name="Line 89"/>
          <p:cNvSpPr>
            <a:spLocks noChangeShapeType="1"/>
          </p:cNvSpPr>
          <p:nvPr/>
        </p:nvSpPr>
        <p:spPr bwMode="auto">
          <a:xfrm>
            <a:off x="6629400" y="2362200"/>
            <a:ext cx="0" cy="2057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0" name="AutoShape 90"/>
          <p:cNvSpPr>
            <a:spLocks noChangeArrowheads="1"/>
          </p:cNvSpPr>
          <p:nvPr/>
        </p:nvSpPr>
        <p:spPr bwMode="auto">
          <a:xfrm>
            <a:off x="1811338" y="1954213"/>
            <a:ext cx="534987" cy="407987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AP</a:t>
            </a:r>
          </a:p>
        </p:txBody>
      </p:sp>
      <p:sp>
        <p:nvSpPr>
          <p:cNvPr id="15451" name="AutoShape 91"/>
          <p:cNvSpPr>
            <a:spLocks noChangeArrowheads="1"/>
          </p:cNvSpPr>
          <p:nvPr/>
        </p:nvSpPr>
        <p:spPr bwMode="auto">
          <a:xfrm>
            <a:off x="4037013" y="1981200"/>
            <a:ext cx="534987" cy="407988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AP</a:t>
            </a:r>
          </a:p>
        </p:txBody>
      </p:sp>
      <p:sp>
        <p:nvSpPr>
          <p:cNvPr id="15452" name="AutoShape 92"/>
          <p:cNvSpPr>
            <a:spLocks noChangeArrowheads="1"/>
          </p:cNvSpPr>
          <p:nvPr/>
        </p:nvSpPr>
        <p:spPr bwMode="auto">
          <a:xfrm>
            <a:off x="6400800" y="1981200"/>
            <a:ext cx="534988" cy="407988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37482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data link layer…</a:t>
            </a:r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" y="2501900"/>
            <a:ext cx="87661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0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623175" cy="1752600"/>
          </a:xfrm>
        </p:spPr>
        <p:txBody>
          <a:bodyPr/>
          <a:lstStyle/>
          <a:p>
            <a:r>
              <a:rPr dirty="0" smtClean="0"/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1556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5"/>
          <p:cNvSpPr txBox="1">
            <a:spLocks noChangeArrowheads="1"/>
          </p:cNvSpPr>
          <p:nvPr/>
        </p:nvSpPr>
        <p:spPr bwMode="auto">
          <a:xfrm>
            <a:off x="609600" y="457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Physical Layer Specifications</a:t>
            </a:r>
          </a:p>
        </p:txBody>
      </p:sp>
      <p:graphicFrame>
        <p:nvGraphicFramePr>
          <p:cNvPr id="1846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10138"/>
              </p:ext>
            </p:extLst>
          </p:nvPr>
        </p:nvGraphicFramePr>
        <p:xfrm>
          <a:off x="457200" y="1981200"/>
          <a:ext cx="8534400" cy="2133600"/>
        </p:xfrm>
        <a:graphic>
          <a:graphicData uri="http://schemas.openxmlformats.org/drawingml/2006/table">
            <a:tbl>
              <a:tblPr/>
              <a:tblGrid>
                <a:gridCol w="1706563"/>
                <a:gridCol w="1706562"/>
                <a:gridCol w="1708150"/>
                <a:gridCol w="1706563"/>
                <a:gridCol w="1706562"/>
              </a:tblGrid>
              <a:tr h="9652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Upper Layers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802.11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FHSS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802.11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DSSS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802.11a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OFDM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802.11b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HR-DSSS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802.11g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OFDM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001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 smtClean="0">
                <a:solidFill>
                  <a:srgbClr val="000066"/>
                </a:solidFill>
              </a:rPr>
              <a:t>802.11 FHSS    Technical </a:t>
            </a:r>
            <a:r>
              <a:rPr lang="en-US" sz="2400" u="sng" dirty="0">
                <a:solidFill>
                  <a:srgbClr val="000066"/>
                </a:solidFill>
              </a:rPr>
              <a:t>Details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66"/>
                </a:solidFill>
              </a:rPr>
              <a:t>Band:			ISM -2.4 GHz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66"/>
                </a:solidFill>
              </a:rPr>
              <a:t>Range:	 	 </a:t>
            </a:r>
            <a:r>
              <a:rPr lang="en-US" sz="2400" dirty="0" smtClean="0">
                <a:solidFill>
                  <a:srgbClr val="000066"/>
                </a:solidFill>
              </a:rPr>
              <a:t>2.4 </a:t>
            </a:r>
            <a:r>
              <a:rPr lang="en-US" sz="2400" dirty="0">
                <a:solidFill>
                  <a:srgbClr val="000066"/>
                </a:solidFill>
              </a:rPr>
              <a:t>-2.48 GHz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66"/>
                </a:solidFill>
              </a:rPr>
              <a:t>No. of channels: 	79 channels of 1 MHz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66"/>
                </a:solidFill>
              </a:rPr>
              <a:t>Modulation: 		FSK (2 –level, 4-level)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66"/>
                </a:solidFill>
              </a:rPr>
              <a:t>Data Rate:		1/2 Mbps</a:t>
            </a:r>
          </a:p>
        </p:txBody>
      </p:sp>
    </p:spTree>
    <p:extLst>
      <p:ext uri="{BB962C8B-B14F-4D97-AF65-F5344CB8AC3E}">
        <p14:creationId xmlns:p14="http://schemas.microsoft.com/office/powerpoint/2010/main" val="23609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623175" cy="1752600"/>
          </a:xfrm>
        </p:spPr>
        <p:txBody>
          <a:bodyPr/>
          <a:lstStyle/>
          <a:p>
            <a:pPr eaLnBrk="1" hangingPunct="1"/>
            <a:r>
              <a:rPr dirty="0" smtClean="0">
                <a:latin typeface="+mn-lt"/>
              </a:rPr>
              <a:t>MAC-CSMA/CA</a:t>
            </a:r>
          </a:p>
        </p:txBody>
      </p:sp>
    </p:spTree>
    <p:extLst>
      <p:ext uri="{BB962C8B-B14F-4D97-AF65-F5344CB8AC3E}">
        <p14:creationId xmlns:p14="http://schemas.microsoft.com/office/powerpoint/2010/main" val="32943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aptop"/>
          <p:cNvSpPr>
            <a:spLocks noEditPoints="1" noChangeArrowheads="1"/>
          </p:cNvSpPr>
          <p:nvPr/>
        </p:nvSpPr>
        <p:spPr bwMode="auto">
          <a:xfrm>
            <a:off x="609600" y="947738"/>
            <a:ext cx="595313" cy="576262"/>
          </a:xfrm>
          <a:custGeom>
            <a:avLst/>
            <a:gdLst>
              <a:gd name="T0" fmla="*/ 2553755 w 21600"/>
              <a:gd name="T1" fmla="*/ 0 h 21600"/>
              <a:gd name="T2" fmla="*/ 2553755 w 21600"/>
              <a:gd name="T3" fmla="*/ 5105441 h 21600"/>
              <a:gd name="T4" fmla="*/ 13921145 w 21600"/>
              <a:gd name="T5" fmla="*/ 0 h 21600"/>
              <a:gd name="T6" fmla="*/ 13921145 w 21600"/>
              <a:gd name="T7" fmla="*/ 5105441 h 21600"/>
              <a:gd name="T8" fmla="*/ 8203662 w 21600"/>
              <a:gd name="T9" fmla="*/ 0 h 21600"/>
              <a:gd name="T10" fmla="*/ 8203662 w 21600"/>
              <a:gd name="T11" fmla="*/ 15373978 h 21600"/>
              <a:gd name="T12" fmla="*/ 0 w 21600"/>
              <a:gd name="T13" fmla="*/ 15373978 h 21600"/>
              <a:gd name="T14" fmla="*/ 16407296 w 21600"/>
              <a:gd name="T15" fmla="*/ 153739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EFEFE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Source</a:t>
            </a:r>
          </a:p>
        </p:txBody>
      </p:sp>
      <p:sp>
        <p:nvSpPr>
          <p:cNvPr id="100356" name="laptop"/>
          <p:cNvSpPr>
            <a:spLocks noEditPoints="1" noChangeArrowheads="1"/>
          </p:cNvSpPr>
          <p:nvPr/>
        </p:nvSpPr>
        <p:spPr bwMode="auto">
          <a:xfrm>
            <a:off x="5029200" y="947738"/>
            <a:ext cx="595313" cy="576262"/>
          </a:xfrm>
          <a:custGeom>
            <a:avLst/>
            <a:gdLst>
              <a:gd name="T0" fmla="*/ 2553755 w 21600"/>
              <a:gd name="T1" fmla="*/ 0 h 21600"/>
              <a:gd name="T2" fmla="*/ 2553755 w 21600"/>
              <a:gd name="T3" fmla="*/ 5105441 h 21600"/>
              <a:gd name="T4" fmla="*/ 13921145 w 21600"/>
              <a:gd name="T5" fmla="*/ 0 h 21600"/>
              <a:gd name="T6" fmla="*/ 13921145 w 21600"/>
              <a:gd name="T7" fmla="*/ 5105441 h 21600"/>
              <a:gd name="T8" fmla="*/ 8203662 w 21600"/>
              <a:gd name="T9" fmla="*/ 0 h 21600"/>
              <a:gd name="T10" fmla="*/ 8203662 w 21600"/>
              <a:gd name="T11" fmla="*/ 15373978 h 21600"/>
              <a:gd name="T12" fmla="*/ 0 w 21600"/>
              <a:gd name="T13" fmla="*/ 15373978 h 21600"/>
              <a:gd name="T14" fmla="*/ 16407296 w 21600"/>
              <a:gd name="T15" fmla="*/ 153739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rotWithShape="1">
            <a:gsLst>
              <a:gs pos="0">
                <a:srgbClr val="FF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4572000" y="3810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Destination</a:t>
            </a: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914400" y="1524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5334000" y="1524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381000" y="19812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6200" y="1600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DIFS</a:t>
            </a: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914400" y="1981200"/>
            <a:ext cx="4419600" cy="307975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RTS</a:t>
            </a: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5334000" y="2819400"/>
            <a:ext cx="53340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5257800" y="2362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SIFS</a:t>
            </a: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H="1">
            <a:off x="914400" y="2832100"/>
            <a:ext cx="4419600" cy="4445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1828800" y="2833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CTS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381000" y="3657600"/>
            <a:ext cx="53340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76200" y="32908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SIFS</a:t>
            </a: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914400" y="3657600"/>
            <a:ext cx="44196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3200400" y="35956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334000" y="4800600"/>
            <a:ext cx="53340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SIFS</a:t>
            </a: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 flipH="1">
            <a:off x="914400" y="4814888"/>
            <a:ext cx="4419600" cy="43021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1828800" y="4814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1676400" y="5638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CSMA/CA</a:t>
            </a:r>
          </a:p>
        </p:txBody>
      </p:sp>
      <p:sp>
        <p:nvSpPr>
          <p:cNvPr id="100377" name="laptop"/>
          <p:cNvSpPr>
            <a:spLocks noEditPoints="1" noChangeArrowheads="1"/>
          </p:cNvSpPr>
          <p:nvPr/>
        </p:nvSpPr>
        <p:spPr bwMode="auto">
          <a:xfrm>
            <a:off x="5881688" y="947738"/>
            <a:ext cx="595312" cy="576262"/>
          </a:xfrm>
          <a:custGeom>
            <a:avLst/>
            <a:gdLst>
              <a:gd name="T0" fmla="*/ 2553751 w 21600"/>
              <a:gd name="T1" fmla="*/ 0 h 21600"/>
              <a:gd name="T2" fmla="*/ 2553751 w 21600"/>
              <a:gd name="T3" fmla="*/ 5105441 h 21600"/>
              <a:gd name="T4" fmla="*/ 13921094 w 21600"/>
              <a:gd name="T5" fmla="*/ 0 h 21600"/>
              <a:gd name="T6" fmla="*/ 13921094 w 21600"/>
              <a:gd name="T7" fmla="*/ 5105441 h 21600"/>
              <a:gd name="T8" fmla="*/ 8203620 w 21600"/>
              <a:gd name="T9" fmla="*/ 0 h 21600"/>
              <a:gd name="T10" fmla="*/ 8203620 w 21600"/>
              <a:gd name="T11" fmla="*/ 15373978 h 21600"/>
              <a:gd name="T12" fmla="*/ 0 w 21600"/>
              <a:gd name="T13" fmla="*/ 15373978 h 21600"/>
              <a:gd name="T14" fmla="*/ 16407241 w 21600"/>
              <a:gd name="T15" fmla="*/ 153739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EFEFE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100378" name="laptop"/>
          <p:cNvSpPr>
            <a:spLocks noEditPoints="1" noChangeArrowheads="1"/>
          </p:cNvSpPr>
          <p:nvPr/>
        </p:nvSpPr>
        <p:spPr bwMode="auto">
          <a:xfrm>
            <a:off x="8229600" y="1023938"/>
            <a:ext cx="595313" cy="576262"/>
          </a:xfrm>
          <a:custGeom>
            <a:avLst/>
            <a:gdLst>
              <a:gd name="T0" fmla="*/ 2553755 w 21600"/>
              <a:gd name="T1" fmla="*/ 0 h 21600"/>
              <a:gd name="T2" fmla="*/ 2553755 w 21600"/>
              <a:gd name="T3" fmla="*/ 5105441 h 21600"/>
              <a:gd name="T4" fmla="*/ 13921145 w 21600"/>
              <a:gd name="T5" fmla="*/ 0 h 21600"/>
              <a:gd name="T6" fmla="*/ 13921145 w 21600"/>
              <a:gd name="T7" fmla="*/ 5105441 h 21600"/>
              <a:gd name="T8" fmla="*/ 8203662 w 21600"/>
              <a:gd name="T9" fmla="*/ 0 h 21600"/>
              <a:gd name="T10" fmla="*/ 8203662 w 21600"/>
              <a:gd name="T11" fmla="*/ 15373978 h 21600"/>
              <a:gd name="T12" fmla="*/ 0 w 21600"/>
              <a:gd name="T13" fmla="*/ 15373978 h 21600"/>
              <a:gd name="T14" fmla="*/ 16407296 w 21600"/>
              <a:gd name="T15" fmla="*/ 153739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rotWithShape="1">
            <a:gsLst>
              <a:gs pos="0">
                <a:srgbClr val="FF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6186488" y="1524000"/>
            <a:ext cx="0" cy="403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6186488" y="2286000"/>
            <a:ext cx="2195512" cy="2819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/>
              <a:t>Network Allocation Vector</a:t>
            </a:r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>
            <a:off x="8534400" y="1600200"/>
            <a:ext cx="0" cy="403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 animBg="1"/>
      <p:bldP spid="100361" grpId="0"/>
      <p:bldP spid="100362" grpId="0" animBg="1"/>
      <p:bldP spid="100363" grpId="0"/>
      <p:bldP spid="100364" grpId="0" animBg="1"/>
      <p:bldP spid="100365" grpId="0"/>
      <p:bldP spid="100366" grpId="0" animBg="1"/>
      <p:bldP spid="100367" grpId="0"/>
      <p:bldP spid="100368" grpId="0" animBg="1"/>
      <p:bldP spid="100369" grpId="0"/>
      <p:bldP spid="100370" grpId="0" animBg="1"/>
      <p:bldP spid="100371" grpId="0"/>
      <p:bldP spid="100372" grpId="0" animBg="1"/>
      <p:bldP spid="100373" grpId="0"/>
      <p:bldP spid="100374" grpId="0" animBg="1"/>
      <p:bldP spid="100375" grpId="0"/>
      <p:bldP spid="100377" grpId="0" animBg="1"/>
      <p:bldP spid="100378" grpId="0" animBg="1"/>
      <p:bldP spid="100379" grpId="0" animBg="1"/>
      <p:bldP spid="100381" grpId="0" animBg="1"/>
      <p:bldP spid="1003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and tables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1637"/>
            <a:ext cx="6472237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45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routing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7" y="1905000"/>
            <a:ext cx="8894763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6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Unicast</a:t>
            </a:r>
            <a:r>
              <a:rPr lang="en-US" dirty="0" smtClean="0"/>
              <a:t> routing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11987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86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914400" cy="775741"/>
          </a:xfrm>
          <a:prstGeom prst="rect">
            <a:avLst/>
          </a:prstGeom>
          <a:noFill/>
        </p:spPr>
      </p:pic>
      <p:pic>
        <p:nvPicPr>
          <p:cNvPr id="4" name="Picture 3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57200"/>
            <a:ext cx="914400" cy="775741"/>
          </a:xfrm>
          <a:prstGeom prst="rect">
            <a:avLst/>
          </a:prstGeom>
          <a:noFill/>
        </p:spPr>
      </p:pic>
      <p:pic>
        <p:nvPicPr>
          <p:cNvPr id="5" name="Picture 4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57200"/>
            <a:ext cx="914400" cy="775741"/>
          </a:xfrm>
          <a:prstGeom prst="rect">
            <a:avLst/>
          </a:prstGeom>
          <a:noFill/>
        </p:spPr>
      </p:pic>
      <p:pic>
        <p:nvPicPr>
          <p:cNvPr id="6" name="Picture 5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57200"/>
            <a:ext cx="914400" cy="775741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533400" y="1676400"/>
            <a:ext cx="6019800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 rot="5400000">
            <a:off x="9212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rot="5400000">
            <a:off x="24452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5400000">
            <a:off x="39692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rot="5400000">
            <a:off x="5569471" y="145467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867400"/>
            <a:ext cx="914400" cy="775741"/>
          </a:xfrm>
          <a:prstGeom prst="rect">
            <a:avLst/>
          </a:prstGeom>
          <a:noFill/>
        </p:spPr>
      </p:pic>
      <p:pic>
        <p:nvPicPr>
          <p:cNvPr id="18" name="Picture 17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867400"/>
            <a:ext cx="914400" cy="775741"/>
          </a:xfrm>
          <a:prstGeom prst="rect">
            <a:avLst/>
          </a:prstGeom>
          <a:noFill/>
        </p:spPr>
      </p:pic>
      <p:pic>
        <p:nvPicPr>
          <p:cNvPr id="19" name="Picture 18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67400"/>
            <a:ext cx="914400" cy="775741"/>
          </a:xfrm>
          <a:prstGeom prst="rect">
            <a:avLst/>
          </a:prstGeom>
          <a:noFill/>
        </p:spPr>
      </p:pic>
      <p:pic>
        <p:nvPicPr>
          <p:cNvPr id="20" name="Picture 19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867400"/>
            <a:ext cx="914400" cy="775741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533400" y="5334000"/>
            <a:ext cx="6248400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073670" y="5555729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521470" y="555573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197870" y="555573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98070" y="5555730"/>
            <a:ext cx="443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48400" y="2971800"/>
            <a:ext cx="838200" cy="838200"/>
          </a:xfrm>
          <a:prstGeom prst="ellipse">
            <a:avLst/>
          </a:prstGeom>
          <a:noFill/>
          <a:ln w="1047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400800" y="1828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172200" y="1981200"/>
            <a:ext cx="838200" cy="304800"/>
            <a:chOff x="2304" y="3312"/>
            <a:chExt cx="720" cy="384"/>
          </a:xfrm>
        </p:grpSpPr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30" idx="3"/>
            <a:endCxn id="26" idx="0"/>
          </p:cNvCxnSpPr>
          <p:nvPr/>
        </p:nvCxnSpPr>
        <p:spPr>
          <a:xfrm rot="16200000" flipH="1">
            <a:off x="6248400" y="2628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477000" y="4038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248400" y="4191000"/>
            <a:ext cx="838200" cy="304800"/>
            <a:chOff x="2304" y="3312"/>
            <a:chExt cx="720" cy="384"/>
          </a:xfrm>
        </p:grpSpPr>
        <p:sp>
          <p:nvSpPr>
            <p:cNvPr id="37" name="AutoShape 43"/>
            <p:cNvSpPr>
              <a:spLocks noChangeArrowheads="1"/>
            </p:cNvSpPr>
            <p:nvPr/>
          </p:nvSpPr>
          <p:spPr bwMode="auto">
            <a:xfrm>
              <a:off x="2304" y="3312"/>
              <a:ext cx="720" cy="384"/>
            </a:xfrm>
            <a:prstGeom prst="can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2496" y="3360"/>
              <a:ext cx="33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2496" y="3408"/>
              <a:ext cx="33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rot="5400000">
            <a:off x="6248400" y="4914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971800"/>
            <a:ext cx="914400" cy="775741"/>
          </a:xfrm>
          <a:prstGeom prst="rect">
            <a:avLst/>
          </a:prstGeom>
          <a:noFill/>
        </p:spPr>
      </p:pic>
      <p:cxnSp>
        <p:nvCxnSpPr>
          <p:cNvPr id="45" name="Straight Connector 44"/>
          <p:cNvCxnSpPr>
            <a:stCxn id="43" idx="3"/>
            <a:endCxn id="26" idx="2"/>
          </p:cNvCxnSpPr>
          <p:nvPr/>
        </p:nvCxnSpPr>
        <p:spPr>
          <a:xfrm>
            <a:off x="5334000" y="3359671"/>
            <a:ext cx="914400" cy="3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36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76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78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16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16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4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80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58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18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056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9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9400" y="152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219200" y="1752600"/>
            <a:ext cx="1066800" cy="3352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21336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2000" y="2133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71600" y="21336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40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050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09800" y="21336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98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908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86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88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528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292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0400" y="1524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104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054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66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62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0800" y="586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8200" y="617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48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24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5400000">
            <a:off x="7543800" y="19050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7391400" y="2362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5400000">
            <a:off x="7277100" y="30861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5400000">
            <a:off x="7499866" y="2863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7499866" y="3244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7277100" y="39243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5400000">
            <a:off x="7423666" y="3701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95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5400000">
            <a:off x="7423666" y="4158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91200" y="47244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81600" y="4724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343400" y="47244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768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196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05200" y="4724400"/>
            <a:ext cx="838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052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862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457200" y="2590800"/>
            <a:ext cx="2667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5400000">
            <a:off x="6934200" y="3124200"/>
            <a:ext cx="2667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 rot="10800000">
            <a:off x="3352800" y="4419600"/>
            <a:ext cx="2667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638" y="2030413"/>
            <a:ext cx="6837362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08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 routing protocols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24796" y="1527175"/>
            <a:ext cx="84578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2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8474075" cy="300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19600"/>
            <a:ext cx="1447800" cy="23549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667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1463"/>
            <a:ext cx="8229600" cy="1147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	Datagrams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9600" cy="4435475"/>
          </a:xfrm>
        </p:spPr>
        <p:txBody>
          <a:bodyPr>
            <a:normAutofit/>
          </a:bodyPr>
          <a:lstStyle/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 single message is divided into datagrams.</a:t>
            </a:r>
          </a:p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Individual datagrams are not treated as a single stream of data even if they belong to the same message.</a:t>
            </a:r>
          </a:p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Datagrams from one message can take different paths to the destination.</a:t>
            </a:r>
          </a:p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algn="just" eaLnBrk="1" hangingPunct="1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Datagrams can arrive out of order.</a:t>
            </a:r>
          </a:p>
        </p:txBody>
      </p:sp>
    </p:spTree>
    <p:extLst>
      <p:ext uri="{BB962C8B-B14F-4D97-AF65-F5344CB8AC3E}">
        <p14:creationId xmlns:p14="http://schemas.microsoft.com/office/powerpoint/2010/main" val="1353702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143000"/>
            <a:ext cx="8229600" cy="5048250"/>
          </a:xfrm>
        </p:spPr>
      </p:pic>
    </p:spTree>
    <p:extLst>
      <p:ext uri="{BB962C8B-B14F-4D97-AF65-F5344CB8AC3E}">
        <p14:creationId xmlns:p14="http://schemas.microsoft.com/office/powerpoint/2010/main" val="29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graphics/04fig03.gif"/>
          <p:cNvSpPr>
            <a:spLocks noChangeAspect="1" noChangeArrowheads="1"/>
          </p:cNvSpPr>
          <p:nvPr/>
        </p:nvSpPr>
        <p:spPr bwMode="auto">
          <a:xfrm>
            <a:off x="155575" y="-792163"/>
            <a:ext cx="3533775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AutoShape 4" descr="graphics/04fig03.gif"/>
          <p:cNvSpPr>
            <a:spLocks noChangeAspect="1" noChangeArrowheads="1"/>
          </p:cNvSpPr>
          <p:nvPr/>
        </p:nvSpPr>
        <p:spPr bwMode="auto">
          <a:xfrm>
            <a:off x="155575" y="-792163"/>
            <a:ext cx="3533775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556" name="AutoShape 6" descr="graphics/04fig03.gif"/>
          <p:cNvSpPr>
            <a:spLocks noChangeAspect="1" noChangeArrowheads="1"/>
          </p:cNvSpPr>
          <p:nvPr/>
        </p:nvSpPr>
        <p:spPr bwMode="auto">
          <a:xfrm>
            <a:off x="155575" y="-792163"/>
            <a:ext cx="3533775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557" name="AutoShape 9" descr="graphics/04fig03.gif"/>
          <p:cNvSpPr>
            <a:spLocks noChangeAspect="1" noChangeArrowheads="1"/>
          </p:cNvSpPr>
          <p:nvPr/>
        </p:nvSpPr>
        <p:spPr bwMode="auto">
          <a:xfrm>
            <a:off x="155575" y="-792163"/>
            <a:ext cx="3533775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558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CSMA</a:t>
            </a:r>
          </a:p>
        </p:txBody>
      </p:sp>
      <p:sp>
        <p:nvSpPr>
          <p:cNvPr id="2355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Carrier Sense Multiple Access Technique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All stations are required to sense the medium before trying to use 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Sense – checking whether its idle or busy.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Reduces possibility of collision but cannot eliminate it.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Reason for it – “propagation delay”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4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 descr="Papyrus"/>
          <p:cNvSpPr>
            <a:spLocks noChangeArrowheads="1"/>
          </p:cNvSpPr>
          <p:nvPr/>
        </p:nvSpPr>
        <p:spPr bwMode="auto">
          <a:xfrm flipH="1">
            <a:off x="14478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24579" name="Line 5"/>
          <p:cNvSpPr>
            <a:spLocks noChangeShapeType="1"/>
          </p:cNvSpPr>
          <p:nvPr/>
        </p:nvSpPr>
        <p:spPr bwMode="auto">
          <a:xfrm>
            <a:off x="1143000" y="18288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17526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7" descr="Papyrus"/>
          <p:cNvSpPr>
            <a:spLocks noChangeArrowheads="1"/>
          </p:cNvSpPr>
          <p:nvPr/>
        </p:nvSpPr>
        <p:spPr bwMode="auto">
          <a:xfrm flipH="1">
            <a:off x="30480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33528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3" name="Rectangle 9" descr="Papyrus"/>
          <p:cNvSpPr>
            <a:spLocks noChangeArrowheads="1"/>
          </p:cNvSpPr>
          <p:nvPr/>
        </p:nvSpPr>
        <p:spPr bwMode="auto">
          <a:xfrm flipH="1">
            <a:off x="47244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50292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5" name="Rectangle 11" descr="Papyrus"/>
          <p:cNvSpPr>
            <a:spLocks noChangeArrowheads="1"/>
          </p:cNvSpPr>
          <p:nvPr/>
        </p:nvSpPr>
        <p:spPr bwMode="auto">
          <a:xfrm flipH="1">
            <a:off x="6477000" y="1295400"/>
            <a:ext cx="609600" cy="381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24586" name="Line 12"/>
          <p:cNvSpPr>
            <a:spLocks noChangeShapeType="1"/>
          </p:cNvSpPr>
          <p:nvPr/>
        </p:nvSpPr>
        <p:spPr bwMode="auto">
          <a:xfrm>
            <a:off x="6781800" y="16764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7" name="Line 13"/>
          <p:cNvSpPr>
            <a:spLocks noChangeShapeType="1"/>
          </p:cNvSpPr>
          <p:nvPr/>
        </p:nvSpPr>
        <p:spPr bwMode="auto">
          <a:xfrm>
            <a:off x="1143000" y="1828800"/>
            <a:ext cx="0" cy="472440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>
            <a:off x="8305800" y="1828800"/>
            <a:ext cx="0" cy="472440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64" name="Text Box 16"/>
          <p:cNvSpPr txBox="1">
            <a:spLocks noChangeArrowheads="1"/>
          </p:cNvSpPr>
          <p:nvPr/>
        </p:nvSpPr>
        <p:spPr bwMode="auto">
          <a:xfrm>
            <a:off x="2514600" y="1752600"/>
            <a:ext cx="762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t</a:t>
            </a:r>
            <a:r>
              <a:rPr lang="en-US" baseline="-2500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2065" name="Rectangle 17"/>
          <p:cNvSpPr>
            <a:spLocks noChangeArrowheads="1"/>
          </p:cNvSpPr>
          <p:nvPr/>
        </p:nvSpPr>
        <p:spPr bwMode="auto">
          <a:xfrm rot="1382518">
            <a:off x="3128963" y="2255838"/>
            <a:ext cx="2046287" cy="6096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66" name="Rectangle 18"/>
          <p:cNvSpPr>
            <a:spLocks noChangeArrowheads="1"/>
          </p:cNvSpPr>
          <p:nvPr/>
        </p:nvSpPr>
        <p:spPr bwMode="auto">
          <a:xfrm rot="-1976321">
            <a:off x="1611313" y="2403475"/>
            <a:ext cx="2057400" cy="6096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68" name="Text Box 20"/>
          <p:cNvSpPr txBox="1">
            <a:spLocks noChangeArrowheads="1"/>
          </p:cNvSpPr>
          <p:nvPr/>
        </p:nvSpPr>
        <p:spPr bwMode="auto">
          <a:xfrm>
            <a:off x="7315200" y="1219200"/>
            <a:ext cx="1066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t</a:t>
            </a:r>
            <a:r>
              <a:rPr lang="en-US" baseline="-25000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2069" name="Rectangle 21"/>
          <p:cNvSpPr>
            <a:spLocks noChangeArrowheads="1"/>
          </p:cNvSpPr>
          <p:nvPr/>
        </p:nvSpPr>
        <p:spPr bwMode="auto">
          <a:xfrm rot="1382518">
            <a:off x="6630988" y="2193925"/>
            <a:ext cx="1600200" cy="609600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70" name="Rectangle 22"/>
          <p:cNvSpPr>
            <a:spLocks noChangeArrowheads="1"/>
          </p:cNvSpPr>
          <p:nvPr/>
        </p:nvSpPr>
        <p:spPr bwMode="auto">
          <a:xfrm rot="9207221">
            <a:off x="5334000" y="2209800"/>
            <a:ext cx="1676400" cy="609600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71" name="Rectangle 23"/>
          <p:cNvSpPr>
            <a:spLocks noChangeArrowheads="1"/>
          </p:cNvSpPr>
          <p:nvPr/>
        </p:nvSpPr>
        <p:spPr bwMode="auto">
          <a:xfrm rot="-1976321">
            <a:off x="1150938" y="2493963"/>
            <a:ext cx="2590800" cy="7620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72" name="Rectangle 24"/>
          <p:cNvSpPr>
            <a:spLocks noChangeArrowheads="1"/>
          </p:cNvSpPr>
          <p:nvPr/>
        </p:nvSpPr>
        <p:spPr bwMode="auto">
          <a:xfrm rot="1382518">
            <a:off x="3084513" y="2403475"/>
            <a:ext cx="2667000" cy="6858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2073" name="Rectangle 25"/>
          <p:cNvSpPr>
            <a:spLocks noChangeArrowheads="1"/>
          </p:cNvSpPr>
          <p:nvPr/>
        </p:nvSpPr>
        <p:spPr bwMode="auto">
          <a:xfrm rot="9207221">
            <a:off x="4611688" y="2379663"/>
            <a:ext cx="2438400" cy="609600"/>
          </a:xfrm>
          <a:prstGeom prst="rect">
            <a:avLst/>
          </a:prstGeom>
          <a:solidFill>
            <a:srgbClr val="FF99CC"/>
          </a:solidFill>
          <a:ln w="2857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4" grpId="0"/>
      <p:bldP spid="642065" grpId="0" animBg="1"/>
      <p:bldP spid="642065" grpId="1" animBg="1"/>
      <p:bldP spid="642066" grpId="0" animBg="1"/>
      <p:bldP spid="642066" grpId="1" animBg="1"/>
      <p:bldP spid="642068" grpId="0"/>
      <p:bldP spid="642069" grpId="0" animBg="1"/>
      <p:bldP spid="642070" grpId="0" animBg="1"/>
      <p:bldP spid="642070" grpId="1" animBg="1"/>
      <p:bldP spid="642071" grpId="0" animBg="1"/>
      <p:bldP spid="642072" grpId="0" animBg="1"/>
      <p:bldP spid="6420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Propagation delay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first station's signal has not yet reached the second one, the latter will sense an idle channel and will also begin sending, resulting in a collision</a:t>
            </a:r>
          </a:p>
          <a:p>
            <a:endParaRPr lang="en-US" dirty="0" smtClean="0"/>
          </a:p>
          <a:p>
            <a:r>
              <a:rPr lang="en-US" dirty="0" smtClean="0"/>
              <a:t>The longer  propagation delay, worse the performance of the protocol</a:t>
            </a:r>
          </a:p>
        </p:txBody>
      </p:sp>
    </p:spTree>
    <p:extLst>
      <p:ext uri="{BB962C8B-B14F-4D97-AF65-F5344CB8AC3E}">
        <p14:creationId xmlns:p14="http://schemas.microsoft.com/office/powerpoint/2010/main" val="38485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1000</TotalTime>
  <Words>585</Words>
  <Application>Microsoft Office PowerPoint</Application>
  <PresentationFormat>On-screen Show (4:3)</PresentationFormat>
  <Paragraphs>241</Paragraphs>
  <Slides>43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Clarity</vt:lpstr>
      <vt:lpstr>Wired and wireless LAN </vt:lpstr>
      <vt:lpstr>Data link layer</vt:lpstr>
      <vt:lpstr>At data link layer…</vt:lpstr>
      <vt:lpstr>PowerPoint Presentation</vt:lpstr>
      <vt:lpstr>Access control</vt:lpstr>
      <vt:lpstr>PowerPoint Presentation</vt:lpstr>
      <vt:lpstr>CSMA</vt:lpstr>
      <vt:lpstr>PowerPoint Presentation</vt:lpstr>
      <vt:lpstr>Propagation delay</vt:lpstr>
      <vt:lpstr>Protocol Decisions</vt:lpstr>
      <vt:lpstr>PowerPoint Presentation</vt:lpstr>
      <vt:lpstr>CSMA/CD</vt:lpstr>
      <vt:lpstr>PowerPoint Presentation</vt:lpstr>
      <vt:lpstr>PowerPoint Presentation</vt:lpstr>
      <vt:lpstr>CSMA/CA</vt:lpstr>
      <vt:lpstr>Timing in CSMA/CA</vt:lpstr>
      <vt:lpstr>PowerPoint Presentation</vt:lpstr>
      <vt:lpstr>PowerPoint Presentation</vt:lpstr>
      <vt:lpstr>Channelization</vt:lpstr>
      <vt:lpstr>FDMA</vt:lpstr>
      <vt:lpstr>TDMA</vt:lpstr>
      <vt:lpstr> IEEE  special project 802  (Yr. 1985)</vt:lpstr>
      <vt:lpstr>LAN</vt:lpstr>
      <vt:lpstr>Wired LAN</vt:lpstr>
      <vt:lpstr>PowerPoint Presentation</vt:lpstr>
      <vt:lpstr>PowerPoint Presentation</vt:lpstr>
      <vt:lpstr>Wireless LAN</vt:lpstr>
      <vt:lpstr>PowerPoint Presentation</vt:lpstr>
      <vt:lpstr>PowerPoint Presentation</vt:lpstr>
      <vt:lpstr>Physical Layer</vt:lpstr>
      <vt:lpstr>PowerPoint Presentation</vt:lpstr>
      <vt:lpstr>PowerPoint Presentation</vt:lpstr>
      <vt:lpstr>MAC-CSMA/CA</vt:lpstr>
      <vt:lpstr>PowerPoint Presentation</vt:lpstr>
      <vt:lpstr>Routing</vt:lpstr>
      <vt:lpstr>Routers and tables</vt:lpstr>
      <vt:lpstr>Hierarchical routing</vt:lpstr>
      <vt:lpstr>Unicast routing protocols</vt:lpstr>
      <vt:lpstr>Autonomous system</vt:lpstr>
      <vt:lpstr>Routing protocols</vt:lpstr>
      <vt:lpstr>Distance vector routing protocols</vt:lpstr>
      <vt:lpstr>PowerPoint Presentation</vt:lpstr>
      <vt:lpstr> Datagrams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networks</dc:title>
  <dc:creator>cc</dc:creator>
  <cp:lastModifiedBy>Windows User</cp:lastModifiedBy>
  <cp:revision>146</cp:revision>
  <dcterms:created xsi:type="dcterms:W3CDTF">2011-07-25T10:14:30Z</dcterms:created>
  <dcterms:modified xsi:type="dcterms:W3CDTF">2020-07-28T12:51:19Z</dcterms:modified>
</cp:coreProperties>
</file>