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5"/>
  </p:notesMasterIdLst>
  <p:sldIdLst>
    <p:sldId id="256" r:id="rId4"/>
    <p:sldId id="258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82" r:id="rId13"/>
    <p:sldId id="283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EFF5F-52A4-4F9E-8C81-807CF6B9A5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CBC9-EAA4-404C-B213-A323124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7993-4AA8-4D4C-97FF-8C73A431F4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BFE17-413C-40E0-90E9-9B2E52F137B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BFE17-413C-40E0-90E9-9B2E52F137B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1D7AF-8A0C-42D3-9E68-85C6A93B27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94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5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9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36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66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0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285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90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53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1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11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08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8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8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78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2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1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364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232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6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B404571-9A3A-4004-B096-692BE44AEEA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5F70F03-BE7A-4790-BDFC-75D24BBE45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7/17/2020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5CA8-8E87-4018-B012-5D776A713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0FFC-166F-49E7-AB1C-AC0B16EE2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Network basics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Study of layered model means study of their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Functions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Scope ( delivery points)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Delivery points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Hop to hop ( node to node)</a:t>
            </a:r>
          </a:p>
          <a:p>
            <a:pPr marL="514350" indent="-514350">
              <a:buFont typeface="Wingdings 2"/>
              <a:buAutoNum type="arabicParenR"/>
            </a:pPr>
            <a:r>
              <a:rPr lang="en-US" sz="2800" dirty="0" smtClean="0"/>
              <a:t>Source to destination (end to end delivery)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Process to process (port to port)</a:t>
            </a:r>
          </a:p>
        </p:txBody>
      </p:sp>
    </p:spTree>
    <p:extLst>
      <p:ext uri="{BB962C8B-B14F-4D97-AF65-F5344CB8AC3E}">
        <p14:creationId xmlns:p14="http://schemas.microsoft.com/office/powerpoint/2010/main" val="13387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layered model </a:t>
            </a:r>
            <a:endParaRPr lang="en-US" dirty="0"/>
          </a:p>
        </p:txBody>
      </p:sp>
      <p:grpSp>
        <p:nvGrpSpPr>
          <p:cNvPr id="3" name="Group 12"/>
          <p:cNvGrpSpPr>
            <a:grpSpLocks noGrp="1"/>
          </p:cNvGrpSpPr>
          <p:nvPr/>
        </p:nvGrpSpPr>
        <p:grpSpPr bwMode="auto">
          <a:xfrm>
            <a:off x="2971800" y="1600200"/>
            <a:ext cx="2743200" cy="4525963"/>
            <a:chOff x="1776" y="144"/>
            <a:chExt cx="2256" cy="393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80" y="3600"/>
              <a:ext cx="2252" cy="48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3200" dirty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80" y="3024"/>
              <a:ext cx="2252" cy="48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3200" dirty="0">
                  <a:solidFill>
                    <a:srgbClr val="000000"/>
                  </a:solidFill>
                </a:rPr>
                <a:t>Data link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80" y="2448"/>
              <a:ext cx="2252" cy="480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320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780" y="1872"/>
              <a:ext cx="2252" cy="480"/>
            </a:xfrm>
            <a:prstGeom prst="rect">
              <a:avLst/>
            </a:prstGeom>
            <a:solidFill>
              <a:srgbClr val="FF99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CC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3200" dirty="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780" y="144"/>
              <a:ext cx="2252" cy="480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3200" dirty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76" y="1296"/>
              <a:ext cx="2252" cy="48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3200" dirty="0">
                  <a:solidFill>
                    <a:srgbClr val="000000"/>
                  </a:solidFill>
                </a:rPr>
                <a:t>Session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76" y="720"/>
              <a:ext cx="2252" cy="48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3200" dirty="0">
                  <a:solidFill>
                    <a:srgbClr val="000000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8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GB" sz="2800" dirty="0" smtClean="0"/>
              <a:t>The process of breaking up the functions or tasks of networking into layers reduces complexity.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GB" sz="2800" dirty="0" smtClean="0"/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GB" sz="2800" dirty="0" smtClean="0"/>
              <a:t>Each layer provides a service to the layer above it in the protocol specification.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GB" sz="2800" dirty="0" smtClean="0"/>
          </a:p>
          <a:p>
            <a:pPr marL="392113" indent="-293688" algn="just" defTabSz="414338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GB" sz="2800" dirty="0" smtClean="0"/>
              <a:t> Each layer communicates with the same layer’s software or hardware on other computers.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09800" y="2362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OSI layers </a:t>
            </a:r>
            <a:endParaRPr lang="en-US" dirty="0"/>
          </a:p>
        </p:txBody>
      </p:sp>
      <p:pic>
        <p:nvPicPr>
          <p:cNvPr id="4" name="Picture 3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57200"/>
            <a:ext cx="1257484" cy="1066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71800" y="1752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17526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H7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39194" y="2209800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429794" y="22090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90800" y="2362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8800" y="29718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098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H5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058194" y="28186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429794" y="28186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35814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8800" y="35814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74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D4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78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H4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677194" y="34282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429794" y="34282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41910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4191000"/>
            <a:ext cx="2133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6400" y="4191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       D3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1296194" y="39616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429794" y="40378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5800" y="48006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6800" y="48006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95400" y="472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       D2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58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915194" y="46474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429794" y="46474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81400" y="48006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4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534194" y="52570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810794" y="52570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85800" y="53340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5334000"/>
            <a:ext cx="685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525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5334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0110010101010101010101111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0" name="Picture 49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57200"/>
            <a:ext cx="1257484" cy="1066800"/>
          </a:xfrm>
          <a:prstGeom prst="rect">
            <a:avLst/>
          </a:prstGeom>
          <a:noFill/>
        </p:spPr>
      </p:pic>
      <p:sp>
        <p:nvSpPr>
          <p:cNvPr id="51" name="Rectangle 50"/>
          <p:cNvSpPr/>
          <p:nvPr/>
        </p:nvSpPr>
        <p:spPr>
          <a:xfrm>
            <a:off x="7848600" y="1752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67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H7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7315994" y="2209800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8306594" y="22090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467600" y="2362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724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66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6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914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056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H5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6934994" y="28186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8306594" y="28186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05600" y="35814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342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D4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246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H4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6553994" y="34282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8306594" y="34282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943600" y="41910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24600" y="4191000"/>
            <a:ext cx="2133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53200" y="4191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       D3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436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6172994" y="39616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8306594" y="40378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62600" y="48006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43600" y="48006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72200" y="472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       D2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5791994" y="46474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8306594" y="46474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458200" y="48006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4582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5410994" y="52570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8687594" y="5257006"/>
            <a:ext cx="304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562600" y="53340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800" y="5334000"/>
            <a:ext cx="685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76800" y="525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8800" y="5334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0110010101010101010101111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" name="Flowchart: Direct Access Storage 103"/>
          <p:cNvSpPr/>
          <p:nvPr/>
        </p:nvSpPr>
        <p:spPr>
          <a:xfrm>
            <a:off x="2057400" y="6019800"/>
            <a:ext cx="5562600" cy="4572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Curved Right Arrow 104"/>
          <p:cNvSpPr/>
          <p:nvPr/>
        </p:nvSpPr>
        <p:spPr>
          <a:xfrm rot="20090030">
            <a:off x="1355903" y="5792247"/>
            <a:ext cx="533400" cy="762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Curved Right Arrow 105"/>
          <p:cNvSpPr/>
          <p:nvPr/>
        </p:nvSpPr>
        <p:spPr>
          <a:xfrm rot="12461677">
            <a:off x="7726730" y="5802389"/>
            <a:ext cx="609600" cy="6021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895600" y="6248400"/>
            <a:ext cx="2667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2667000" y="6248400"/>
            <a:ext cx="457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895600" y="6096000"/>
            <a:ext cx="4572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352800" y="6248400"/>
            <a:ext cx="4572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10000" y="6096000"/>
            <a:ext cx="4572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67200" y="6096000"/>
            <a:ext cx="4572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24400" y="6096000"/>
            <a:ext cx="4572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181600" y="6248400"/>
            <a:ext cx="4572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/>
      <p:bldP spid="7" grpId="0" animBg="1"/>
      <p:bldP spid="8" grpId="0"/>
      <p:bldP spid="13" grpId="0" animBg="1"/>
      <p:bldP spid="14" grpId="0"/>
      <p:bldP spid="15" grpId="0"/>
      <p:bldP spid="17" grpId="0" animBg="1"/>
      <p:bldP spid="18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/>
      <p:bldP spid="32" grpId="0"/>
      <p:bldP spid="35" grpId="0" animBg="1"/>
      <p:bldP spid="36" grpId="0" animBg="1"/>
      <p:bldP spid="37" grpId="0"/>
      <p:bldP spid="38" grpId="0"/>
      <p:bldP spid="41" grpId="0" animBg="1"/>
      <p:bldP spid="42" grpId="0"/>
      <p:bldP spid="45" grpId="0" animBg="1"/>
      <p:bldP spid="46" grpId="0" animBg="1"/>
      <p:bldP spid="47" grpId="0"/>
      <p:bldP spid="48" grpId="0"/>
      <p:bldP spid="49" grpId="0" animBg="1"/>
      <p:bldP spid="51" grpId="0" animBg="1"/>
      <p:bldP spid="52" grpId="0"/>
      <p:bldP spid="53" grpId="0" animBg="1"/>
      <p:bldP spid="54" grpId="0"/>
      <p:bldP spid="57" grpId="0" animBg="1"/>
      <p:bldP spid="58" grpId="0"/>
      <p:bldP spid="59" grpId="0"/>
      <p:bldP spid="60" grpId="0" animBg="1"/>
      <p:bldP spid="61" grpId="0" animBg="1"/>
      <p:bldP spid="62" grpId="0"/>
      <p:bldP spid="63" grpId="0"/>
      <p:bldP spid="66" grpId="0" animBg="1"/>
      <p:bldP spid="67" grpId="0" animBg="1"/>
      <p:bldP spid="68" grpId="0"/>
      <p:bldP spid="69" grpId="0"/>
      <p:bldP spid="72" grpId="0" animBg="1"/>
      <p:bldP spid="73" grpId="0" animBg="1"/>
      <p:bldP spid="74" grpId="0"/>
      <p:bldP spid="75" grpId="0"/>
      <p:bldP spid="78" grpId="0" animBg="1"/>
      <p:bldP spid="79" grpId="0" animBg="1"/>
      <p:bldP spid="80" grpId="0"/>
      <p:bldP spid="81" grpId="0"/>
      <p:bldP spid="84" grpId="0" animBg="1"/>
      <p:bldP spid="85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7848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indent="-685800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Physical characteristics of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fs</a:t>
            </a:r>
            <a:r>
              <a:rPr lang="en-US" dirty="0" smtClean="0">
                <a:solidFill>
                  <a:srgbClr val="000000"/>
                </a:solidFill>
              </a:rPr>
              <a:t> &amp; media</a:t>
            </a:r>
          </a:p>
          <a:p>
            <a:pPr marL="685800" indent="-685800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Representation of bits</a:t>
            </a:r>
          </a:p>
          <a:p>
            <a:pPr marL="685800" indent="-685800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Data rates (transmission rate)</a:t>
            </a:r>
          </a:p>
          <a:p>
            <a:pPr marL="685800" indent="-685800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Synchronization of bits</a:t>
            </a:r>
          </a:p>
          <a:p>
            <a:pPr marL="685800" indent="-685800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Line Configuration (Dedicated or shared)</a:t>
            </a:r>
          </a:p>
          <a:p>
            <a:pPr marL="685800" indent="-685800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Physical Topology</a:t>
            </a:r>
          </a:p>
          <a:p>
            <a:pPr marL="685800" indent="-685800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Transmission mode (simplex, Half/Full Duplex)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229600" cy="1600200"/>
          </a:xfrm>
          <a:solidFill>
            <a:schemeClr val="accent4">
              <a:lumMod val="40000"/>
              <a:lumOff val="6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Data link layer is responsible for moving FRAMES from one Hop (Node) to the next. i.e. Hop- to- Hop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Framing</a:t>
            </a:r>
          </a:p>
          <a:p>
            <a:endParaRPr lang="en-US" dirty="0" smtClean="0"/>
          </a:p>
          <a:p>
            <a:r>
              <a:rPr lang="en-US" dirty="0" smtClean="0"/>
              <a:t>Physical Addressing</a:t>
            </a:r>
          </a:p>
          <a:p>
            <a:endParaRPr lang="en-US" dirty="0" smtClean="0"/>
          </a:p>
          <a:p>
            <a:r>
              <a:rPr lang="en-US" dirty="0" smtClean="0"/>
              <a:t>Flow control</a:t>
            </a:r>
          </a:p>
          <a:p>
            <a:endParaRPr lang="en-US" dirty="0" smtClean="0"/>
          </a:p>
          <a:p>
            <a:r>
              <a:rPr lang="en-US" dirty="0" smtClean="0"/>
              <a:t>Error control</a:t>
            </a:r>
          </a:p>
          <a:p>
            <a:endParaRPr lang="en-US" dirty="0" smtClean="0"/>
          </a:p>
          <a:p>
            <a:r>
              <a:rPr lang="en-US" dirty="0" smtClean="0"/>
              <a:t>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9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0" y="1295400"/>
            <a:ext cx="80899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Hop-to-Hop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data link layer…</a:t>
            </a:r>
            <a:endParaRPr 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" y="2501900"/>
            <a:ext cx="876617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8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Which path to take?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How to proceed?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mputr2"/>
          <p:cNvSpPr>
            <a:spLocks noEditPoints="1" noChangeArrowheads="1"/>
          </p:cNvSpPr>
          <p:nvPr/>
        </p:nvSpPr>
        <p:spPr bwMode="auto">
          <a:xfrm>
            <a:off x="685800" y="2819400"/>
            <a:ext cx="544513" cy="54768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>
            <a:off x="1122570" y="2966870"/>
            <a:ext cx="782430" cy="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905000" y="2819400"/>
            <a:ext cx="838200" cy="304800"/>
            <a:chOff x="2304" y="3312"/>
            <a:chExt cx="720" cy="384"/>
          </a:xfrm>
        </p:grpSpPr>
        <p:sp>
          <p:nvSpPr>
            <p:cNvPr id="8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2" name="Straight Connector 11"/>
          <p:cNvCxnSpPr>
            <a:stCxn id="8" idx="4"/>
          </p:cNvCxnSpPr>
          <p:nvPr/>
        </p:nvCxnSpPr>
        <p:spPr>
          <a:xfrm>
            <a:off x="2743200" y="29718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238500" y="2095500"/>
            <a:ext cx="914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52800" y="26670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29718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76600" y="2971800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4038600" y="1828800"/>
            <a:ext cx="838200" cy="304800"/>
            <a:chOff x="2304" y="3312"/>
            <a:chExt cx="720" cy="384"/>
          </a:xfrm>
        </p:grpSpPr>
        <p:sp>
          <p:nvSpPr>
            <p:cNvPr id="22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3962400" y="3505200"/>
            <a:ext cx="838200" cy="304800"/>
            <a:chOff x="2304" y="3312"/>
            <a:chExt cx="720" cy="384"/>
          </a:xfrm>
        </p:grpSpPr>
        <p:sp>
          <p:nvSpPr>
            <p:cNvPr id="26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5334000" y="3276600"/>
            <a:ext cx="838200" cy="304800"/>
            <a:chOff x="2304" y="3312"/>
            <a:chExt cx="720" cy="384"/>
          </a:xfrm>
        </p:grpSpPr>
        <p:sp>
          <p:nvSpPr>
            <p:cNvPr id="30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4191000" y="2514600"/>
            <a:ext cx="838200" cy="304800"/>
            <a:chOff x="2304" y="3312"/>
            <a:chExt cx="720" cy="384"/>
          </a:xfrm>
        </p:grpSpPr>
        <p:sp>
          <p:nvSpPr>
            <p:cNvPr id="34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8" name="Straight Connector 37"/>
          <p:cNvCxnSpPr>
            <a:stCxn id="22" idx="4"/>
          </p:cNvCxnSpPr>
          <p:nvPr/>
        </p:nvCxnSpPr>
        <p:spPr>
          <a:xfrm>
            <a:off x="4876800" y="1981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4"/>
          </p:cNvCxnSpPr>
          <p:nvPr/>
        </p:nvCxnSpPr>
        <p:spPr>
          <a:xfrm flipV="1">
            <a:off x="5029200" y="2514600"/>
            <a:ext cx="3276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4"/>
          </p:cNvCxnSpPr>
          <p:nvPr/>
        </p:nvCxnSpPr>
        <p:spPr>
          <a:xfrm flipV="1">
            <a:off x="6172200" y="2667000"/>
            <a:ext cx="2209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2"/>
          <p:cNvGrpSpPr>
            <a:grpSpLocks/>
          </p:cNvGrpSpPr>
          <p:nvPr/>
        </p:nvGrpSpPr>
        <p:grpSpPr bwMode="auto">
          <a:xfrm>
            <a:off x="6705600" y="2971800"/>
            <a:ext cx="838200" cy="304800"/>
            <a:chOff x="2304" y="3312"/>
            <a:chExt cx="720" cy="384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5791200" y="2514600"/>
            <a:ext cx="838200" cy="304800"/>
            <a:chOff x="2304" y="3312"/>
            <a:chExt cx="720" cy="384"/>
          </a:xfrm>
        </p:grpSpPr>
        <p:sp>
          <p:nvSpPr>
            <p:cNvPr id="48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42"/>
          <p:cNvGrpSpPr>
            <a:grpSpLocks/>
          </p:cNvGrpSpPr>
          <p:nvPr/>
        </p:nvGrpSpPr>
        <p:grpSpPr bwMode="auto">
          <a:xfrm>
            <a:off x="5791200" y="1828800"/>
            <a:ext cx="838200" cy="304800"/>
            <a:chOff x="2304" y="3312"/>
            <a:chExt cx="720" cy="384"/>
          </a:xfrm>
        </p:grpSpPr>
        <p:sp>
          <p:nvSpPr>
            <p:cNvPr id="52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2" idx="4"/>
          </p:cNvCxnSpPr>
          <p:nvPr/>
        </p:nvCxnSpPr>
        <p:spPr>
          <a:xfrm>
            <a:off x="6629400" y="1981200"/>
            <a:ext cx="1447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4"/>
          </p:cNvCxnSpPr>
          <p:nvPr/>
        </p:nvCxnSpPr>
        <p:spPr>
          <a:xfrm flipV="1">
            <a:off x="4800600" y="2743200"/>
            <a:ext cx="1066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>
            <a:off x="4724400" y="28194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4724400" y="1981200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4" idx="1"/>
          </p:cNvCxnSpPr>
          <p:nvPr/>
        </p:nvCxnSpPr>
        <p:spPr>
          <a:xfrm rot="5400000" flipH="1" flipV="1">
            <a:off x="5086350" y="1581150"/>
            <a:ext cx="4572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7924800" y="2362200"/>
            <a:ext cx="838200" cy="304800"/>
            <a:chOff x="2304" y="3312"/>
            <a:chExt cx="720" cy="384"/>
          </a:xfrm>
        </p:grpSpPr>
        <p:sp>
          <p:nvSpPr>
            <p:cNvPr id="68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73" name="Straight Connector 72"/>
          <p:cNvCxnSpPr>
            <a:stCxn id="68" idx="4"/>
          </p:cNvCxnSpPr>
          <p:nvPr/>
        </p:nvCxnSpPr>
        <p:spPr>
          <a:xfrm>
            <a:off x="8763000" y="2514600"/>
            <a:ext cx="1588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mputr2"/>
          <p:cNvSpPr>
            <a:spLocks noEditPoints="1" noChangeArrowheads="1"/>
          </p:cNvSpPr>
          <p:nvPr/>
        </p:nvSpPr>
        <p:spPr bwMode="auto">
          <a:xfrm>
            <a:off x="8382000" y="3276600"/>
            <a:ext cx="544513" cy="54768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1447800" y="25146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8" name="Straight Connector 77"/>
          <p:cNvCxnSpPr>
            <a:endCxn id="45" idx="0"/>
          </p:cNvCxnSpPr>
          <p:nvPr/>
        </p:nvCxnSpPr>
        <p:spPr>
          <a:xfrm>
            <a:off x="6400800" y="2743200"/>
            <a:ext cx="52832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>
            <a:off x="4724400" y="4267200"/>
            <a:ext cx="10668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19800" y="495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ROUTING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Forouzan</a:t>
            </a:r>
            <a:r>
              <a:rPr lang="en-US" dirty="0"/>
              <a:t>, </a:t>
            </a:r>
            <a:r>
              <a:rPr lang="en-US" i="1" dirty="0"/>
              <a:t>Introduction to Data Communications and Networking</a:t>
            </a:r>
            <a:r>
              <a:rPr lang="en-US" dirty="0"/>
              <a:t>, </a:t>
            </a:r>
            <a:r>
              <a:rPr lang="en-US" dirty="0" smtClean="0"/>
              <a:t>5th </a:t>
            </a:r>
            <a:r>
              <a:rPr lang="en-US" dirty="0"/>
              <a:t>Edition, Tata McGraw-Hill Publishing Company Ltd., New Delhi, </a:t>
            </a:r>
            <a:r>
              <a:rPr lang="en-US" dirty="0" smtClean="0"/>
              <a:t>2004</a:t>
            </a:r>
          </a:p>
          <a:p>
            <a:r>
              <a:rPr lang="en-US" dirty="0" smtClean="0"/>
              <a:t>William </a:t>
            </a:r>
            <a:r>
              <a:rPr lang="en-US" dirty="0"/>
              <a:t>Stallings, </a:t>
            </a:r>
            <a:r>
              <a:rPr lang="en-US" i="1" dirty="0"/>
              <a:t>Data and Computer </a:t>
            </a:r>
            <a:r>
              <a:rPr lang="en-US" i="1" dirty="0" smtClean="0"/>
              <a:t>Communications</a:t>
            </a:r>
          </a:p>
          <a:p>
            <a:r>
              <a:rPr lang="en-US" i="1" dirty="0" smtClean="0"/>
              <a:t>Andrew </a:t>
            </a:r>
            <a:r>
              <a:rPr lang="en-US" i="1" dirty="0" err="1" smtClean="0"/>
              <a:t>Tanenebaum</a:t>
            </a:r>
            <a:r>
              <a:rPr lang="en-US" i="1" dirty="0" smtClean="0"/>
              <a:t> - </a:t>
            </a:r>
            <a:r>
              <a:rPr lang="en-US" dirty="0" smtClean="0"/>
              <a:t>Computer Networks</a:t>
            </a:r>
          </a:p>
          <a:p>
            <a:r>
              <a:rPr lang="en-US" dirty="0" smtClean="0"/>
              <a:t>Kurose and Ross – Computer Networking: A top-down approach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Books and reference material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1"/>
            <a:ext cx="8229600" cy="1219200"/>
          </a:xfrm>
          <a:solidFill>
            <a:schemeClr val="accent4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    Network layer is responsible for the delivery of individual PACKETS from source to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Addressing</a:t>
            </a:r>
          </a:p>
          <a:p>
            <a:endParaRPr lang="en-US" dirty="0" smtClean="0"/>
          </a:p>
          <a:p>
            <a:r>
              <a:rPr lang="en-US" dirty="0" smtClean="0"/>
              <a:t>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75866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66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914400" cy="775741"/>
          </a:xfrm>
          <a:prstGeom prst="rect">
            <a:avLst/>
          </a:prstGeom>
          <a:noFill/>
        </p:spPr>
      </p:pic>
      <p:pic>
        <p:nvPicPr>
          <p:cNvPr id="4" name="Picture 3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57200"/>
            <a:ext cx="914400" cy="775741"/>
          </a:xfrm>
          <a:prstGeom prst="rect">
            <a:avLst/>
          </a:prstGeom>
          <a:noFill/>
        </p:spPr>
      </p:pic>
      <p:pic>
        <p:nvPicPr>
          <p:cNvPr id="5" name="Picture 4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57200"/>
            <a:ext cx="914400" cy="775741"/>
          </a:xfrm>
          <a:prstGeom prst="rect">
            <a:avLst/>
          </a:prstGeom>
          <a:noFill/>
        </p:spPr>
      </p:pic>
      <p:pic>
        <p:nvPicPr>
          <p:cNvPr id="6" name="Picture 5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57200"/>
            <a:ext cx="914400" cy="775741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533400" y="1676400"/>
            <a:ext cx="6019800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 rot="5400000">
            <a:off x="921271" y="145467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 rot="5400000">
            <a:off x="2445271" y="145467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rot="5400000">
            <a:off x="3969271" y="145467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rot="5400000">
            <a:off x="5569471" y="145467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867400"/>
            <a:ext cx="914400" cy="775741"/>
          </a:xfrm>
          <a:prstGeom prst="rect">
            <a:avLst/>
          </a:prstGeom>
          <a:noFill/>
        </p:spPr>
      </p:pic>
      <p:pic>
        <p:nvPicPr>
          <p:cNvPr id="18" name="Picture 17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867400"/>
            <a:ext cx="914400" cy="775741"/>
          </a:xfrm>
          <a:prstGeom prst="rect">
            <a:avLst/>
          </a:prstGeom>
          <a:noFill/>
        </p:spPr>
      </p:pic>
      <p:pic>
        <p:nvPicPr>
          <p:cNvPr id="19" name="Picture 18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67400"/>
            <a:ext cx="914400" cy="775741"/>
          </a:xfrm>
          <a:prstGeom prst="rect">
            <a:avLst/>
          </a:prstGeom>
          <a:noFill/>
        </p:spPr>
      </p:pic>
      <p:pic>
        <p:nvPicPr>
          <p:cNvPr id="20" name="Picture 19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867400"/>
            <a:ext cx="914400" cy="775741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/>
        </p:nvCxnSpPr>
        <p:spPr>
          <a:xfrm>
            <a:off x="533400" y="5334000"/>
            <a:ext cx="6248400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073670" y="5555729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521470" y="555573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197870" y="555573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98070" y="555573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48400" y="2971800"/>
            <a:ext cx="838200" cy="838200"/>
          </a:xfrm>
          <a:prstGeom prst="ellipse">
            <a:avLst/>
          </a:prstGeom>
          <a:noFill/>
          <a:ln w="1047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400800" y="1828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172200" y="1981200"/>
            <a:ext cx="838200" cy="304800"/>
            <a:chOff x="2304" y="3312"/>
            <a:chExt cx="720" cy="384"/>
          </a:xfrm>
        </p:grpSpPr>
        <p:sp>
          <p:nvSpPr>
            <p:cNvPr id="30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30" idx="3"/>
            <a:endCxn id="26" idx="0"/>
          </p:cNvCxnSpPr>
          <p:nvPr/>
        </p:nvCxnSpPr>
        <p:spPr>
          <a:xfrm rot="16200000" flipH="1">
            <a:off x="6248400" y="26289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477000" y="4038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248400" y="4191000"/>
            <a:ext cx="838200" cy="304800"/>
            <a:chOff x="2304" y="3312"/>
            <a:chExt cx="720" cy="384"/>
          </a:xfrm>
        </p:grpSpPr>
        <p:sp>
          <p:nvSpPr>
            <p:cNvPr id="37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rot="5400000">
            <a:off x="6248400" y="49149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971800"/>
            <a:ext cx="914400" cy="775741"/>
          </a:xfrm>
          <a:prstGeom prst="rect">
            <a:avLst/>
          </a:prstGeom>
          <a:noFill/>
        </p:spPr>
      </p:pic>
      <p:cxnSp>
        <p:nvCxnSpPr>
          <p:cNvPr id="45" name="Straight Connector 44"/>
          <p:cNvCxnSpPr>
            <a:stCxn id="43" idx="3"/>
            <a:endCxn id="26" idx="2"/>
          </p:cNvCxnSpPr>
          <p:nvPr/>
        </p:nvCxnSpPr>
        <p:spPr>
          <a:xfrm>
            <a:off x="5334000" y="3359671"/>
            <a:ext cx="914400" cy="3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36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76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78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816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1600" y="541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400" y="541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80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5800" y="541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818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056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94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9400" y="1524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219200" y="1752600"/>
            <a:ext cx="1066800" cy="3352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21336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2000" y="2133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71600" y="21336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24000" y="213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05000" y="213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09800" y="21336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098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908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86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88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528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292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04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104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054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866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62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0800" y="5867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8200" y="617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480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240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5400000">
            <a:off x="7543800" y="19050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7391400" y="2362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rot="5400000">
            <a:off x="7277100" y="30861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5400000">
            <a:off x="7499866" y="2863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7499866" y="3244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7277100" y="39243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5400000">
            <a:off x="7423666" y="3701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5400000">
            <a:off x="7423666" y="4158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91200" y="47244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81600" y="4724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343400" y="47244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768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196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05200" y="47244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052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862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457200" y="2590800"/>
            <a:ext cx="2667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 rot="5400000">
            <a:off x="6934200" y="3124200"/>
            <a:ext cx="2667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 rot="10800000">
            <a:off x="3352800" y="4419600"/>
            <a:ext cx="2667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0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2" grpId="0" animBg="1"/>
      <p:bldP spid="62" grpId="1" animBg="1"/>
      <p:bldP spid="63" grpId="0" animBg="1"/>
      <p:bldP spid="64" grpId="0" animBg="1"/>
      <p:bldP spid="65" grpId="0" animBg="1"/>
      <p:bldP spid="66" grpId="0"/>
      <p:bldP spid="67" grpId="0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/>
      <p:bldP spid="88" grpId="0"/>
      <p:bldP spid="89" grpId="0" animBg="1"/>
      <p:bldP spid="90" grpId="0"/>
      <p:bldP spid="91" grpId="0"/>
      <p:bldP spid="92" grpId="0" animBg="1"/>
      <p:bldP spid="93" grpId="0" animBg="1"/>
      <p:bldP spid="94" grpId="0" animBg="1"/>
      <p:bldP spid="95" grpId="0"/>
      <p:bldP spid="96" grpId="0"/>
      <p:bldP spid="97" grpId="0" animBg="1"/>
      <p:bldP spid="98" grpId="0"/>
      <p:bldP spid="99" grpId="0"/>
      <p:bldP spid="100" grpId="0" animBg="1"/>
      <p:bldP spid="101" grpId="0" animBg="1"/>
      <p:bldP spid="1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4601"/>
            <a:ext cx="8229600" cy="1143000"/>
          </a:xfrm>
          <a:solidFill>
            <a:schemeClr val="accent4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Transport layer is responsible for delivery of message from one process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pic>
        <p:nvPicPr>
          <p:cNvPr id="4" name="Picture 41" descr="sony_vai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76400"/>
            <a:ext cx="2971800" cy="2362200"/>
          </a:xfrm>
          <a:prstGeom prst="rect">
            <a:avLst/>
          </a:prstGeom>
          <a:noFill/>
        </p:spPr>
      </p:pic>
      <p:pic>
        <p:nvPicPr>
          <p:cNvPr id="5" name="Picture 41" descr="sony_vai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2971800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38600" y="3352800"/>
            <a:ext cx="990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3581400"/>
            <a:ext cx="53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V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E</a:t>
            </a: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1400" y="25146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76800" y="38100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34200" y="1828800"/>
            <a:ext cx="38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0" y="2057400"/>
            <a:ext cx="381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1828800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i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00" y="213360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FTP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5791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504D"/>
                </a:solidFill>
              </a:rPr>
              <a:t>    PROCESS TO PROCESS               OR  </a:t>
            </a:r>
          </a:p>
          <a:p>
            <a:r>
              <a:rPr lang="en-US" sz="2400" b="1" dirty="0" smtClean="0">
                <a:solidFill>
                  <a:srgbClr val="C0504D"/>
                </a:solidFill>
              </a:rPr>
              <a:t>    PORT TO PORT DELEVERY</a:t>
            </a:r>
            <a:endParaRPr lang="en-US" sz="2400" b="1" dirty="0">
              <a:solidFill>
                <a:srgbClr val="C0504D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33600" y="2057400"/>
            <a:ext cx="533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9800" y="2133600"/>
            <a:ext cx="30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I</a:t>
            </a:r>
          </a:p>
          <a:p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407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14550"/>
            <a:ext cx="82454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59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to process delivery – it requires service point address </a:t>
            </a:r>
            <a:r>
              <a:rPr lang="en-US" dirty="0" err="1" smtClean="0"/>
              <a:t>i.e</a:t>
            </a:r>
            <a:r>
              <a:rPr lang="en-US" dirty="0" smtClean="0"/>
              <a:t> port addresses</a:t>
            </a:r>
          </a:p>
          <a:p>
            <a:endParaRPr lang="en-US" dirty="0" smtClean="0"/>
          </a:p>
          <a:p>
            <a:r>
              <a:rPr lang="en-US" dirty="0" smtClean="0"/>
              <a:t>What are port addresses?</a:t>
            </a:r>
          </a:p>
          <a:p>
            <a:endParaRPr lang="en-US" dirty="0" smtClean="0"/>
          </a:p>
          <a:p>
            <a:r>
              <a:rPr lang="en-US" dirty="0" smtClean="0"/>
              <a:t>Port number 20 –FTP DATA</a:t>
            </a:r>
          </a:p>
          <a:p>
            <a:r>
              <a:rPr lang="en-US" dirty="0" smtClean="0"/>
              <a:t>Port number 23 – TELNET</a:t>
            </a:r>
          </a:p>
          <a:p>
            <a:r>
              <a:rPr lang="en-US" dirty="0" smtClean="0"/>
              <a:t>Port number 25 – SMTP</a:t>
            </a:r>
          </a:p>
          <a:p>
            <a:r>
              <a:rPr lang="en-US" dirty="0" smtClean="0"/>
              <a:t>Port number 80 – HTTP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9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Service point addressing</a:t>
            </a:r>
          </a:p>
          <a:p>
            <a:endParaRPr lang="en-US" dirty="0" smtClean="0"/>
          </a:p>
          <a:p>
            <a:r>
              <a:rPr lang="en-US" dirty="0" smtClean="0"/>
              <a:t>Segmentation and reassembly</a:t>
            </a:r>
          </a:p>
          <a:p>
            <a:endParaRPr lang="en-US" dirty="0" smtClean="0"/>
          </a:p>
          <a:p>
            <a:r>
              <a:rPr lang="en-US" dirty="0" smtClean="0"/>
              <a:t>Flow control</a:t>
            </a:r>
          </a:p>
          <a:p>
            <a:endParaRPr lang="en-US" dirty="0" smtClean="0"/>
          </a:p>
          <a:p>
            <a:r>
              <a:rPr lang="en-US" dirty="0" smtClean="0"/>
              <a:t>Error control</a:t>
            </a:r>
          </a:p>
          <a:p>
            <a:endParaRPr lang="en-US" dirty="0" smtClean="0"/>
          </a:p>
          <a:p>
            <a:r>
              <a:rPr lang="en-US" dirty="0" smtClean="0"/>
              <a:t>Connection control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479675"/>
            <a:ext cx="8447087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58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4800"/>
            <a:ext cx="1066800" cy="905031"/>
          </a:xfrm>
          <a:prstGeom prst="rect">
            <a:avLst/>
          </a:prstGeom>
          <a:noFill/>
        </p:spPr>
      </p:pic>
      <p:pic>
        <p:nvPicPr>
          <p:cNvPr id="6" name="Picture 5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4800"/>
            <a:ext cx="1066800" cy="905031"/>
          </a:xfrm>
          <a:prstGeom prst="rect">
            <a:avLst/>
          </a:prstGeom>
          <a:noFill/>
        </p:spPr>
      </p:pic>
      <p:pic>
        <p:nvPicPr>
          <p:cNvPr id="7" name="Picture 6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1066800" cy="905031"/>
          </a:xfrm>
          <a:prstGeom prst="rect">
            <a:avLst/>
          </a:prstGeom>
          <a:noFill/>
        </p:spPr>
      </p:pic>
      <p:pic>
        <p:nvPicPr>
          <p:cNvPr id="8" name="Picture 7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1066800" cy="905031"/>
          </a:xfrm>
          <a:prstGeom prst="rect">
            <a:avLst/>
          </a:prstGeom>
          <a:noFill/>
        </p:spPr>
      </p:pic>
      <p:pic>
        <p:nvPicPr>
          <p:cNvPr id="9" name="Picture 8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14600"/>
            <a:ext cx="1066800" cy="905031"/>
          </a:xfrm>
          <a:prstGeom prst="rect">
            <a:avLst/>
          </a:prstGeom>
          <a:noFill/>
        </p:spPr>
      </p:pic>
      <p:pic>
        <p:nvPicPr>
          <p:cNvPr id="10" name="Picture 9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514600"/>
            <a:ext cx="1066800" cy="905031"/>
          </a:xfrm>
          <a:prstGeom prst="rect">
            <a:avLst/>
          </a:prstGeom>
          <a:noFill/>
        </p:spPr>
      </p:pic>
      <p:pic>
        <p:nvPicPr>
          <p:cNvPr id="11" name="Picture 10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495800"/>
            <a:ext cx="1066800" cy="905031"/>
          </a:xfrm>
          <a:prstGeom prst="rect">
            <a:avLst/>
          </a:prstGeom>
          <a:noFill/>
        </p:spPr>
      </p:pic>
      <p:pic>
        <p:nvPicPr>
          <p:cNvPr id="12" name="Picture 11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495800"/>
            <a:ext cx="1066800" cy="905031"/>
          </a:xfrm>
          <a:prstGeom prst="rect">
            <a:avLst/>
          </a:prstGeom>
          <a:noFill/>
        </p:spPr>
      </p:pic>
      <p:pic>
        <p:nvPicPr>
          <p:cNvPr id="13" name="Picture 12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495800"/>
            <a:ext cx="1066800" cy="905031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 flipV="1">
            <a:off x="2286000" y="1600200"/>
            <a:ext cx="6522720" cy="7620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62200" y="5791200"/>
            <a:ext cx="6522720" cy="7620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05200" y="15240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38800" y="15240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72400" y="15240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81400" y="57150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67400" y="57150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24800" y="57150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86800" y="1447800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763000" y="5562600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0" idx="0"/>
          </p:cNvCxnSpPr>
          <p:nvPr/>
        </p:nvCxnSpPr>
        <p:spPr>
          <a:xfrm rot="5400000">
            <a:off x="3638551" y="3562351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886451" y="3562349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020051" y="3562349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810251" y="1352549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943851" y="1352549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676651" y="1352549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752851" y="5543549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000751" y="5543547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8134351" y="5543547"/>
            <a:ext cx="304798" cy="38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rot="5400000">
            <a:off x="-495300" y="3314700"/>
            <a:ext cx="4267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71600" y="2286000"/>
            <a:ext cx="457200" cy="304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47800" y="3733800"/>
            <a:ext cx="457200" cy="304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7800" y="5257800"/>
            <a:ext cx="457200" cy="304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1733550" y="1695450"/>
            <a:ext cx="609600" cy="57150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1905000" y="5410200"/>
            <a:ext cx="533400" cy="45720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752600" y="3810000"/>
            <a:ext cx="7056120" cy="7620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5200" y="37338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1200" y="37338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86800" y="3657600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48600" y="3733800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establish, manage and terminate session</a:t>
            </a:r>
          </a:p>
          <a:p>
            <a:pPr>
              <a:buNone/>
            </a:pPr>
            <a:r>
              <a:rPr lang="en-US" dirty="0" smtClean="0"/>
              <a:t>Examples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login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Password validation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r>
              <a:rPr lang="en-US" dirty="0" smtClean="0"/>
              <a:t>So, functions like Dialog control </a:t>
            </a:r>
          </a:p>
          <a:p>
            <a:r>
              <a:rPr lang="en-US" dirty="0" smtClean="0"/>
              <a:t>Synchronization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8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Sender or receiver may be using different syntax, semantics for information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Hence, message from above (</a:t>
            </a:r>
            <a:r>
              <a:rPr lang="en-US" dirty="0" err="1" smtClean="0"/>
              <a:t>appl</a:t>
            </a:r>
            <a:r>
              <a:rPr lang="en-US" dirty="0" smtClean="0"/>
              <a:t> layer) is transferred to common format at sender’s side and converted to receiver’s required format at his side using corresponding presentation layers. 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So, functions like translation, compression,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It enables user/software to access network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3505200"/>
            <a:ext cx="731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33400" y="38862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972594" y="38854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868194" y="38854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849394" y="38854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4958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2286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            Internet browser –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 Internet Explorer / Mozilla Firefox)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426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SEND/ RECEIVE MAIL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DOWNLOAD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TELNET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1400" y="4343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SURF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SMTP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FTP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502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TELNET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18991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32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and OSI comparison </a:t>
            </a:r>
            <a:endParaRPr lang="en-US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50192"/>
            <a:ext cx="7992873" cy="530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82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04800"/>
            <a:ext cx="3581400" cy="6248400"/>
            <a:chOff x="1776" y="144"/>
            <a:chExt cx="2256" cy="3936"/>
          </a:xfrm>
        </p:grpSpPr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1780" y="3600"/>
              <a:ext cx="2252" cy="48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1780" y="3024"/>
              <a:ext cx="2252" cy="48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Data link</a:t>
              </a:r>
            </a:p>
          </p:txBody>
        </p:sp>
        <p:sp>
          <p:nvSpPr>
            <p:cNvPr id="131079" name="Rectangle 7"/>
            <p:cNvSpPr>
              <a:spLocks noChangeArrowheads="1"/>
            </p:cNvSpPr>
            <p:nvPr/>
          </p:nvSpPr>
          <p:spPr bwMode="auto">
            <a:xfrm>
              <a:off x="1780" y="2448"/>
              <a:ext cx="2252" cy="480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1780" y="1872"/>
              <a:ext cx="2252" cy="480"/>
            </a:xfrm>
            <a:prstGeom prst="rect">
              <a:avLst/>
            </a:prstGeom>
            <a:solidFill>
              <a:srgbClr val="FF99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CC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1780" y="144"/>
              <a:ext cx="2252" cy="480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1776" y="1296"/>
              <a:ext cx="2252" cy="48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Session</a:t>
              </a:r>
            </a:p>
          </p:txBody>
        </p:sp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1776" y="720"/>
              <a:ext cx="2252" cy="48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Presentation</a:t>
              </a:r>
            </a:p>
          </p:txBody>
        </p:sp>
      </p:grp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5029200" y="5778500"/>
            <a:ext cx="3581400" cy="7747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5029200" y="4848225"/>
            <a:ext cx="3581400" cy="7747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Data link</a:t>
            </a: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5029200" y="3917950"/>
            <a:ext cx="3581400" cy="7747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5029200" y="2987675"/>
            <a:ext cx="3581400" cy="77470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5105400" y="304800"/>
            <a:ext cx="3581400" cy="2527300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31090" name="AutoShape 18"/>
          <p:cNvSpPr>
            <a:spLocks/>
          </p:cNvSpPr>
          <p:nvPr/>
        </p:nvSpPr>
        <p:spPr bwMode="auto">
          <a:xfrm>
            <a:off x="4114800" y="228600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1" name="AutoShape 19"/>
          <p:cNvSpPr>
            <a:spLocks noChangeArrowheads="1"/>
          </p:cNvSpPr>
          <p:nvPr/>
        </p:nvSpPr>
        <p:spPr bwMode="auto">
          <a:xfrm>
            <a:off x="4114800" y="5943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3" name="AutoShape 21"/>
          <p:cNvSpPr>
            <a:spLocks noChangeArrowheads="1"/>
          </p:cNvSpPr>
          <p:nvPr/>
        </p:nvSpPr>
        <p:spPr bwMode="auto">
          <a:xfrm>
            <a:off x="4114800" y="5029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4" name="AutoShape 22"/>
          <p:cNvSpPr>
            <a:spLocks noChangeArrowheads="1"/>
          </p:cNvSpPr>
          <p:nvPr/>
        </p:nvSpPr>
        <p:spPr bwMode="auto">
          <a:xfrm>
            <a:off x="4114800" y="4114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4114800" y="32004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6" name="AutoShape 24"/>
          <p:cNvSpPr>
            <a:spLocks noChangeArrowheads="1"/>
          </p:cNvSpPr>
          <p:nvPr/>
        </p:nvSpPr>
        <p:spPr bwMode="auto">
          <a:xfrm>
            <a:off x="4648200" y="1371600"/>
            <a:ext cx="457200" cy="304800"/>
          </a:xfrm>
          <a:prstGeom prst="rightArrow">
            <a:avLst>
              <a:gd name="adj1" fmla="val 41667"/>
              <a:gd name="adj2" fmla="val 64062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04800"/>
            <a:ext cx="3581400" cy="6248400"/>
            <a:chOff x="1776" y="144"/>
            <a:chExt cx="2256" cy="3936"/>
          </a:xfrm>
        </p:grpSpPr>
        <p:sp>
          <p:nvSpPr>
            <p:cNvPr id="139267" name="Rectangle 3"/>
            <p:cNvSpPr>
              <a:spLocks noChangeArrowheads="1"/>
            </p:cNvSpPr>
            <p:nvPr/>
          </p:nvSpPr>
          <p:spPr bwMode="auto">
            <a:xfrm>
              <a:off x="1780" y="3600"/>
              <a:ext cx="2252" cy="48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39268" name="Rectangle 4"/>
            <p:cNvSpPr>
              <a:spLocks noChangeArrowheads="1"/>
            </p:cNvSpPr>
            <p:nvPr/>
          </p:nvSpPr>
          <p:spPr bwMode="auto">
            <a:xfrm>
              <a:off x="1780" y="3024"/>
              <a:ext cx="2252" cy="48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Data link</a:t>
              </a:r>
            </a:p>
          </p:txBody>
        </p:sp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1780" y="2448"/>
              <a:ext cx="2252" cy="480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39270" name="Rectangle 6"/>
            <p:cNvSpPr>
              <a:spLocks noChangeArrowheads="1"/>
            </p:cNvSpPr>
            <p:nvPr/>
          </p:nvSpPr>
          <p:spPr bwMode="auto">
            <a:xfrm>
              <a:off x="1780" y="1872"/>
              <a:ext cx="2252" cy="480"/>
            </a:xfrm>
            <a:prstGeom prst="rect">
              <a:avLst/>
            </a:prstGeom>
            <a:solidFill>
              <a:srgbClr val="FF99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CC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Transport</a:t>
              </a:r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1780" y="144"/>
              <a:ext cx="2252" cy="480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39272" name="Rectangle 8"/>
            <p:cNvSpPr>
              <a:spLocks noChangeArrowheads="1"/>
            </p:cNvSpPr>
            <p:nvPr/>
          </p:nvSpPr>
          <p:spPr bwMode="auto">
            <a:xfrm>
              <a:off x="1776" y="1296"/>
              <a:ext cx="2252" cy="48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Session</a:t>
              </a:r>
            </a:p>
          </p:txBody>
        </p:sp>
        <p:sp>
          <p:nvSpPr>
            <p:cNvPr id="139273" name="Rectangle 9"/>
            <p:cNvSpPr>
              <a:spLocks noChangeArrowheads="1"/>
            </p:cNvSpPr>
            <p:nvPr/>
          </p:nvSpPr>
          <p:spPr bwMode="auto">
            <a:xfrm>
              <a:off x="1776" y="720"/>
              <a:ext cx="2252" cy="48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lang="en-US" sz="3200">
                  <a:solidFill>
                    <a:srgbClr val="000000"/>
                  </a:solidFill>
                </a:rPr>
                <a:t>Presentation</a:t>
              </a:r>
            </a:p>
          </p:txBody>
        </p:sp>
      </p:grp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5029200" y="5778500"/>
            <a:ext cx="3581400" cy="7747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5029200" y="4848225"/>
            <a:ext cx="3581400" cy="7747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Data link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5029200" y="3917950"/>
            <a:ext cx="3581400" cy="7747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5029200" y="2667000"/>
            <a:ext cx="3581400" cy="109537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5105400" y="381000"/>
            <a:ext cx="3581400" cy="2133600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sz="32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39279" name="AutoShape 15"/>
          <p:cNvSpPr>
            <a:spLocks/>
          </p:cNvSpPr>
          <p:nvPr/>
        </p:nvSpPr>
        <p:spPr bwMode="auto">
          <a:xfrm>
            <a:off x="4114800" y="228600"/>
            <a:ext cx="457200" cy="2209800"/>
          </a:xfrm>
          <a:prstGeom prst="rightBrace">
            <a:avLst>
              <a:gd name="adj1" fmla="val 40278"/>
              <a:gd name="adj2" fmla="val 50000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AutoShape 16"/>
          <p:cNvSpPr>
            <a:spLocks noChangeArrowheads="1"/>
          </p:cNvSpPr>
          <p:nvPr/>
        </p:nvSpPr>
        <p:spPr bwMode="auto">
          <a:xfrm>
            <a:off x="4114800" y="5943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AutoShape 17"/>
          <p:cNvSpPr>
            <a:spLocks noChangeArrowheads="1"/>
          </p:cNvSpPr>
          <p:nvPr/>
        </p:nvSpPr>
        <p:spPr bwMode="auto">
          <a:xfrm>
            <a:off x="4114800" y="5029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AutoShape 18"/>
          <p:cNvSpPr>
            <a:spLocks noChangeArrowheads="1"/>
          </p:cNvSpPr>
          <p:nvPr/>
        </p:nvSpPr>
        <p:spPr bwMode="auto">
          <a:xfrm>
            <a:off x="4114800" y="4114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5" name="AutoShape 21"/>
          <p:cNvSpPr>
            <a:spLocks noChangeArrowheads="1"/>
          </p:cNvSpPr>
          <p:nvPr/>
        </p:nvSpPr>
        <p:spPr bwMode="auto">
          <a:xfrm>
            <a:off x="4495800" y="3048000"/>
            <a:ext cx="457200" cy="304800"/>
          </a:xfrm>
          <a:prstGeom prst="rightArrow">
            <a:avLst>
              <a:gd name="adj1" fmla="val 41667"/>
              <a:gd name="adj2" fmla="val 64062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6" name="AutoShape 22"/>
          <p:cNvSpPr>
            <a:spLocks/>
          </p:cNvSpPr>
          <p:nvPr/>
        </p:nvSpPr>
        <p:spPr bwMode="auto">
          <a:xfrm>
            <a:off x="4114800" y="24384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7" name="AutoShape 23"/>
          <p:cNvSpPr>
            <a:spLocks noChangeArrowheads="1"/>
          </p:cNvSpPr>
          <p:nvPr/>
        </p:nvSpPr>
        <p:spPr bwMode="auto">
          <a:xfrm>
            <a:off x="4572000" y="1371600"/>
            <a:ext cx="457200" cy="304800"/>
          </a:xfrm>
          <a:prstGeom prst="rightArrow">
            <a:avLst>
              <a:gd name="adj1" fmla="val 41667"/>
              <a:gd name="adj2" fmla="val 64062"/>
            </a:avLst>
          </a:prstGeom>
          <a:solidFill>
            <a:schemeClr val="accent1"/>
          </a:solidFill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Transmission mechanism</a:t>
            </a:r>
          </a:p>
          <a:p>
            <a:r>
              <a:rPr lang="en-US" dirty="0" smtClean="0"/>
              <a:t>Unreliable, connectionless</a:t>
            </a:r>
          </a:p>
          <a:p>
            <a:r>
              <a:rPr lang="en-US" dirty="0" smtClean="0"/>
              <a:t>Best-Effort delivery</a:t>
            </a:r>
          </a:p>
          <a:p>
            <a:endParaRPr lang="en-US" dirty="0" smtClean="0"/>
          </a:p>
          <a:p>
            <a:r>
              <a:rPr lang="en-US" dirty="0" smtClean="0"/>
              <a:t>No error checking, tracking</a:t>
            </a:r>
          </a:p>
          <a:p>
            <a:r>
              <a:rPr lang="en-US" dirty="0" smtClean="0"/>
              <a:t>No track of routes</a:t>
            </a:r>
          </a:p>
          <a:p>
            <a:r>
              <a:rPr lang="en-US" dirty="0" smtClean="0"/>
              <a:t>No reassembly of datagrams at destination</a:t>
            </a:r>
          </a:p>
          <a:p>
            <a:r>
              <a:rPr lang="en-US" dirty="0" smtClean="0"/>
              <a:t>Will do best to get the transmission through, but no guarantees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9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ARP (Address Resolution Protocol)</a:t>
            </a:r>
          </a:p>
          <a:p>
            <a:endParaRPr lang="en-US" dirty="0" smtClean="0"/>
          </a:p>
          <a:p>
            <a:r>
              <a:rPr lang="en-US" dirty="0" smtClean="0"/>
              <a:t>RARP(Reverse Address Resolution Protocol)</a:t>
            </a:r>
          </a:p>
          <a:p>
            <a:endParaRPr lang="en-US" dirty="0" smtClean="0"/>
          </a:p>
          <a:p>
            <a:r>
              <a:rPr lang="en-US" dirty="0" smtClean="0"/>
              <a:t>ICMP (Internet Control Message Protocol)</a:t>
            </a:r>
          </a:p>
          <a:p>
            <a:endParaRPr lang="en-US" dirty="0" smtClean="0"/>
          </a:p>
          <a:p>
            <a:r>
              <a:rPr lang="en-US" dirty="0" smtClean="0"/>
              <a:t>IGMP (Internet Group Message Protocol)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2133600"/>
            <a:ext cx="2514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220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2133600"/>
            <a:ext cx="2514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0" y="220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address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810000" y="22860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43000" y="3352800"/>
            <a:ext cx="2514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47800" y="3429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address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886200" y="34290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05400" y="3352800"/>
            <a:ext cx="2514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0200" y="3429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/>
      <p:bldP spid="11" grpId="0" animBg="1"/>
      <p:bldP spid="13" grpId="0" animBg="1"/>
      <p:bldP spid="14" grpId="0"/>
      <p:bldP spid="15" grpId="0" animBg="1"/>
      <p:bldP spid="16" grpId="0" animBg="1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TCP (Transmission Control Protocol)</a:t>
            </a:r>
          </a:p>
          <a:p>
            <a:endParaRPr lang="en-US" dirty="0" smtClean="0"/>
          </a:p>
          <a:p>
            <a:r>
              <a:rPr lang="en-US" dirty="0" smtClean="0"/>
              <a:t>UDP(User Datagram Protocol)</a:t>
            </a:r>
          </a:p>
          <a:p>
            <a:endParaRPr lang="en-US" dirty="0" smtClean="0"/>
          </a:p>
          <a:p>
            <a:r>
              <a:rPr lang="en-US" dirty="0" smtClean="0"/>
              <a:t>SCTP (Stream Control Transmission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pic>
        <p:nvPicPr>
          <p:cNvPr id="2052" name="Picture 4" descr="C:\Users\user\Desktop\la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760095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83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in TCP/IP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7834312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72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467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68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630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77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743293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71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Internet model (TCP/IP)</a:t>
            </a:r>
          </a:p>
          <a:p>
            <a:endParaRPr lang="en-US" dirty="0" smtClean="0"/>
          </a:p>
          <a:p>
            <a:r>
              <a:rPr lang="en-US" dirty="0" smtClean="0"/>
              <a:t>ISO –OSI Reference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p Arrow 18"/>
          <p:cNvSpPr/>
          <p:nvPr/>
        </p:nvSpPr>
        <p:spPr>
          <a:xfrm>
            <a:off x="7239000" y="2819400"/>
            <a:ext cx="4572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model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1676400"/>
            <a:ext cx="2438400" cy="1143000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828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Letter is written, Put in envelope, dropped in mailbox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3000" y="3505200"/>
            <a:ext cx="2438400" cy="1143000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3657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Letter is carried from mail box to the post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3000" y="5410200"/>
            <a:ext cx="2438400" cy="1143000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5562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Letter is delivered to the carrier by the post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48400" y="1676400"/>
            <a:ext cx="2438400" cy="1143000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1828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Letter is picked up, removed from envelope and read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400" y="3505200"/>
            <a:ext cx="2438400" cy="1143000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3657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Letter is carried from post office to mail box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5410200"/>
            <a:ext cx="2438400" cy="1143000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5562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Letter is delivered  from carrier to the post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133600" y="28194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209800" y="47244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7239000" y="4648200"/>
            <a:ext cx="4572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>
            <a:stCxn id="9" idx="3"/>
            <a:endCxn id="15" idx="1"/>
          </p:cNvCxnSpPr>
          <p:nvPr/>
        </p:nvCxnSpPr>
        <p:spPr>
          <a:xfrm>
            <a:off x="3581400" y="5981700"/>
            <a:ext cx="2667000" cy="1588"/>
          </a:xfrm>
          <a:prstGeom prst="line">
            <a:avLst/>
          </a:prstGeom>
          <a:ln w="158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533400" y="1066800"/>
            <a:ext cx="6858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8458200" y="990600"/>
            <a:ext cx="6858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6172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Parcel is carried from source to destination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190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Higher Layers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6200" y="4038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Middle Layers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0" y="548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Lower Layers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20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dirty="0" smtClean="0"/>
              <a:t> –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OSI</a:t>
            </a:r>
            <a:r>
              <a:rPr lang="en-US" dirty="0" smtClean="0"/>
              <a:t> – </a:t>
            </a:r>
            <a:r>
              <a:rPr lang="en-US" b="1" dirty="0" smtClean="0"/>
              <a:t>O</a:t>
            </a:r>
            <a:r>
              <a:rPr lang="en-US" dirty="0" smtClean="0"/>
              <a:t>pen </a:t>
            </a:r>
            <a:r>
              <a:rPr lang="en-US" b="1" dirty="0"/>
              <a:t>S</a:t>
            </a:r>
            <a:r>
              <a:rPr lang="en-US" dirty="0" smtClean="0"/>
              <a:t>ystem </a:t>
            </a:r>
            <a:r>
              <a:rPr lang="en-US" b="1" dirty="0"/>
              <a:t>I</a:t>
            </a:r>
            <a:r>
              <a:rPr lang="en-US" dirty="0" smtClean="0"/>
              <a:t>nterconnection model</a:t>
            </a:r>
          </a:p>
          <a:p>
            <a:pPr>
              <a:buNone/>
            </a:pP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This is model not a protocol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It covers all aspect of network communication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Documents and Settings\Administrator\My Documents\My Pictures\logo_is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0"/>
            <a:ext cx="41910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71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avefor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</TotalTime>
  <Words>834</Words>
  <Application>Microsoft Office PowerPoint</Application>
  <PresentationFormat>On-screen Show (4:3)</PresentationFormat>
  <Paragraphs>315</Paragraphs>
  <Slides>41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Waveform</vt:lpstr>
      <vt:lpstr>1_Solstice</vt:lpstr>
      <vt:lpstr>Office Theme</vt:lpstr>
      <vt:lpstr>Network basics</vt:lpstr>
      <vt:lpstr>Books and reference material</vt:lpstr>
      <vt:lpstr>PowerPoint Presentation</vt:lpstr>
      <vt:lpstr>Networks</vt:lpstr>
      <vt:lpstr>Networks</vt:lpstr>
      <vt:lpstr>Networks</vt:lpstr>
      <vt:lpstr>Network Model</vt:lpstr>
      <vt:lpstr>Layered model</vt:lpstr>
      <vt:lpstr>ISO/OSI model</vt:lpstr>
      <vt:lpstr>PowerPoint Presentation</vt:lpstr>
      <vt:lpstr>The seven layered model </vt:lpstr>
      <vt:lpstr>PowerPoint Presentation</vt:lpstr>
      <vt:lpstr>          OSI layers </vt:lpstr>
      <vt:lpstr>Physical Layer</vt:lpstr>
      <vt:lpstr>Data link layer</vt:lpstr>
      <vt:lpstr>Data link layer</vt:lpstr>
      <vt:lpstr>Hop-to-Hop delivery</vt:lpstr>
      <vt:lpstr>At data link layer…</vt:lpstr>
      <vt:lpstr>Network Layer</vt:lpstr>
      <vt:lpstr>Network Layer</vt:lpstr>
      <vt:lpstr>Functions of Network Layer</vt:lpstr>
      <vt:lpstr>Network Layer</vt:lpstr>
      <vt:lpstr>PowerPoint Presentation</vt:lpstr>
      <vt:lpstr>Transport Layer</vt:lpstr>
      <vt:lpstr>Transport Layer</vt:lpstr>
      <vt:lpstr>Transport Layer</vt:lpstr>
      <vt:lpstr>Transport Layer</vt:lpstr>
      <vt:lpstr>Functions of transport layer</vt:lpstr>
      <vt:lpstr>Transport Layer</vt:lpstr>
      <vt:lpstr>SESSION LAYER</vt:lpstr>
      <vt:lpstr>PRESENTATION LAYER</vt:lpstr>
      <vt:lpstr>APPLICATION LAYER</vt:lpstr>
      <vt:lpstr>Summary </vt:lpstr>
      <vt:lpstr>TCP/IP and OSI comparison </vt:lpstr>
      <vt:lpstr>PowerPoint Presentation</vt:lpstr>
      <vt:lpstr>PowerPoint Presentation</vt:lpstr>
      <vt:lpstr>Internet Protocol (IP)</vt:lpstr>
      <vt:lpstr>Other protocols</vt:lpstr>
      <vt:lpstr>Transport Layer</vt:lpstr>
      <vt:lpstr>Addresses in TCP/IP</vt:lpstr>
      <vt:lpstr>Relationship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Networks</dc:title>
  <dc:creator>user</dc:creator>
  <cp:lastModifiedBy>Windows User</cp:lastModifiedBy>
  <cp:revision>26</cp:revision>
  <dcterms:created xsi:type="dcterms:W3CDTF">2017-01-12T05:23:30Z</dcterms:created>
  <dcterms:modified xsi:type="dcterms:W3CDTF">2020-07-17T12:13:40Z</dcterms:modified>
</cp:coreProperties>
</file>