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61" r:id="rId3"/>
    <p:sldId id="295" r:id="rId4"/>
    <p:sldId id="296" r:id="rId5"/>
    <p:sldId id="297" r:id="rId6"/>
    <p:sldId id="298" r:id="rId7"/>
    <p:sldId id="299" r:id="rId8"/>
    <p:sldId id="262" r:id="rId9"/>
    <p:sldId id="300" r:id="rId10"/>
    <p:sldId id="301" r:id="rId11"/>
    <p:sldId id="302" r:id="rId12"/>
    <p:sldId id="303" r:id="rId13"/>
    <p:sldId id="304" r:id="rId14"/>
    <p:sldId id="305" r:id="rId15"/>
  </p:sldIdLst>
  <p:sldSz cx="9144000" cy="5143500" type="screen16x9"/>
  <p:notesSz cx="6858000" cy="9144000"/>
  <p:embeddedFontLst>
    <p:embeddedFont>
      <p:font typeface="Quicksan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941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787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685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11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21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0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5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29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33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0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46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 TDMA</a:t>
            </a:r>
            <a:br>
              <a:rPr lang="en" dirty="0"/>
            </a:br>
            <a:r>
              <a:rPr lang="en" sz="2000" dirty="0"/>
              <a:t>How does it go up against Traditional TDMA ?</a:t>
            </a:r>
            <a:endParaRPr sz="20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98" y="5720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9C0BA"/>
                </a:solidFill>
              </a:rPr>
              <a:t>Traditional TDMA Results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5659527" y="4135188"/>
            <a:ext cx="3335618" cy="691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dirty="0"/>
              <a:t>Just to reiterate…..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93F1E-D46A-4861-AF22-847E4A30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901" y="1192245"/>
            <a:ext cx="4670197" cy="2759009"/>
          </a:xfrm>
          <a:prstGeom prst="rect">
            <a:avLst/>
          </a:prstGeom>
        </p:spPr>
      </p:pic>
      <p:sp>
        <p:nvSpPr>
          <p:cNvPr id="9" name="Google Shape;128;p19">
            <a:extLst>
              <a:ext uri="{FF2B5EF4-FFF2-40B4-BE49-F238E27FC236}">
                <a16:creationId xmlns:a16="http://schemas.microsoft.com/office/drawing/2014/main" id="{2FC57712-1AFD-4D5F-AA93-4168670C6CF4}"/>
              </a:ext>
            </a:extLst>
          </p:cNvPr>
          <p:cNvSpPr txBox="1">
            <a:spLocks/>
          </p:cNvSpPr>
          <p:nvPr/>
        </p:nvSpPr>
        <p:spPr>
          <a:xfrm>
            <a:off x="7156516" y="2170499"/>
            <a:ext cx="1733963" cy="165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150" dirty="0"/>
              <a:t>( Simulation Results of the old TDMA script )</a:t>
            </a:r>
          </a:p>
        </p:txBody>
      </p:sp>
    </p:spTree>
    <p:extLst>
      <p:ext uri="{BB962C8B-B14F-4D97-AF65-F5344CB8AC3E}">
        <p14:creationId xmlns:p14="http://schemas.microsoft.com/office/powerpoint/2010/main" val="29654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98" y="5720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9C0BA"/>
                </a:solidFill>
              </a:rPr>
              <a:t>Challenges with Super TDMA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8408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/>
              <a:t>With shorter time slots, very accurate time syncronization is required between the nodes. Frequent clock information exchange is needed.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/>
              <a:t>This leads to requirement of both, hardware and software, that can handle frequent transitions between different types of data shared.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/>
              <a:t>The time slot lengths and guard interval calculation need to be very carefully done to maximise slot efficiency.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38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98" y="5720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9C0BA"/>
                </a:solidFill>
              </a:rPr>
              <a:t>And Most Importantly……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13197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b="1" dirty="0"/>
              <a:t>Random network topologies and mobile nodes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The example earlier was a special network geometry where all the network nodes were static and equidistant to each other.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In practice, this is of course not the case. We may have random network topologies and even mobile nodes in the network.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Computing schedules for such practical networks utilizing what we have learned from this special network is an active field of research.</a:t>
            </a:r>
            <a:endParaRPr lang="en" sz="20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7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98" y="60042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9C0BA"/>
                </a:solidFill>
              </a:rPr>
              <a:t>A few Research Papers on the Topic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262053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1200" dirty="0"/>
              <a:t>M. </a:t>
            </a:r>
            <a:r>
              <a:rPr lang="en-IN" sz="1200" dirty="0" err="1"/>
              <a:t>Chitre</a:t>
            </a:r>
            <a:r>
              <a:rPr lang="en-IN" sz="1200" dirty="0"/>
              <a:t>, M. </a:t>
            </a:r>
            <a:r>
              <a:rPr lang="en-IN" sz="1200" dirty="0" err="1"/>
              <a:t>Motani</a:t>
            </a:r>
            <a:r>
              <a:rPr lang="en-IN" sz="1200" dirty="0"/>
              <a:t>, and S. </a:t>
            </a:r>
            <a:r>
              <a:rPr lang="en-IN" sz="1200" dirty="0" err="1"/>
              <a:t>Shahabudeen</a:t>
            </a:r>
            <a:r>
              <a:rPr lang="en-IN" sz="1200" dirty="0"/>
              <a:t>, “Throughput of networks with large propagation delays,” IEEE Journal of Oceanic Engineering, vol. 37, no. 4, pp. 645–658, 2012.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1200" dirty="0"/>
              <a:t>P. </a:t>
            </a:r>
            <a:r>
              <a:rPr lang="en-IN" sz="1200" dirty="0" err="1"/>
              <a:t>Anjangi</a:t>
            </a:r>
            <a:r>
              <a:rPr lang="en-IN" sz="1200" dirty="0"/>
              <a:t> and M. </a:t>
            </a:r>
            <a:r>
              <a:rPr lang="en-IN" sz="1200" dirty="0" err="1"/>
              <a:t>Chitre</a:t>
            </a:r>
            <a:r>
              <a:rPr lang="en-IN" sz="1200" dirty="0"/>
              <a:t>, “Experimental Demonstration of Super-TDMA: A MAC Protocol Exploiting Large Propagation Delays in Underwater Acoustic Networks,” in Underwater Communications Networking (</a:t>
            </a:r>
            <a:r>
              <a:rPr lang="en-IN" sz="1200" dirty="0" err="1"/>
              <a:t>Ucomms</a:t>
            </a:r>
            <a:r>
              <a:rPr lang="en-IN" sz="1200" dirty="0"/>
              <a:t> 2016), (</a:t>
            </a:r>
            <a:r>
              <a:rPr lang="en-IN" sz="1200" dirty="0" err="1"/>
              <a:t>Lerici</a:t>
            </a:r>
            <a:r>
              <a:rPr lang="en-IN" sz="1200" dirty="0"/>
              <a:t>, Italy), September 2016.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1200" dirty="0"/>
              <a:t>P. </a:t>
            </a:r>
            <a:r>
              <a:rPr lang="en-IN" sz="1200" dirty="0" err="1"/>
              <a:t>Anjangi</a:t>
            </a:r>
            <a:r>
              <a:rPr lang="en-IN" sz="1200" dirty="0"/>
              <a:t> and M. </a:t>
            </a:r>
            <a:r>
              <a:rPr lang="en-IN" sz="1200" dirty="0" err="1"/>
              <a:t>Chitre</a:t>
            </a:r>
            <a:r>
              <a:rPr lang="en-IN" sz="1200" dirty="0"/>
              <a:t>, “Design and Implementation of Super-TDMA: A MAC Protocol Exploiting Large Propagation Delays for Underwater Acoustic Networks,” in WUWNet’15, (Washington DC, USA), October 2015.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1200" dirty="0"/>
              <a:t>Noh, P. Wang, U. Lee, D. Torres, and M. </a:t>
            </a:r>
            <a:r>
              <a:rPr lang="en-IN" sz="1200" dirty="0" err="1"/>
              <a:t>Gerla</a:t>
            </a:r>
            <a:r>
              <a:rPr lang="en-IN" sz="1200" dirty="0"/>
              <a:t>, “DOTS: A propagation delay-aware opportunistic MAC protocol for underwater sensor networks,” </a:t>
            </a:r>
            <a:r>
              <a:rPr lang="en-IN" sz="1200" dirty="0" err="1"/>
              <a:t>inProc</a:t>
            </a:r>
            <a:r>
              <a:rPr lang="en-IN" sz="1200" dirty="0"/>
              <a:t>. 18th IEEE Int. Conf. Network Protocols, 2010, pp. 183–192.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1200" dirty="0"/>
              <a:t>P. </a:t>
            </a:r>
            <a:r>
              <a:rPr lang="en-IN" sz="1200" dirty="0" err="1"/>
              <a:t>Anjangi</a:t>
            </a:r>
            <a:r>
              <a:rPr lang="en-IN" sz="1200" dirty="0"/>
              <a:t> and M. </a:t>
            </a:r>
            <a:r>
              <a:rPr lang="en-IN" sz="1200" dirty="0" err="1"/>
              <a:t>Chitre</a:t>
            </a:r>
            <a:r>
              <a:rPr lang="en-IN" sz="1200" dirty="0"/>
              <a:t>, “Propagation-Delay-Aware Unslotted Schedules with Variable Packet Duration for Underwater Acoustic Networks,” IEEE Journal of Oceanic Engineering, vol. 42, no. 4, pp. 977–993, 2017.</a:t>
            </a:r>
            <a:endParaRPr lang="en" sz="1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46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439677" y="2070487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 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17017449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98" y="5720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9C0BA"/>
                </a:solidFill>
              </a:rPr>
              <a:t>Problem with Traditional-TDMA for U-Nets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049250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Under-utilised channels due to large propagation delays, leading to poor throughputs.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Example: 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66213-8E85-40B0-B6F2-3F1B0FE4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7" y="3020922"/>
            <a:ext cx="5334665" cy="1754028"/>
          </a:xfrm>
          <a:prstGeom prst="rect">
            <a:avLst/>
          </a:prstGeom>
        </p:spPr>
      </p:pic>
      <p:sp>
        <p:nvSpPr>
          <p:cNvPr id="7" name="Google Shape;128;p19">
            <a:extLst>
              <a:ext uri="{FF2B5EF4-FFF2-40B4-BE49-F238E27FC236}">
                <a16:creationId xmlns:a16="http://schemas.microsoft.com/office/drawing/2014/main" id="{108AA729-4010-4CAA-8C07-D61BF6DCF973}"/>
              </a:ext>
            </a:extLst>
          </p:cNvPr>
          <p:cNvSpPr txBox="1">
            <a:spLocks/>
          </p:cNvSpPr>
          <p:nvPr/>
        </p:nvSpPr>
        <p:spPr>
          <a:xfrm>
            <a:off x="7337894" y="3411213"/>
            <a:ext cx="1733963" cy="165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150" dirty="0"/>
              <a:t>Node Distance: 10 km</a:t>
            </a:r>
          </a:p>
          <a:p>
            <a:pPr marL="0" indent="0">
              <a:buFont typeface="Quicksand"/>
              <a:buNone/>
            </a:pPr>
            <a:r>
              <a:rPr lang="en-US" sz="1150" dirty="0"/>
              <a:t>Message Duration: 1 s</a:t>
            </a:r>
          </a:p>
          <a:p>
            <a:pPr marL="0" indent="0">
              <a:buFont typeface="Quicksand"/>
              <a:buNone/>
            </a:pPr>
            <a:r>
              <a:rPr lang="en-US" sz="1150" dirty="0"/>
              <a:t>Propagation Delay: 7 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98" y="5720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9C0BA"/>
                </a:solidFill>
              </a:rPr>
              <a:t>The Result ?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5659527" y="4135188"/>
            <a:ext cx="3335618" cy="691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dirty="0"/>
              <a:t>Poor Throughput…..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93F1E-D46A-4861-AF22-847E4A30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901" y="1192245"/>
            <a:ext cx="4670197" cy="2759009"/>
          </a:xfrm>
          <a:prstGeom prst="rect">
            <a:avLst/>
          </a:prstGeom>
        </p:spPr>
      </p:pic>
      <p:sp>
        <p:nvSpPr>
          <p:cNvPr id="9" name="Google Shape;128;p19">
            <a:extLst>
              <a:ext uri="{FF2B5EF4-FFF2-40B4-BE49-F238E27FC236}">
                <a16:creationId xmlns:a16="http://schemas.microsoft.com/office/drawing/2014/main" id="{2FC57712-1AFD-4D5F-AA93-4168670C6CF4}"/>
              </a:ext>
            </a:extLst>
          </p:cNvPr>
          <p:cNvSpPr txBox="1">
            <a:spLocks/>
          </p:cNvSpPr>
          <p:nvPr/>
        </p:nvSpPr>
        <p:spPr>
          <a:xfrm>
            <a:off x="7156516" y="2170499"/>
            <a:ext cx="1733963" cy="165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150" dirty="0"/>
              <a:t>( Simulation Results of the old TDMA script )</a:t>
            </a:r>
          </a:p>
        </p:txBody>
      </p:sp>
    </p:spTree>
    <p:extLst>
      <p:ext uri="{BB962C8B-B14F-4D97-AF65-F5344CB8AC3E}">
        <p14:creationId xmlns:p14="http://schemas.microsoft.com/office/powerpoint/2010/main" val="34895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98" y="5720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9C0BA"/>
                </a:solidFill>
              </a:rPr>
              <a:t>How does Super TDMA improve on this ?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02643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/>
              <a:t>Super TDMA exploits the large propagation delays we face underwater.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/>
              <a:t>The key idea is to schedule a message to be transmitted in one slot and </a:t>
            </a:r>
            <a:r>
              <a:rPr lang="en-US" sz="2000" dirty="0"/>
              <a:t>receive </a:t>
            </a:r>
            <a:r>
              <a:rPr lang="en" sz="2000" dirty="0"/>
              <a:t>it in a different slot.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"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F5806-561F-4DE0-9AC0-50E3F7F92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709" y="2993519"/>
            <a:ext cx="3912582" cy="18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0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98" y="5720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9C0BA"/>
                </a:solidFill>
              </a:rPr>
              <a:t>What does this result in ?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02643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/>
              <a:t>Much better channel utilization as seen in the figure below.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Eliminating the requirement of guard times for propagation delays results in much higher throughputs. </a:t>
            </a:r>
            <a:endParaRPr lang="en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"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F5806-561F-4DE0-9AC0-50E3F7F92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709" y="2993519"/>
            <a:ext cx="3912582" cy="18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3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98" y="5720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9C0BA"/>
                </a:solidFill>
              </a:rPr>
              <a:t>Example Network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02643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/>
              <a:t>Three Nodes, equidistant to each other, forming an equilateral triangle.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The amount of time taken for a message to reach from any one node to another node will be the same.</a:t>
            </a:r>
            <a:endParaRPr lang="en"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151CA-8186-4269-A3CC-F2461F7D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738" y="2824575"/>
            <a:ext cx="2330524" cy="20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98" y="5720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9C0BA"/>
                </a:solidFill>
              </a:rPr>
              <a:t>Schedule Visualization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02643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Since we are splitting the transmissions and receptions, we need to carefully schedule them in different slots.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000" dirty="0"/>
              <a:t>This is the exact principle we use in algorithms for more complex network geometries. 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B21AC-C67B-48CE-8B2A-12A8BF4C2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560" y="3268524"/>
            <a:ext cx="6918426" cy="12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8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276270" y="1873777"/>
            <a:ext cx="6966968" cy="1538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What’s so </a:t>
            </a:r>
            <a:br>
              <a:rPr lang="en" sz="4000" dirty="0"/>
            </a:br>
            <a:r>
              <a:rPr lang="en" sz="6000" dirty="0"/>
              <a:t>”SUPER”</a:t>
            </a:r>
            <a:br>
              <a:rPr lang="en" sz="6000" dirty="0"/>
            </a:br>
            <a:r>
              <a:rPr lang="en" sz="4000" dirty="0"/>
              <a:t>about Super-TDMA</a:t>
            </a:r>
            <a:endParaRPr sz="40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8" name="Picture 4" descr="question mark character - ECHA Microbiology">
            <a:extLst>
              <a:ext uri="{FF2B5EF4-FFF2-40B4-BE49-F238E27FC236}">
                <a16:creationId xmlns:a16="http://schemas.microsoft.com/office/drawing/2014/main" id="{173CF312-F6B9-47FF-8EC0-FE1F07E61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244" y="564155"/>
            <a:ext cx="2006247" cy="200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98" y="572067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9C0BA"/>
                </a:solidFill>
              </a:rPr>
              <a:t>Simulation Results 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127360" y="4225436"/>
            <a:ext cx="3335618" cy="691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dirty="0"/>
              <a:t>Indeed Super…..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128;p19">
            <a:extLst>
              <a:ext uri="{FF2B5EF4-FFF2-40B4-BE49-F238E27FC236}">
                <a16:creationId xmlns:a16="http://schemas.microsoft.com/office/drawing/2014/main" id="{2FC57712-1AFD-4D5F-AA93-4168670C6CF4}"/>
              </a:ext>
            </a:extLst>
          </p:cNvPr>
          <p:cNvSpPr txBox="1">
            <a:spLocks/>
          </p:cNvSpPr>
          <p:nvPr/>
        </p:nvSpPr>
        <p:spPr>
          <a:xfrm>
            <a:off x="7213223" y="2305871"/>
            <a:ext cx="1733963" cy="165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100" dirty="0"/>
              <a:t>( Simulation Results of the Super-TDMA script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A4DDD-2E6C-48C7-B820-D4D85CBF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486" y="1118398"/>
            <a:ext cx="4983027" cy="30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702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On-screen Show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Quicksand</vt:lpstr>
      <vt:lpstr>Arial</vt:lpstr>
      <vt:lpstr>Eleanor template</vt:lpstr>
      <vt:lpstr>SUPER TDMA How does it go up against Traditional TDMA ?</vt:lpstr>
      <vt:lpstr>Problem with Traditional-TDMA for U-Nets</vt:lpstr>
      <vt:lpstr>The Result ?</vt:lpstr>
      <vt:lpstr>How does Super TDMA improve on this ?</vt:lpstr>
      <vt:lpstr>What does this result in ?</vt:lpstr>
      <vt:lpstr>Example Network</vt:lpstr>
      <vt:lpstr>Schedule Visualization</vt:lpstr>
      <vt:lpstr>What’s so  ”SUPER” about Super-TDMA</vt:lpstr>
      <vt:lpstr>Simulation Results </vt:lpstr>
      <vt:lpstr>Traditional TDMA Results</vt:lpstr>
      <vt:lpstr>Challenges with Super TDMA</vt:lpstr>
      <vt:lpstr>And Most Importantly……</vt:lpstr>
      <vt:lpstr>A few Research Papers on the Topic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TDMA How does it go up against Traditional TDMA ?</dc:title>
  <cp:lastModifiedBy>Yugansh Dave</cp:lastModifiedBy>
  <cp:revision>1</cp:revision>
  <dcterms:modified xsi:type="dcterms:W3CDTF">2021-09-25T10:46:21Z</dcterms:modified>
</cp:coreProperties>
</file>