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-149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30430-59EF-4D54-A566-2822D810D71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6F5B7-065D-4988-B675-5CD7B182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CNNs can automatically learn important features from images such as edges, curves, and textures by using convolutional layers. These layers apply a set of filters to the input image and extract features from it. 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CNNs are better suited for image recognition tasks because they can extract meaningful features from the input image and reduce its dimensionality, resulting in better performance than sequential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6F5B7-065D-4988-B675-5CD7B182C4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8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0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91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1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4/28/2023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9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3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8856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8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42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0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14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C38A0313-50C4-35BE-5449-BBB2963C46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50" r="2" b="2783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93705-1A73-65E4-2472-3330604B4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372" y="653142"/>
            <a:ext cx="5274860" cy="2668150"/>
          </a:xfrm>
        </p:spPr>
        <p:txBody>
          <a:bodyPr anchor="b">
            <a:normAutofit/>
          </a:bodyPr>
          <a:lstStyle/>
          <a:p>
            <a:r>
              <a:rPr lang="en-US" sz="6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Number Recognizer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9CA0F-8871-159E-00CE-E0B64161B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814" y="3536709"/>
            <a:ext cx="4555776" cy="1921699"/>
          </a:xfrm>
        </p:spPr>
        <p:txBody>
          <a:bodyPr anchor="t">
            <a:normAutofit fontScale="92500" lnSpcReduction="10000"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JavaFX Application with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</a:p>
          <a:p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Amrita Dubey</a:t>
            </a:r>
          </a:p>
          <a:p>
            <a:endParaRPr lang="en-US" b="1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74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D21BA-72CE-9660-065A-C93B257D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3152774"/>
            <a:ext cx="5624118" cy="147796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CF0E677-20D8-2DB6-33EB-647EA8FED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71" y="1794394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6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9" name="Freeform: Shape 13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B2FF0C-36B3-B821-D87F-F058B08D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680" y="305221"/>
            <a:ext cx="4181096" cy="826472"/>
          </a:xfrm>
        </p:spPr>
        <p:txBody>
          <a:bodyPr anchor="b">
            <a:normAutofit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C41D6-CCD0-6ECE-F50E-88CF5BB8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436914"/>
            <a:ext cx="8125097" cy="452732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JavaFX</a:t>
            </a:r>
            <a:r>
              <a:rPr lang="en-US" dirty="0">
                <a:solidFill>
                  <a:schemeClr val="tx1"/>
                </a:solidFill>
              </a:rPr>
              <a:t>: Used for GUI implementation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Python and TensorFlow </a:t>
            </a:r>
            <a:r>
              <a:rPr lang="en-US" b="1" dirty="0" err="1">
                <a:solidFill>
                  <a:schemeClr val="tx1"/>
                </a:solidFill>
              </a:rPr>
              <a:t>Keras</a:t>
            </a:r>
            <a:r>
              <a:rPr lang="en-US" dirty="0">
                <a:solidFill>
                  <a:schemeClr val="tx1"/>
                </a:solidFill>
              </a:rPr>
              <a:t>:  Train Sequential and CNN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MNIST Datasets: </a:t>
            </a:r>
            <a:r>
              <a:rPr lang="en-US" dirty="0">
                <a:solidFill>
                  <a:schemeClr val="tx1"/>
                </a:solidFill>
              </a:rPr>
              <a:t>The Dataset used is MNIST Dataset. It is a subset of a larger set available from NIST.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TensorFlow java library</a:t>
            </a:r>
            <a:r>
              <a:rPr lang="en-US" dirty="0">
                <a:solidFill>
                  <a:schemeClr val="tx1"/>
                </a:solidFill>
              </a:rPr>
              <a:t>: Used for model integration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Maven</a:t>
            </a:r>
            <a:r>
              <a:rPr lang="en-US" dirty="0">
                <a:solidFill>
                  <a:schemeClr val="tx1"/>
                </a:solidFill>
              </a:rPr>
              <a:t>: build automation and dependency management tool. Maven uses a project object model (POM) file to define the project structure and dependencies.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0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0" name="Picture 4" descr="101010 data lines to infinity">
            <a:extLst>
              <a:ext uri="{FF2B5EF4-FFF2-40B4-BE49-F238E27FC236}">
                <a16:creationId xmlns:a16="http://schemas.microsoft.com/office/drawing/2014/main" id="{384E5034-5EF7-3C9E-18E8-C9E8D330B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3" r="13732" b="-2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6" name="Freeform: Shape 65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B153D-129F-4DCB-09FC-DF6E1E004183}"/>
              </a:ext>
            </a:extLst>
          </p:cNvPr>
          <p:cNvSpPr txBox="1"/>
          <p:nvPr/>
        </p:nvSpPr>
        <p:spPr>
          <a:xfrm>
            <a:off x="1054406" y="1003245"/>
            <a:ext cx="5274860" cy="662066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About MNIST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4993F-22B4-0D6F-F9A5-7F5090654256}"/>
              </a:ext>
            </a:extLst>
          </p:cNvPr>
          <p:cNvSpPr txBox="1"/>
          <p:nvPr/>
        </p:nvSpPr>
        <p:spPr>
          <a:xfrm>
            <a:off x="435418" y="2267339"/>
            <a:ext cx="55001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The MNIST dataset is a collection of handwritten digits that are commonly used as a benchmark for image classification tasks in machine learning</a:t>
            </a:r>
          </a:p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 It consists of a training set of 60,000 examples and a test set of 10,000 examples, where each example is a 28x28 grayscale image of a handwritten digit and its corresponding label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44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24F139-DE38-B8BE-A16F-30A200C6FE2A}"/>
              </a:ext>
            </a:extLst>
          </p:cNvPr>
          <p:cNvSpPr txBox="1"/>
          <p:nvPr/>
        </p:nvSpPr>
        <p:spPr>
          <a:xfrm>
            <a:off x="1404528" y="267252"/>
            <a:ext cx="3774024" cy="73445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TensorFlow Model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0942829E-BF63-EC59-72B7-25EDC92D22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4" r="12420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2167CE-7D46-C89C-E56C-540AEB2D71BB}"/>
              </a:ext>
            </a:extLst>
          </p:cNvPr>
          <p:cNvSpPr txBox="1"/>
          <p:nvPr/>
        </p:nvSpPr>
        <p:spPr>
          <a:xfrm>
            <a:off x="345233" y="1268963"/>
            <a:ext cx="57507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</a:t>
            </a:r>
            <a:r>
              <a:rPr lang="en-US" sz="2400" b="1" dirty="0">
                <a:solidFill>
                  <a:srgbClr val="00B0F0"/>
                </a:solidFill>
              </a:rPr>
              <a:t>CNN Model </a:t>
            </a:r>
          </a:p>
          <a:p>
            <a:r>
              <a:rPr lang="en-US" dirty="0"/>
              <a:t>Convolutional Neural Network, which is a deep learning algorithm used for image processing and computer vision. It consists of multiple layers of convolutional filters and pooling layers, which are trained to identify features in 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77FA4-32B5-1C6B-E527-479AD320912A}"/>
              </a:ext>
            </a:extLst>
          </p:cNvPr>
          <p:cNvSpPr txBox="1"/>
          <p:nvPr/>
        </p:nvSpPr>
        <p:spPr>
          <a:xfrm>
            <a:off x="310128" y="3429000"/>
            <a:ext cx="575076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</a:t>
            </a:r>
            <a:r>
              <a:rPr lang="en-US" sz="2400" b="1" dirty="0">
                <a:solidFill>
                  <a:srgbClr val="00B0F0"/>
                </a:solidFill>
              </a:rPr>
              <a:t>Sequential Model</a:t>
            </a:r>
          </a:p>
          <a:p>
            <a:r>
              <a:rPr lang="en-US" dirty="0"/>
              <a:t>The model consists of a linear stack of layers where data flows sequentially through the layers.</a:t>
            </a:r>
          </a:p>
          <a:p>
            <a:r>
              <a:rPr lang="en-US" dirty="0"/>
              <a:t>The first layer, Flatten(), converts the input data into a 1-dimensional array to feed it into the next layer. Last layer is a Dense layer with 10 neurons and SoftMax activation function. The  SoftMax converts the output into a probability distribution over the 10 classes, where the sum of all probabilities equals 1</a:t>
            </a:r>
          </a:p>
        </p:txBody>
      </p:sp>
    </p:spTree>
    <p:extLst>
      <p:ext uri="{BB962C8B-B14F-4D97-AF65-F5344CB8AC3E}">
        <p14:creationId xmlns:p14="http://schemas.microsoft.com/office/powerpoint/2010/main" val="100066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8E92D-E940-903C-04E0-CC5DCD5A17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09" b="43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2E8A80-038C-7180-F1FC-997CE773441C}"/>
              </a:ext>
            </a:extLst>
          </p:cNvPr>
          <p:cNvSpPr txBox="1"/>
          <p:nvPr/>
        </p:nvSpPr>
        <p:spPr>
          <a:xfrm>
            <a:off x="6095999" y="1346268"/>
            <a:ext cx="5618431" cy="3285207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Image Pre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6A800-572E-F601-CFC1-0C8856F7AA00}"/>
              </a:ext>
            </a:extLst>
          </p:cNvPr>
          <p:cNvSpPr txBox="1"/>
          <p:nvPr/>
        </p:nvSpPr>
        <p:spPr>
          <a:xfrm>
            <a:off x="6095999" y="4911567"/>
            <a:ext cx="5716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  <a:highlight>
                  <a:srgbClr val="000000"/>
                </a:highlight>
              </a:rPr>
              <a:t>To get better prediction accuracy, image preprocessing is required before feeding it to model.</a:t>
            </a:r>
            <a:endParaRPr lang="en-US" sz="2400" b="1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3669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B6C737A2-76FD-21F8-603D-7F2CEBE25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2" y="935292"/>
            <a:ext cx="6012086" cy="50736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5E6C36-0631-59DD-E220-D2DC8E8EE8C3}"/>
              </a:ext>
            </a:extLst>
          </p:cNvPr>
          <p:cNvSpPr txBox="1"/>
          <p:nvPr/>
        </p:nvSpPr>
        <p:spPr>
          <a:xfrm>
            <a:off x="6987202" y="2595128"/>
            <a:ext cx="4023361" cy="2385392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2800" spc="150" dirty="0">
                <a:solidFill>
                  <a:srgbClr val="00B0F0"/>
                </a:solidFill>
              </a:rPr>
              <a:t>[28][28] Pixel Representation of 8 </a:t>
            </a:r>
          </a:p>
        </p:txBody>
      </p:sp>
    </p:spTree>
    <p:extLst>
      <p:ext uri="{BB962C8B-B14F-4D97-AF65-F5344CB8AC3E}">
        <p14:creationId xmlns:p14="http://schemas.microsoft.com/office/powerpoint/2010/main" val="243746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AB8F98-27E9-490A-9FFC-6FB07CEAB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762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BB673AF-CE4B-46CB-AF61-47A2F6B51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92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244C92-C225-4ED6-9477-FE38CFE2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3B79606-5986-49BA-9D40-A0FD94094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7618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534AD34-A74F-4FCD-8E77-6A38F9263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6083" y="0"/>
            <a:ext cx="9841377" cy="6858000"/>
          </a:xfrm>
          <a:custGeom>
            <a:avLst/>
            <a:gdLst>
              <a:gd name="connsiteX0" fmla="*/ 1623023 w 9841377"/>
              <a:gd name="connsiteY0" fmla="*/ 0 h 6858000"/>
              <a:gd name="connsiteX1" fmla="*/ 4289416 w 9841377"/>
              <a:gd name="connsiteY1" fmla="*/ 0 h 6858000"/>
              <a:gd name="connsiteX2" fmla="*/ 4359035 w 9841377"/>
              <a:gd name="connsiteY2" fmla="*/ 0 h 6858000"/>
              <a:gd name="connsiteX3" fmla="*/ 5482342 w 9841377"/>
              <a:gd name="connsiteY3" fmla="*/ 0 h 6858000"/>
              <a:gd name="connsiteX4" fmla="*/ 5551962 w 9841377"/>
              <a:gd name="connsiteY4" fmla="*/ 0 h 6858000"/>
              <a:gd name="connsiteX5" fmla="*/ 8218354 w 9841377"/>
              <a:gd name="connsiteY5" fmla="*/ 0 h 6858000"/>
              <a:gd name="connsiteX6" fmla="*/ 8240478 w 9841377"/>
              <a:gd name="connsiteY6" fmla="*/ 14997 h 6858000"/>
              <a:gd name="connsiteX7" fmla="*/ 9841377 w 9841377"/>
              <a:gd name="connsiteY7" fmla="*/ 3621656 h 6858000"/>
              <a:gd name="connsiteX8" fmla="*/ 7967027 w 9841377"/>
              <a:gd name="connsiteY8" fmla="*/ 6374814 h 6858000"/>
              <a:gd name="connsiteX9" fmla="*/ 7450379 w 9841377"/>
              <a:gd name="connsiteY9" fmla="*/ 6780599 h 6858000"/>
              <a:gd name="connsiteX10" fmla="*/ 7338623 w 9841377"/>
              <a:gd name="connsiteY10" fmla="*/ 6858000 h 6858000"/>
              <a:gd name="connsiteX11" fmla="*/ 5551962 w 9841377"/>
              <a:gd name="connsiteY11" fmla="*/ 6858000 h 6858000"/>
              <a:gd name="connsiteX12" fmla="*/ 5482342 w 9841377"/>
              <a:gd name="connsiteY12" fmla="*/ 6858000 h 6858000"/>
              <a:gd name="connsiteX13" fmla="*/ 4359035 w 9841377"/>
              <a:gd name="connsiteY13" fmla="*/ 6858000 h 6858000"/>
              <a:gd name="connsiteX14" fmla="*/ 4289416 w 9841377"/>
              <a:gd name="connsiteY14" fmla="*/ 6858000 h 6858000"/>
              <a:gd name="connsiteX15" fmla="*/ 2502754 w 9841377"/>
              <a:gd name="connsiteY15" fmla="*/ 6858000 h 6858000"/>
              <a:gd name="connsiteX16" fmla="*/ 2390998 w 9841377"/>
              <a:gd name="connsiteY16" fmla="*/ 6780599 h 6858000"/>
              <a:gd name="connsiteX17" fmla="*/ 1874350 w 9841377"/>
              <a:gd name="connsiteY17" fmla="*/ 6374814 h 6858000"/>
              <a:gd name="connsiteX18" fmla="*/ 0 w 9841377"/>
              <a:gd name="connsiteY18" fmla="*/ 3621656 h 6858000"/>
              <a:gd name="connsiteX19" fmla="*/ 1600899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1623023" y="0"/>
                </a:moveTo>
                <a:lnTo>
                  <a:pt x="4289416" y="0"/>
                </a:lnTo>
                <a:lnTo>
                  <a:pt x="4359035" y="0"/>
                </a:lnTo>
                <a:lnTo>
                  <a:pt x="5482342" y="0"/>
                </a:lnTo>
                <a:lnTo>
                  <a:pt x="5551962" y="0"/>
                </a:lnTo>
                <a:lnTo>
                  <a:pt x="8218354" y="0"/>
                </a:lnTo>
                <a:lnTo>
                  <a:pt x="8240478" y="14997"/>
                </a:lnTo>
                <a:cubicBezTo>
                  <a:pt x="9267641" y="754641"/>
                  <a:pt x="9841377" y="2093192"/>
                  <a:pt x="9841377" y="3621656"/>
                </a:cubicBezTo>
                <a:cubicBezTo>
                  <a:pt x="9841377" y="4969131"/>
                  <a:pt x="8912652" y="5602839"/>
                  <a:pt x="7967027" y="6374814"/>
                </a:cubicBezTo>
                <a:cubicBezTo>
                  <a:pt x="7794824" y="6515397"/>
                  <a:pt x="7624197" y="6653108"/>
                  <a:pt x="7450379" y="6780599"/>
                </a:cubicBezTo>
                <a:lnTo>
                  <a:pt x="7338623" y="6858000"/>
                </a:lnTo>
                <a:lnTo>
                  <a:pt x="5551962" y="6858000"/>
                </a:lnTo>
                <a:lnTo>
                  <a:pt x="5482342" y="6858000"/>
                </a:lnTo>
                <a:lnTo>
                  <a:pt x="4359035" y="6858000"/>
                </a:lnTo>
                <a:lnTo>
                  <a:pt x="428941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EE4BB32-4D5D-DF1F-6BDF-4142B6DB5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12" y="1180532"/>
            <a:ext cx="7294512" cy="4394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4A0CCC-8EEE-F3EE-DCE3-6A4855F0B4C2}"/>
              </a:ext>
            </a:extLst>
          </p:cNvPr>
          <p:cNvSpPr txBox="1"/>
          <p:nvPr/>
        </p:nvSpPr>
        <p:spPr>
          <a:xfrm>
            <a:off x="4194142" y="5847223"/>
            <a:ext cx="399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Center and re-scale</a:t>
            </a:r>
          </a:p>
        </p:txBody>
      </p:sp>
    </p:spTree>
    <p:extLst>
      <p:ext uri="{BB962C8B-B14F-4D97-AF65-F5344CB8AC3E}">
        <p14:creationId xmlns:p14="http://schemas.microsoft.com/office/powerpoint/2010/main" val="3272159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2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3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3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6" name="Freeform: Shape 3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3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Freeform: Shape 3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9" name="Freeform: Shape 4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0" name="Freeform: Shape 4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61" name="Rectangle 4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FC39D6-DFED-B91D-8023-24B5319BDF38}"/>
              </a:ext>
            </a:extLst>
          </p:cNvPr>
          <p:cNvSpPr txBox="1"/>
          <p:nvPr/>
        </p:nvSpPr>
        <p:spPr>
          <a:xfrm>
            <a:off x="5774024" y="709125"/>
            <a:ext cx="5624118" cy="9824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Steps to follow for number recognition </a:t>
            </a:r>
          </a:p>
        </p:txBody>
      </p:sp>
      <p:sp>
        <p:nvSpPr>
          <p:cNvPr id="62" name="Freeform: Shape 46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48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4" name="Picture 2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5744700-946D-D973-67A7-3DF2F539F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" r="28969" b="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4" name="Freeform: Shape 50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789C01-D59D-0788-7FB3-FA4366DBE23C}"/>
              </a:ext>
            </a:extLst>
          </p:cNvPr>
          <p:cNvSpPr txBox="1"/>
          <p:nvPr/>
        </p:nvSpPr>
        <p:spPr>
          <a:xfrm>
            <a:off x="5783937" y="2046157"/>
            <a:ext cx="58332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Add Canvas for writing numbers on screen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Convert canvas to image and 2D array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Image Preprocessing: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Get image width and height based on that get image boundary box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Re scale, center and resize the image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Get final 2D or 4D array according to model requirement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Load the TensorFlow 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Feed the model with processed image and get probabilities for 10 digits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Finally get the digit which has maximum probability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56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A6B1D0-6E05-477A-950D-2F5765804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778" y="1367330"/>
            <a:ext cx="3831582" cy="3727972"/>
            <a:chOff x="797792" y="912854"/>
            <a:chExt cx="5298208" cy="50322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1AF8F22-927B-4FDC-A9B7-5CE8EB605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21F07A0-6D16-4733-BC69-A7689C92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B927EAF-3B25-49B7-BF2C-8D1461C4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4050B73-5785-1062-65EE-D08067473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95275"/>
            <a:ext cx="6829425" cy="6372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D52ABF-CD70-8CE8-E944-3AB9A23F1058}"/>
              </a:ext>
            </a:extLst>
          </p:cNvPr>
          <p:cNvSpPr txBox="1"/>
          <p:nvPr/>
        </p:nvSpPr>
        <p:spPr>
          <a:xfrm>
            <a:off x="1514475" y="2552700"/>
            <a:ext cx="23812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B0F0"/>
                </a:solidFill>
              </a:rPr>
              <a:t>Class Diagram of Project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50233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453</Words>
  <Application>Microsoft Office PowerPoint</Application>
  <PresentationFormat>Widescreen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Meiryo</vt:lpstr>
      <vt:lpstr>Arial</vt:lpstr>
      <vt:lpstr>Calibri</vt:lpstr>
      <vt:lpstr>Corbel</vt:lpstr>
      <vt:lpstr>Söhne</vt:lpstr>
      <vt:lpstr>Wingdings</vt:lpstr>
      <vt:lpstr>SketchLinesVTI</vt:lpstr>
      <vt:lpstr>Number Recognizer</vt:lpstr>
      <vt:lpstr>Technology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Recognizer</dc:title>
  <dc:creator>Amrita Dubey</dc:creator>
  <cp:lastModifiedBy>Amrita Dubey</cp:lastModifiedBy>
  <cp:revision>3</cp:revision>
  <dcterms:created xsi:type="dcterms:W3CDTF">2023-04-29T02:49:11Z</dcterms:created>
  <dcterms:modified xsi:type="dcterms:W3CDTF">2023-04-29T05:21:35Z</dcterms:modified>
</cp:coreProperties>
</file>