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7906a695b_2_16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37906a695b_2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37906a695b_2_2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TF-IDF (Term Frequency - Inverse Document Frequency) is an algorithm that uses the frequency of words to determine how relevant those words are to a given document.</a:t>
            </a:r>
            <a:endParaRPr sz="1200">
              <a:solidFill>
                <a:schemeClr val="dk1"/>
              </a:solidFill>
              <a:latin typeface="Avenir"/>
              <a:ea typeface="Avenir"/>
              <a:cs typeface="Avenir"/>
              <a:sym typeface="Avenir"/>
            </a:endParaRPr>
          </a:p>
        </p:txBody>
      </p:sp>
      <p:sp>
        <p:nvSpPr>
          <p:cNvPr id="279" name="Google Shape;279;g237906a695b_2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37906a695b_6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37906a695b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37906a695b_2_2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237906a695b_2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37906a695b_6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37906a695b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A word cloud is a popular visualization technique in data science that represents text data in a visual format. In a word cloud, the size of each word is proportional to its frequency in the text. The most frequent words appear larger and are typically displayed in the center of the cloud, while less frequent words appear smaller and are placed towards the edges of the cloud.</a:t>
            </a:r>
            <a:endParaRPr sz="1200">
              <a:solidFill>
                <a:schemeClr val="dk1"/>
              </a:solidFill>
              <a:latin typeface="Avenir"/>
              <a:ea typeface="Avenir"/>
              <a:cs typeface="Avenir"/>
              <a:sym typeface="Aveni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38ceaea04a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238ceaea04a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38ceaea04a_0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A donut chart is a type of data visualization that displays data in a circular shape, similar to a pie chart.In a donut chart, the data is divided into segments, where each segment represents a proportion of the whole. The size of each segment is proportional to the value it represents. </a:t>
            </a:r>
            <a:endParaRPr sz="1200">
              <a:solidFill>
                <a:schemeClr val="dk1"/>
              </a:solidFill>
              <a:latin typeface="Avenir"/>
              <a:ea typeface="Avenir"/>
              <a:cs typeface="Avenir"/>
              <a:sym typeface="Avenir"/>
            </a:endParaRPr>
          </a:p>
        </p:txBody>
      </p:sp>
      <p:sp>
        <p:nvSpPr>
          <p:cNvPr id="315" name="Google Shape;315;g238ceaea04a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38ceaea04a_0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packed bubble chart to visualize the average price of mobile brands. </a:t>
            </a:r>
            <a:endParaRPr/>
          </a:p>
        </p:txBody>
      </p:sp>
      <p:sp>
        <p:nvSpPr>
          <p:cNvPr id="322" name="Google Shape;322;g238ceaea04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38ceaea04a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venir"/>
                <a:ea typeface="Avenir"/>
                <a:cs typeface="Avenir"/>
                <a:sym typeface="Avenir"/>
              </a:rPr>
              <a:t>Overall, sentiment analysis of Amazon reviews can provide valuable insights that can help businesses improve their products and services, better understand their customers, and ultimately drive growth and profitability.</a:t>
            </a:r>
            <a:endParaRPr sz="1200">
              <a:latin typeface="Avenir"/>
              <a:ea typeface="Avenir"/>
              <a:cs typeface="Avenir"/>
              <a:sym typeface="Avenir"/>
            </a:endParaRPr>
          </a:p>
        </p:txBody>
      </p:sp>
      <p:sp>
        <p:nvSpPr>
          <p:cNvPr id="329" name="Google Shape;329;g238ceaea04a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38ceaea1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38ceaea1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37906a695b_2_24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237906a695b_2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7906a695b_2_17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237906a695b_2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37906a695b_2_24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g237906a695b_2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7906a695b_2_1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37906a695b_2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7906a695b_2_1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237906a695b_2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37906a695b_2_1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237906a695b_2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7906a695b_2_20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237906a695b_2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37906a695b_2_20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237906a695b_2_2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37906a695b_2_2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37906a695b_2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37906a695b_2_2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237906a695b_2_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4812030" y="3326130"/>
            <a:ext cx="3706328" cy="84165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4812031" y="4190168"/>
            <a:ext cx="3706328" cy="297495"/>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1"/>
              </a:buClr>
              <a:buSzPts val="1200"/>
              <a:buNone/>
              <a:defRPr sz="12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59" name="Google Shape;59;p14"/>
          <p:cNvPicPr preferRelativeResize="0"/>
          <p:nvPr/>
        </p:nvPicPr>
        <p:blipFill rotWithShape="1">
          <a:blip r:embed="rId2">
            <a:alphaModFix/>
          </a:blip>
          <a:srcRect l="9358" t="23650" b="-1"/>
          <a:stretch/>
        </p:blipFill>
        <p:spPr>
          <a:xfrm>
            <a:off x="0" y="0"/>
            <a:ext cx="7116234" cy="379074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dk1"/>
        </a:solidFill>
        <a:effectLst/>
      </p:bgPr>
    </p:bg>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t="18301" r="28340" b="23070"/>
          <a:stretch/>
        </p:blipFill>
        <p:spPr>
          <a:xfrm>
            <a:off x="4116611" y="0"/>
            <a:ext cx="5027389" cy="5143500"/>
          </a:xfrm>
          <a:prstGeom prst="rect">
            <a:avLst/>
          </a:prstGeom>
          <a:noFill/>
          <a:ln>
            <a:noFill/>
          </a:ln>
        </p:spPr>
      </p:pic>
      <p:sp>
        <p:nvSpPr>
          <p:cNvPr id="62" name="Google Shape;62;p15"/>
          <p:cNvSpPr txBox="1">
            <a:spLocks noGrp="1"/>
          </p:cNvSpPr>
          <p:nvPr>
            <p:ph type="title"/>
          </p:nvPr>
        </p:nvSpPr>
        <p:spPr>
          <a:xfrm>
            <a:off x="1000125" y="765334"/>
            <a:ext cx="2171700"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2100"/>
              <a:buFont typeface="Arial"/>
              <a:buNone/>
              <a:defRPr sz="2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5"/>
          <p:cNvSpPr txBox="1">
            <a:spLocks noGrp="1"/>
          </p:cNvSpPr>
          <p:nvPr>
            <p:ph type="body" idx="1"/>
          </p:nvPr>
        </p:nvSpPr>
        <p:spPr>
          <a:xfrm>
            <a:off x="1000125" y="2193131"/>
            <a:ext cx="2171700" cy="1889522"/>
          </a:xfrm>
          <a:prstGeom prst="rect">
            <a:avLst/>
          </a:prstGeom>
          <a:noFill/>
          <a:ln>
            <a:noFill/>
          </a:ln>
        </p:spPr>
        <p:txBody>
          <a:bodyPr spcFirstLastPara="1" wrap="square" lIns="68575" tIns="34275" rIns="68575" bIns="34275" anchor="t" anchorCtr="0">
            <a:normAutofit/>
          </a:bodyPr>
          <a:lstStyle>
            <a:lvl1pPr marL="457200" lvl="0" indent="-228600" algn="l">
              <a:lnSpc>
                <a:spcPct val="150000"/>
              </a:lnSpc>
              <a:spcBef>
                <a:spcPts val="800"/>
              </a:spcBef>
              <a:spcAft>
                <a:spcPts val="0"/>
              </a:spcAft>
              <a:buClr>
                <a:schemeClr val="lt1"/>
              </a:buClr>
              <a:buSzPts val="1100"/>
              <a:buNone/>
              <a:defRPr sz="1100">
                <a:solidFill>
                  <a:schemeClr val="lt1"/>
                </a:solidFill>
              </a:defRPr>
            </a:lvl1pPr>
            <a:lvl2pPr marL="914400" lvl="1" indent="-228600" algn="l">
              <a:lnSpc>
                <a:spcPct val="150000"/>
              </a:lnSpc>
              <a:spcBef>
                <a:spcPts val="400"/>
              </a:spcBef>
              <a:spcAft>
                <a:spcPts val="0"/>
              </a:spcAft>
              <a:buClr>
                <a:schemeClr val="lt1"/>
              </a:buClr>
              <a:buSzPts val="1100"/>
              <a:buNone/>
              <a:defRPr sz="1100">
                <a:solidFill>
                  <a:schemeClr val="lt1"/>
                </a:solidFill>
              </a:defRPr>
            </a:lvl2pPr>
            <a:lvl3pPr marL="1371600" lvl="2" indent="-228600" algn="l">
              <a:lnSpc>
                <a:spcPct val="150000"/>
              </a:lnSpc>
              <a:spcBef>
                <a:spcPts val="400"/>
              </a:spcBef>
              <a:spcAft>
                <a:spcPts val="0"/>
              </a:spcAft>
              <a:buClr>
                <a:schemeClr val="lt1"/>
              </a:buClr>
              <a:buSzPts val="1100"/>
              <a:buNone/>
              <a:defRPr sz="1100">
                <a:solidFill>
                  <a:schemeClr val="lt1"/>
                </a:solidFill>
              </a:defRPr>
            </a:lvl3pPr>
            <a:lvl4pPr marL="1828800" lvl="3" indent="-228600" algn="l">
              <a:lnSpc>
                <a:spcPct val="150000"/>
              </a:lnSpc>
              <a:spcBef>
                <a:spcPts val="400"/>
              </a:spcBef>
              <a:spcAft>
                <a:spcPts val="0"/>
              </a:spcAft>
              <a:buClr>
                <a:schemeClr val="lt1"/>
              </a:buClr>
              <a:buSzPts val="1100"/>
              <a:buNone/>
              <a:defRPr sz="1100">
                <a:solidFill>
                  <a:schemeClr val="lt1"/>
                </a:solidFill>
              </a:defRPr>
            </a:lvl4pPr>
            <a:lvl5pPr marL="2286000" lvl="4" indent="-228600" algn="l">
              <a:lnSpc>
                <a:spcPct val="15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dt" idx="10"/>
          </p:nvPr>
        </p:nvSpPr>
        <p:spPr>
          <a:xfrm>
            <a:off x="1000125" y="4767263"/>
            <a:ext cx="73886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2002414" y="4767262"/>
            <a:ext cx="1862131"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4152229" y="4767263"/>
            <a:ext cx="74066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888888"/>
                </a:solidFill>
                <a:latin typeface="Arial"/>
                <a:ea typeface="Arial"/>
                <a:cs typeface="Arial"/>
                <a:sym typeface="Arial"/>
              </a:defRPr>
            </a:lvl1pPr>
            <a:lvl2pPr marL="0" lvl="1" indent="0" algn="r">
              <a:spcBef>
                <a:spcPts val="0"/>
              </a:spcBef>
              <a:buNone/>
              <a:defRPr sz="700" b="0" i="0" u="none" strike="noStrike" cap="none">
                <a:solidFill>
                  <a:srgbClr val="888888"/>
                </a:solidFill>
                <a:latin typeface="Arial"/>
                <a:ea typeface="Arial"/>
                <a:cs typeface="Arial"/>
                <a:sym typeface="Arial"/>
              </a:defRPr>
            </a:lvl2pPr>
            <a:lvl3pPr marL="0" lvl="2" indent="0" algn="r">
              <a:spcBef>
                <a:spcPts val="0"/>
              </a:spcBef>
              <a:buNone/>
              <a:defRPr sz="700" b="0" i="0" u="none" strike="noStrike" cap="none">
                <a:solidFill>
                  <a:srgbClr val="888888"/>
                </a:solidFill>
                <a:latin typeface="Arial"/>
                <a:ea typeface="Arial"/>
                <a:cs typeface="Arial"/>
                <a:sym typeface="Arial"/>
              </a:defRPr>
            </a:lvl3pPr>
            <a:lvl4pPr marL="0" lvl="3" indent="0" algn="r">
              <a:spcBef>
                <a:spcPts val="0"/>
              </a:spcBef>
              <a:buNone/>
              <a:defRPr sz="700" b="0" i="0" u="none" strike="noStrike" cap="none">
                <a:solidFill>
                  <a:srgbClr val="888888"/>
                </a:solidFill>
                <a:latin typeface="Arial"/>
                <a:ea typeface="Arial"/>
                <a:cs typeface="Arial"/>
                <a:sym typeface="Arial"/>
              </a:defRPr>
            </a:lvl4pPr>
            <a:lvl5pPr marL="0" lvl="4" indent="0" algn="r">
              <a:spcBef>
                <a:spcPts val="0"/>
              </a:spcBef>
              <a:buNone/>
              <a:defRPr sz="700" b="0" i="0" u="none" strike="noStrike" cap="none">
                <a:solidFill>
                  <a:srgbClr val="888888"/>
                </a:solidFill>
                <a:latin typeface="Arial"/>
                <a:ea typeface="Arial"/>
                <a:cs typeface="Arial"/>
                <a:sym typeface="Arial"/>
              </a:defRPr>
            </a:lvl5pPr>
            <a:lvl6pPr marL="0" lvl="5" indent="0" algn="r">
              <a:spcBef>
                <a:spcPts val="0"/>
              </a:spcBef>
              <a:buNone/>
              <a:defRPr sz="700" b="0" i="0" u="none" strike="noStrike" cap="none">
                <a:solidFill>
                  <a:srgbClr val="888888"/>
                </a:solidFill>
                <a:latin typeface="Arial"/>
                <a:ea typeface="Arial"/>
                <a:cs typeface="Arial"/>
                <a:sym typeface="Arial"/>
              </a:defRPr>
            </a:lvl6pPr>
            <a:lvl7pPr marL="0" lvl="6" indent="0" algn="r">
              <a:spcBef>
                <a:spcPts val="0"/>
              </a:spcBef>
              <a:buNone/>
              <a:defRPr sz="700" b="0" i="0" u="none" strike="noStrike" cap="none">
                <a:solidFill>
                  <a:srgbClr val="888888"/>
                </a:solidFill>
                <a:latin typeface="Arial"/>
                <a:ea typeface="Arial"/>
                <a:cs typeface="Arial"/>
                <a:sym typeface="Arial"/>
              </a:defRPr>
            </a:lvl7pPr>
            <a:lvl8pPr marL="0" lvl="7" indent="0" algn="r">
              <a:spcBef>
                <a:spcPts val="0"/>
              </a:spcBef>
              <a:buNone/>
              <a:defRPr sz="700" b="0" i="0" u="none" strike="noStrike" cap="none">
                <a:solidFill>
                  <a:srgbClr val="888888"/>
                </a:solidFill>
                <a:latin typeface="Arial"/>
                <a:ea typeface="Arial"/>
                <a:cs typeface="Arial"/>
                <a:sym typeface="Arial"/>
              </a:defRPr>
            </a:lvl8pPr>
            <a:lvl9pPr marL="0" lvl="8" indent="0" algn="r">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roduction" type="secHead">
  <p:cSld name="SECTION_HEADER">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1021556" y="1253729"/>
            <a:ext cx="3833813" cy="90368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txBox="1">
            <a:spLocks noGrp="1"/>
          </p:cNvSpPr>
          <p:nvPr>
            <p:ph type="body" idx="1"/>
          </p:nvPr>
        </p:nvSpPr>
        <p:spPr>
          <a:xfrm>
            <a:off x="1021556" y="2745581"/>
            <a:ext cx="3833813" cy="114419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solidFill>
                  <a:schemeClr val="dk1"/>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0" name="Google Shape;70;p16"/>
          <p:cNvSpPr txBox="1">
            <a:spLocks noGrp="1"/>
          </p:cNvSpPr>
          <p:nvPr>
            <p:ph type="dt" idx="10"/>
          </p:nvPr>
        </p:nvSpPr>
        <p:spPr>
          <a:xfrm>
            <a:off x="628650" y="4767263"/>
            <a:ext cx="914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1847850" y="4767263"/>
            <a:ext cx="260985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888888"/>
                </a:solidFill>
                <a:latin typeface="Arial"/>
                <a:ea typeface="Arial"/>
                <a:cs typeface="Arial"/>
                <a:sym typeface="Arial"/>
              </a:defRPr>
            </a:lvl1pPr>
            <a:lvl2pPr marL="0" lvl="1" indent="0" algn="r">
              <a:spcBef>
                <a:spcPts val="0"/>
              </a:spcBef>
              <a:buNone/>
              <a:defRPr sz="700" b="0" i="0" u="none" strike="noStrike" cap="none">
                <a:solidFill>
                  <a:srgbClr val="888888"/>
                </a:solidFill>
                <a:latin typeface="Arial"/>
                <a:ea typeface="Arial"/>
                <a:cs typeface="Arial"/>
                <a:sym typeface="Arial"/>
              </a:defRPr>
            </a:lvl2pPr>
            <a:lvl3pPr marL="0" lvl="2" indent="0" algn="r">
              <a:spcBef>
                <a:spcPts val="0"/>
              </a:spcBef>
              <a:buNone/>
              <a:defRPr sz="700" b="0" i="0" u="none" strike="noStrike" cap="none">
                <a:solidFill>
                  <a:srgbClr val="888888"/>
                </a:solidFill>
                <a:latin typeface="Arial"/>
                <a:ea typeface="Arial"/>
                <a:cs typeface="Arial"/>
                <a:sym typeface="Arial"/>
              </a:defRPr>
            </a:lvl3pPr>
            <a:lvl4pPr marL="0" lvl="3" indent="0" algn="r">
              <a:spcBef>
                <a:spcPts val="0"/>
              </a:spcBef>
              <a:buNone/>
              <a:defRPr sz="700" b="0" i="0" u="none" strike="noStrike" cap="none">
                <a:solidFill>
                  <a:srgbClr val="888888"/>
                </a:solidFill>
                <a:latin typeface="Arial"/>
                <a:ea typeface="Arial"/>
                <a:cs typeface="Arial"/>
                <a:sym typeface="Arial"/>
              </a:defRPr>
            </a:lvl4pPr>
            <a:lvl5pPr marL="0" lvl="4" indent="0" algn="r">
              <a:spcBef>
                <a:spcPts val="0"/>
              </a:spcBef>
              <a:buNone/>
              <a:defRPr sz="700" b="0" i="0" u="none" strike="noStrike" cap="none">
                <a:solidFill>
                  <a:srgbClr val="888888"/>
                </a:solidFill>
                <a:latin typeface="Arial"/>
                <a:ea typeface="Arial"/>
                <a:cs typeface="Arial"/>
                <a:sym typeface="Arial"/>
              </a:defRPr>
            </a:lvl5pPr>
            <a:lvl6pPr marL="0" lvl="5" indent="0" algn="r">
              <a:spcBef>
                <a:spcPts val="0"/>
              </a:spcBef>
              <a:buNone/>
              <a:defRPr sz="700" b="0" i="0" u="none" strike="noStrike" cap="none">
                <a:solidFill>
                  <a:srgbClr val="888888"/>
                </a:solidFill>
                <a:latin typeface="Arial"/>
                <a:ea typeface="Arial"/>
                <a:cs typeface="Arial"/>
                <a:sym typeface="Arial"/>
              </a:defRPr>
            </a:lvl6pPr>
            <a:lvl7pPr marL="0" lvl="6" indent="0" algn="r">
              <a:spcBef>
                <a:spcPts val="0"/>
              </a:spcBef>
              <a:buNone/>
              <a:defRPr sz="700" b="0" i="0" u="none" strike="noStrike" cap="none">
                <a:solidFill>
                  <a:srgbClr val="888888"/>
                </a:solidFill>
                <a:latin typeface="Arial"/>
                <a:ea typeface="Arial"/>
                <a:cs typeface="Arial"/>
                <a:sym typeface="Arial"/>
              </a:defRPr>
            </a:lvl7pPr>
            <a:lvl8pPr marL="0" lvl="7" indent="0" algn="r">
              <a:spcBef>
                <a:spcPts val="0"/>
              </a:spcBef>
              <a:buNone/>
              <a:defRPr sz="700" b="0" i="0" u="none" strike="noStrike" cap="none">
                <a:solidFill>
                  <a:srgbClr val="888888"/>
                </a:solidFill>
                <a:latin typeface="Arial"/>
                <a:ea typeface="Arial"/>
                <a:cs typeface="Arial"/>
                <a:sym typeface="Arial"/>
              </a:defRPr>
            </a:lvl8pPr>
            <a:lvl9pPr marL="0" lvl="8" indent="0" algn="r">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73" name="Google Shape;73;p16"/>
          <p:cNvGrpSpPr/>
          <p:nvPr/>
        </p:nvGrpSpPr>
        <p:grpSpPr>
          <a:xfrm>
            <a:off x="5214938" y="-19051"/>
            <a:ext cx="3929063" cy="5176838"/>
            <a:chOff x="6953250" y="-25401"/>
            <a:chExt cx="5238750" cy="6902451"/>
          </a:xfrm>
        </p:grpSpPr>
        <p:cxnSp>
          <p:nvCxnSpPr>
            <p:cNvPr id="74" name="Google Shape;74;p16"/>
            <p:cNvCxnSpPr/>
            <p:nvPr/>
          </p:nvCxnSpPr>
          <p:spPr>
            <a:xfrm>
              <a:off x="9096375" y="1497012"/>
              <a:ext cx="3095625" cy="0"/>
            </a:xfrm>
            <a:prstGeom prst="straightConnector1">
              <a:avLst/>
            </a:prstGeom>
            <a:noFill/>
            <a:ln w="9525" cap="flat" cmpd="sng">
              <a:solidFill>
                <a:schemeClr val="dk1"/>
              </a:solidFill>
              <a:prstDash val="solid"/>
              <a:miter lim="800000"/>
              <a:headEnd type="none" w="sm" len="sm"/>
              <a:tailEnd type="none" w="sm" len="sm"/>
            </a:ln>
          </p:spPr>
        </p:cxnSp>
        <p:cxnSp>
          <p:nvCxnSpPr>
            <p:cNvPr id="75" name="Google Shape;75;p16"/>
            <p:cNvCxnSpPr/>
            <p:nvPr/>
          </p:nvCxnSpPr>
          <p:spPr>
            <a:xfrm flipH="1">
              <a:off x="6953250" y="-25401"/>
              <a:ext cx="3790950" cy="6902451"/>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ctrTitle"/>
          </p:nvPr>
        </p:nvSpPr>
        <p:spPr>
          <a:xfrm>
            <a:off x="5243513" y="1611630"/>
            <a:ext cx="3134677" cy="128664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17"/>
          <p:cNvSpPr txBox="1">
            <a:spLocks noGrp="1"/>
          </p:cNvSpPr>
          <p:nvPr>
            <p:ph type="subTitle" idx="1"/>
          </p:nvPr>
        </p:nvSpPr>
        <p:spPr>
          <a:xfrm>
            <a:off x="5243513" y="2971502"/>
            <a:ext cx="3134677" cy="273844"/>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1"/>
              </a:buClr>
              <a:buSzPts val="1200"/>
              <a:buNone/>
              <a:defRPr sz="12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79" name="Google Shape;79;p17"/>
          <p:cNvPicPr preferRelativeResize="0"/>
          <p:nvPr/>
        </p:nvPicPr>
        <p:blipFill rotWithShape="1">
          <a:blip r:embed="rId2">
            <a:alphaModFix/>
          </a:blip>
          <a:srcRect/>
          <a:stretch/>
        </p:blipFill>
        <p:spPr>
          <a:xfrm>
            <a:off x="0" y="621506"/>
            <a:ext cx="4407694" cy="390048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80"/>
        <p:cNvGrpSpPr/>
        <p:nvPr/>
      </p:nvGrpSpPr>
      <p:grpSpPr>
        <a:xfrm>
          <a:off x="0" y="0"/>
          <a:ext cx="0" cy="0"/>
          <a:chOff x="0" y="0"/>
          <a:chExt cx="0" cy="0"/>
        </a:xfrm>
      </p:grpSpPr>
      <p:grpSp>
        <p:nvGrpSpPr>
          <p:cNvPr id="81" name="Google Shape;81;p18"/>
          <p:cNvGrpSpPr/>
          <p:nvPr/>
        </p:nvGrpSpPr>
        <p:grpSpPr>
          <a:xfrm>
            <a:off x="0" y="0"/>
            <a:ext cx="1943100" cy="770930"/>
            <a:chOff x="0" y="0"/>
            <a:chExt cx="2590800" cy="1027906"/>
          </a:xfrm>
        </p:grpSpPr>
        <p:cxnSp>
          <p:nvCxnSpPr>
            <p:cNvPr id="82" name="Google Shape;82;p18"/>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83" name="Google Shape;83;p18"/>
            <p:cNvCxnSpPr/>
            <p:nvPr/>
          </p:nvCxnSpPr>
          <p:spPr>
            <a:xfrm flipH="1">
              <a:off x="0" y="0"/>
              <a:ext cx="704850" cy="1027906"/>
            </a:xfrm>
            <a:prstGeom prst="straightConnector1">
              <a:avLst/>
            </a:prstGeom>
            <a:noFill/>
            <a:ln w="9525" cap="flat" cmpd="sng">
              <a:solidFill>
                <a:schemeClr val="dk1"/>
              </a:solidFill>
              <a:prstDash val="solid"/>
              <a:miter lim="800000"/>
              <a:headEnd type="none" w="sm" len="sm"/>
              <a:tailEnd type="none" w="sm" len="sm"/>
            </a:ln>
          </p:spPr>
        </p:cxnSp>
      </p:grpSp>
      <p:sp>
        <p:nvSpPr>
          <p:cNvPr id="84" name="Google Shape;84;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8"/>
          <p:cNvSpPr>
            <a:spLocks noGrp="1"/>
          </p:cNvSpPr>
          <p:nvPr>
            <p:ph type="dgm" idx="2"/>
          </p:nvPr>
        </p:nvSpPr>
        <p:spPr>
          <a:xfrm>
            <a:off x="628650" y="1583531"/>
            <a:ext cx="7886700" cy="280868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6" name="Google Shape;86;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888888"/>
                </a:solidFill>
                <a:latin typeface="Arial"/>
                <a:ea typeface="Arial"/>
                <a:cs typeface="Arial"/>
                <a:sym typeface="Arial"/>
              </a:defRPr>
            </a:lvl1pPr>
            <a:lvl2pPr marL="0" lvl="1" indent="0" algn="r">
              <a:spcBef>
                <a:spcPts val="0"/>
              </a:spcBef>
              <a:buNone/>
              <a:defRPr sz="700" b="0" i="0" u="none" strike="noStrike" cap="none">
                <a:solidFill>
                  <a:srgbClr val="888888"/>
                </a:solidFill>
                <a:latin typeface="Arial"/>
                <a:ea typeface="Arial"/>
                <a:cs typeface="Arial"/>
                <a:sym typeface="Arial"/>
              </a:defRPr>
            </a:lvl2pPr>
            <a:lvl3pPr marL="0" lvl="2" indent="0" algn="r">
              <a:spcBef>
                <a:spcPts val="0"/>
              </a:spcBef>
              <a:buNone/>
              <a:defRPr sz="700" b="0" i="0" u="none" strike="noStrike" cap="none">
                <a:solidFill>
                  <a:srgbClr val="888888"/>
                </a:solidFill>
                <a:latin typeface="Arial"/>
                <a:ea typeface="Arial"/>
                <a:cs typeface="Arial"/>
                <a:sym typeface="Arial"/>
              </a:defRPr>
            </a:lvl3pPr>
            <a:lvl4pPr marL="0" lvl="3" indent="0" algn="r">
              <a:spcBef>
                <a:spcPts val="0"/>
              </a:spcBef>
              <a:buNone/>
              <a:defRPr sz="700" b="0" i="0" u="none" strike="noStrike" cap="none">
                <a:solidFill>
                  <a:srgbClr val="888888"/>
                </a:solidFill>
                <a:latin typeface="Arial"/>
                <a:ea typeface="Arial"/>
                <a:cs typeface="Arial"/>
                <a:sym typeface="Arial"/>
              </a:defRPr>
            </a:lvl4pPr>
            <a:lvl5pPr marL="0" lvl="4" indent="0" algn="r">
              <a:spcBef>
                <a:spcPts val="0"/>
              </a:spcBef>
              <a:buNone/>
              <a:defRPr sz="700" b="0" i="0" u="none" strike="noStrike" cap="none">
                <a:solidFill>
                  <a:srgbClr val="888888"/>
                </a:solidFill>
                <a:latin typeface="Arial"/>
                <a:ea typeface="Arial"/>
                <a:cs typeface="Arial"/>
                <a:sym typeface="Arial"/>
              </a:defRPr>
            </a:lvl5pPr>
            <a:lvl6pPr marL="0" lvl="5" indent="0" algn="r">
              <a:spcBef>
                <a:spcPts val="0"/>
              </a:spcBef>
              <a:buNone/>
              <a:defRPr sz="700" b="0" i="0" u="none" strike="noStrike" cap="none">
                <a:solidFill>
                  <a:srgbClr val="888888"/>
                </a:solidFill>
                <a:latin typeface="Arial"/>
                <a:ea typeface="Arial"/>
                <a:cs typeface="Arial"/>
                <a:sym typeface="Arial"/>
              </a:defRPr>
            </a:lvl6pPr>
            <a:lvl7pPr marL="0" lvl="6" indent="0" algn="r">
              <a:spcBef>
                <a:spcPts val="0"/>
              </a:spcBef>
              <a:buNone/>
              <a:defRPr sz="700" b="0" i="0" u="none" strike="noStrike" cap="none">
                <a:solidFill>
                  <a:srgbClr val="888888"/>
                </a:solidFill>
                <a:latin typeface="Arial"/>
                <a:ea typeface="Arial"/>
                <a:cs typeface="Arial"/>
                <a:sym typeface="Arial"/>
              </a:defRPr>
            </a:lvl7pPr>
            <a:lvl8pPr marL="0" lvl="7" indent="0" algn="r">
              <a:spcBef>
                <a:spcPts val="0"/>
              </a:spcBef>
              <a:buNone/>
              <a:defRPr sz="700" b="0" i="0" u="none" strike="noStrike" cap="none">
                <a:solidFill>
                  <a:srgbClr val="888888"/>
                </a:solidFill>
                <a:latin typeface="Arial"/>
                <a:ea typeface="Arial"/>
                <a:cs typeface="Arial"/>
                <a:sym typeface="Arial"/>
              </a:defRPr>
            </a:lvl8pPr>
            <a:lvl9pPr marL="0" lvl="8" indent="0" algn="r">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ctrTitle"/>
          </p:nvPr>
        </p:nvSpPr>
        <p:spPr>
          <a:xfrm>
            <a:off x="3200400" y="1211802"/>
            <a:ext cx="3134678" cy="114355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19"/>
          <p:cNvSpPr txBox="1">
            <a:spLocks noGrp="1"/>
          </p:cNvSpPr>
          <p:nvPr>
            <p:ph type="subTitle" idx="1"/>
          </p:nvPr>
        </p:nvSpPr>
        <p:spPr>
          <a:xfrm>
            <a:off x="3200400" y="2428577"/>
            <a:ext cx="3134678" cy="1028998"/>
          </a:xfrm>
          <a:prstGeom prst="rect">
            <a:avLst/>
          </a:prstGeom>
          <a:noFill/>
          <a:ln>
            <a:noFill/>
          </a:ln>
        </p:spPr>
        <p:txBody>
          <a:bodyPr spcFirstLastPara="1" wrap="square" lIns="68575" tIns="34275" rIns="68575" bIns="34275" anchor="t" anchorCtr="0">
            <a:normAutofit/>
          </a:bodyPr>
          <a:lstStyle>
            <a:lvl1pPr lvl="0" algn="l">
              <a:lnSpc>
                <a:spcPct val="150000"/>
              </a:lnSpc>
              <a:spcBef>
                <a:spcPts val="800"/>
              </a:spcBef>
              <a:spcAft>
                <a:spcPts val="0"/>
              </a:spcAft>
              <a:buClr>
                <a:schemeClr val="lt1"/>
              </a:buClr>
              <a:buSzPts val="1100"/>
              <a:buNone/>
              <a:defRPr sz="11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92" name="Google Shape;92;p19"/>
          <p:cNvPicPr preferRelativeResize="0"/>
          <p:nvPr/>
        </p:nvPicPr>
        <p:blipFill rotWithShape="1">
          <a:blip r:embed="rId2">
            <a:alphaModFix/>
          </a:blip>
          <a:srcRect/>
          <a:stretch/>
        </p:blipFill>
        <p:spPr>
          <a:xfrm>
            <a:off x="0" y="0"/>
            <a:ext cx="2382704" cy="5143500"/>
          </a:xfrm>
          <a:prstGeom prst="rect">
            <a:avLst/>
          </a:prstGeom>
          <a:noFill/>
          <a:ln>
            <a:noFill/>
          </a:ln>
        </p:spPr>
      </p:pic>
      <p:sp>
        <p:nvSpPr>
          <p:cNvPr id="93" name="Google Shape;93;p19"/>
          <p:cNvSpPr txBox="1">
            <a:spLocks noGrp="1"/>
          </p:cNvSpPr>
          <p:nvPr>
            <p:ph type="dt" idx="10"/>
          </p:nvPr>
        </p:nvSpPr>
        <p:spPr>
          <a:xfrm>
            <a:off x="3200400" y="4767263"/>
            <a:ext cx="133077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4859791" y="4767263"/>
            <a:ext cx="1996168"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7184571" y="4767263"/>
            <a:ext cx="1330778"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2200275" y="669133"/>
            <a:ext cx="631626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8" name="Google Shape;98;p20"/>
          <p:cNvSpPr txBox="1">
            <a:spLocks noGrp="1"/>
          </p:cNvSpPr>
          <p:nvPr>
            <p:ph type="body" idx="1"/>
          </p:nvPr>
        </p:nvSpPr>
        <p:spPr>
          <a:xfrm>
            <a:off x="2200275" y="2082702"/>
            <a:ext cx="2943225"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9" name="Google Shape;99;p20"/>
          <p:cNvSpPr txBox="1">
            <a:spLocks noGrp="1"/>
          </p:cNvSpPr>
          <p:nvPr>
            <p:ph type="body" idx="2"/>
          </p:nvPr>
        </p:nvSpPr>
        <p:spPr>
          <a:xfrm>
            <a:off x="2200275" y="2875955"/>
            <a:ext cx="2943225"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228600" algn="l">
              <a:lnSpc>
                <a:spcPct val="100000"/>
              </a:lnSpc>
              <a:spcBef>
                <a:spcPts val="400"/>
              </a:spcBef>
              <a:spcAft>
                <a:spcPts val="0"/>
              </a:spcAft>
              <a:buClr>
                <a:schemeClr val="dk1"/>
              </a:buClr>
              <a:buSzPts val="1100"/>
              <a:buNone/>
              <a:defRPr sz="1100"/>
            </a:lvl2pPr>
            <a:lvl3pPr marL="1371600" lvl="2" indent="-228600" algn="l">
              <a:lnSpc>
                <a:spcPct val="100000"/>
              </a:lnSpc>
              <a:spcBef>
                <a:spcPts val="400"/>
              </a:spcBef>
              <a:spcAft>
                <a:spcPts val="0"/>
              </a:spcAft>
              <a:buClr>
                <a:schemeClr val="dk1"/>
              </a:buClr>
              <a:buSzPts val="1100"/>
              <a:buNone/>
              <a:defRPr sz="1100"/>
            </a:lvl3pPr>
            <a:lvl4pPr marL="1828800" lvl="3" indent="-228600" algn="l">
              <a:lnSpc>
                <a:spcPct val="100000"/>
              </a:lnSpc>
              <a:spcBef>
                <a:spcPts val="400"/>
              </a:spcBef>
              <a:spcAft>
                <a:spcPts val="0"/>
              </a:spcAft>
              <a:buClr>
                <a:schemeClr val="dk1"/>
              </a:buClr>
              <a:buSzPts val="1100"/>
              <a:buNone/>
              <a:defRPr sz="1100"/>
            </a:lvl4pPr>
            <a:lvl5pPr marL="2286000" lvl="4" indent="-228600" algn="l">
              <a:lnSpc>
                <a:spcPct val="100000"/>
              </a:lnSpc>
              <a:spcBef>
                <a:spcPts val="400"/>
              </a:spcBef>
              <a:spcAft>
                <a:spcPts val="0"/>
              </a:spcAft>
              <a:buClr>
                <a:schemeClr val="dk1"/>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3"/>
          </p:nvPr>
        </p:nvSpPr>
        <p:spPr>
          <a:xfrm>
            <a:off x="5557630" y="2082702"/>
            <a:ext cx="295772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1" name="Google Shape;101;p20"/>
          <p:cNvSpPr txBox="1">
            <a:spLocks noGrp="1"/>
          </p:cNvSpPr>
          <p:nvPr>
            <p:ph type="body" idx="4"/>
          </p:nvPr>
        </p:nvSpPr>
        <p:spPr>
          <a:xfrm>
            <a:off x="5557630" y="2875955"/>
            <a:ext cx="2957720"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228600" algn="l">
              <a:lnSpc>
                <a:spcPct val="100000"/>
              </a:lnSpc>
              <a:spcBef>
                <a:spcPts val="400"/>
              </a:spcBef>
              <a:spcAft>
                <a:spcPts val="0"/>
              </a:spcAft>
              <a:buClr>
                <a:schemeClr val="dk1"/>
              </a:buClr>
              <a:buSzPts val="1100"/>
              <a:buNone/>
              <a:defRPr sz="1100"/>
            </a:lvl2pPr>
            <a:lvl3pPr marL="1371600" lvl="2" indent="-228600" algn="l">
              <a:lnSpc>
                <a:spcPct val="100000"/>
              </a:lnSpc>
              <a:spcBef>
                <a:spcPts val="400"/>
              </a:spcBef>
              <a:spcAft>
                <a:spcPts val="0"/>
              </a:spcAft>
              <a:buClr>
                <a:schemeClr val="dk1"/>
              </a:buClr>
              <a:buSzPts val="1100"/>
              <a:buNone/>
              <a:defRPr sz="1100"/>
            </a:lvl3pPr>
            <a:lvl4pPr marL="1828800" lvl="3" indent="-228600" algn="l">
              <a:lnSpc>
                <a:spcPct val="100000"/>
              </a:lnSpc>
              <a:spcBef>
                <a:spcPts val="400"/>
              </a:spcBef>
              <a:spcAft>
                <a:spcPts val="0"/>
              </a:spcAft>
              <a:buClr>
                <a:schemeClr val="dk1"/>
              </a:buClr>
              <a:buSzPts val="1100"/>
              <a:buNone/>
              <a:defRPr sz="1100"/>
            </a:lvl4pPr>
            <a:lvl5pPr marL="2286000" lvl="4" indent="-228600" algn="l">
              <a:lnSpc>
                <a:spcPct val="100000"/>
              </a:lnSpc>
              <a:spcBef>
                <a:spcPts val="400"/>
              </a:spcBef>
              <a:spcAft>
                <a:spcPts val="0"/>
              </a:spcAft>
              <a:buClr>
                <a:schemeClr val="dk1"/>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05" name="Google Shape;105;p20"/>
          <p:cNvPicPr preferRelativeResize="0"/>
          <p:nvPr/>
        </p:nvPicPr>
        <p:blipFill rotWithShape="1">
          <a:blip r:embed="rId2">
            <a:alphaModFix/>
          </a:blip>
          <a:srcRect l="39434" t="20278" b="22673"/>
          <a:stretch/>
        </p:blipFill>
        <p:spPr>
          <a:xfrm>
            <a:off x="19339" y="0"/>
            <a:ext cx="3276022" cy="293429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932328" y="2082702"/>
            <a:ext cx="2161856"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9" name="Google Shape;109;p21"/>
          <p:cNvSpPr txBox="1">
            <a:spLocks noGrp="1"/>
          </p:cNvSpPr>
          <p:nvPr>
            <p:ph type="body" idx="2"/>
          </p:nvPr>
        </p:nvSpPr>
        <p:spPr>
          <a:xfrm>
            <a:off x="932328" y="2875955"/>
            <a:ext cx="2161856"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228600" algn="l">
              <a:lnSpc>
                <a:spcPct val="100000"/>
              </a:lnSpc>
              <a:spcBef>
                <a:spcPts val="400"/>
              </a:spcBef>
              <a:spcAft>
                <a:spcPts val="0"/>
              </a:spcAft>
              <a:buClr>
                <a:schemeClr val="dk1"/>
              </a:buClr>
              <a:buSzPts val="1100"/>
              <a:buNone/>
              <a:defRPr sz="1100"/>
            </a:lvl2pPr>
            <a:lvl3pPr marL="1371600" lvl="2" indent="-228600" algn="l">
              <a:lnSpc>
                <a:spcPct val="100000"/>
              </a:lnSpc>
              <a:spcBef>
                <a:spcPts val="400"/>
              </a:spcBef>
              <a:spcAft>
                <a:spcPts val="0"/>
              </a:spcAft>
              <a:buClr>
                <a:schemeClr val="dk1"/>
              </a:buClr>
              <a:buSzPts val="1100"/>
              <a:buNone/>
              <a:defRPr sz="1100"/>
            </a:lvl3pPr>
            <a:lvl4pPr marL="1828800" lvl="3" indent="-228600" algn="l">
              <a:lnSpc>
                <a:spcPct val="100000"/>
              </a:lnSpc>
              <a:spcBef>
                <a:spcPts val="400"/>
              </a:spcBef>
              <a:spcAft>
                <a:spcPts val="0"/>
              </a:spcAft>
              <a:buClr>
                <a:schemeClr val="dk1"/>
              </a:buClr>
              <a:buSzPts val="1100"/>
              <a:buNone/>
              <a:defRPr sz="1100"/>
            </a:lvl4pPr>
            <a:lvl5pPr marL="2286000" lvl="4" indent="-228600" algn="l">
              <a:lnSpc>
                <a:spcPct val="100000"/>
              </a:lnSpc>
              <a:spcBef>
                <a:spcPts val="400"/>
              </a:spcBef>
              <a:spcAft>
                <a:spcPts val="0"/>
              </a:spcAft>
              <a:buClr>
                <a:schemeClr val="dk1"/>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0" name="Google Shape;110;p21"/>
          <p:cNvSpPr txBox="1">
            <a:spLocks noGrp="1"/>
          </p:cNvSpPr>
          <p:nvPr>
            <p:ph type="body" idx="3"/>
          </p:nvPr>
        </p:nvSpPr>
        <p:spPr>
          <a:xfrm>
            <a:off x="3485749" y="2082702"/>
            <a:ext cx="2172503"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11" name="Google Shape;111;p21"/>
          <p:cNvSpPr txBox="1">
            <a:spLocks noGrp="1"/>
          </p:cNvSpPr>
          <p:nvPr>
            <p:ph type="body" idx="4"/>
          </p:nvPr>
        </p:nvSpPr>
        <p:spPr>
          <a:xfrm>
            <a:off x="3485749" y="2875955"/>
            <a:ext cx="2172503"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228600" algn="l">
              <a:lnSpc>
                <a:spcPct val="100000"/>
              </a:lnSpc>
              <a:spcBef>
                <a:spcPts val="400"/>
              </a:spcBef>
              <a:spcAft>
                <a:spcPts val="0"/>
              </a:spcAft>
              <a:buClr>
                <a:schemeClr val="dk1"/>
              </a:buClr>
              <a:buSzPts val="1100"/>
              <a:buNone/>
              <a:defRPr sz="1100"/>
            </a:lvl2pPr>
            <a:lvl3pPr marL="1371600" lvl="2" indent="-228600" algn="l">
              <a:lnSpc>
                <a:spcPct val="100000"/>
              </a:lnSpc>
              <a:spcBef>
                <a:spcPts val="400"/>
              </a:spcBef>
              <a:spcAft>
                <a:spcPts val="0"/>
              </a:spcAft>
              <a:buClr>
                <a:schemeClr val="dk1"/>
              </a:buClr>
              <a:buSzPts val="1100"/>
              <a:buNone/>
              <a:defRPr sz="1100"/>
            </a:lvl3pPr>
            <a:lvl4pPr marL="1828800" lvl="3" indent="-228600" algn="l">
              <a:lnSpc>
                <a:spcPct val="100000"/>
              </a:lnSpc>
              <a:spcBef>
                <a:spcPts val="400"/>
              </a:spcBef>
              <a:spcAft>
                <a:spcPts val="0"/>
              </a:spcAft>
              <a:buClr>
                <a:schemeClr val="dk1"/>
              </a:buClr>
              <a:buSzPts val="1100"/>
              <a:buNone/>
              <a:defRPr sz="1100"/>
            </a:lvl4pPr>
            <a:lvl5pPr marL="2286000" lvl="4" indent="-228600" algn="l">
              <a:lnSpc>
                <a:spcPct val="100000"/>
              </a:lnSpc>
              <a:spcBef>
                <a:spcPts val="400"/>
              </a:spcBef>
              <a:spcAft>
                <a:spcPts val="0"/>
              </a:spcAft>
              <a:buClr>
                <a:schemeClr val="dk1"/>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2" name="Google Shape;112;p21"/>
          <p:cNvSpPr txBox="1">
            <a:spLocks noGrp="1"/>
          </p:cNvSpPr>
          <p:nvPr>
            <p:ph type="body" idx="5"/>
          </p:nvPr>
        </p:nvSpPr>
        <p:spPr>
          <a:xfrm>
            <a:off x="6049816" y="2082702"/>
            <a:ext cx="2161856"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13" name="Google Shape;113;p21"/>
          <p:cNvSpPr txBox="1">
            <a:spLocks noGrp="1"/>
          </p:cNvSpPr>
          <p:nvPr>
            <p:ph type="body" idx="6"/>
          </p:nvPr>
        </p:nvSpPr>
        <p:spPr>
          <a:xfrm>
            <a:off x="6049816" y="2875955"/>
            <a:ext cx="2161856"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228600" algn="l">
              <a:lnSpc>
                <a:spcPct val="100000"/>
              </a:lnSpc>
              <a:spcBef>
                <a:spcPts val="400"/>
              </a:spcBef>
              <a:spcAft>
                <a:spcPts val="0"/>
              </a:spcAft>
              <a:buClr>
                <a:schemeClr val="dk1"/>
              </a:buClr>
              <a:buSzPts val="1100"/>
              <a:buNone/>
              <a:defRPr sz="1100"/>
            </a:lvl2pPr>
            <a:lvl3pPr marL="1371600" lvl="2" indent="-228600" algn="l">
              <a:lnSpc>
                <a:spcPct val="100000"/>
              </a:lnSpc>
              <a:spcBef>
                <a:spcPts val="400"/>
              </a:spcBef>
              <a:spcAft>
                <a:spcPts val="0"/>
              </a:spcAft>
              <a:buClr>
                <a:schemeClr val="dk1"/>
              </a:buClr>
              <a:buSzPts val="1100"/>
              <a:buNone/>
              <a:defRPr sz="1100"/>
            </a:lvl3pPr>
            <a:lvl4pPr marL="1828800" lvl="3" indent="-228600" algn="l">
              <a:lnSpc>
                <a:spcPct val="100000"/>
              </a:lnSpc>
              <a:spcBef>
                <a:spcPts val="400"/>
              </a:spcBef>
              <a:spcAft>
                <a:spcPts val="0"/>
              </a:spcAft>
              <a:buClr>
                <a:schemeClr val="dk1"/>
              </a:buClr>
              <a:buSzPts val="1100"/>
              <a:buNone/>
              <a:defRPr sz="1100"/>
            </a:lvl4pPr>
            <a:lvl5pPr marL="2286000" lvl="4" indent="-228600" algn="l">
              <a:lnSpc>
                <a:spcPct val="100000"/>
              </a:lnSpc>
              <a:spcBef>
                <a:spcPts val="400"/>
              </a:spcBef>
              <a:spcAft>
                <a:spcPts val="0"/>
              </a:spcAft>
              <a:buClr>
                <a:schemeClr val="dk1"/>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117" name="Google Shape;117;p21"/>
          <p:cNvGrpSpPr/>
          <p:nvPr/>
        </p:nvGrpSpPr>
        <p:grpSpPr>
          <a:xfrm>
            <a:off x="0" y="0"/>
            <a:ext cx="1678782" cy="2328863"/>
            <a:chOff x="0" y="0"/>
            <a:chExt cx="2238376" cy="3105150"/>
          </a:xfrm>
        </p:grpSpPr>
        <p:cxnSp>
          <p:nvCxnSpPr>
            <p:cNvPr id="118" name="Google Shape;118;p21"/>
            <p:cNvCxnSpPr/>
            <p:nvPr/>
          </p:nvCxnSpPr>
          <p:spPr>
            <a:xfrm flipH="1">
              <a:off x="0" y="0"/>
              <a:ext cx="1238250" cy="3105150"/>
            </a:xfrm>
            <a:prstGeom prst="straightConnector1">
              <a:avLst/>
            </a:prstGeom>
            <a:noFill/>
            <a:ln w="9525" cap="flat" cmpd="sng">
              <a:solidFill>
                <a:schemeClr val="dk1"/>
              </a:solidFill>
              <a:prstDash val="solid"/>
              <a:miter lim="800000"/>
              <a:headEnd type="none" w="sm" len="sm"/>
              <a:tailEnd type="none" w="sm" len="sm"/>
            </a:ln>
          </p:spPr>
        </p:cxnSp>
        <p:cxnSp>
          <p:nvCxnSpPr>
            <p:cNvPr id="119" name="Google Shape;119;p21"/>
            <p:cNvCxnSpPr/>
            <p:nvPr/>
          </p:nvCxnSpPr>
          <p:spPr>
            <a:xfrm flipH="1">
              <a:off x="0" y="0"/>
              <a:ext cx="2238376" cy="2476500"/>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25" name="Google Shape;125;p22"/>
          <p:cNvSpPr>
            <a:spLocks noGrp="1"/>
          </p:cNvSpPr>
          <p:nvPr>
            <p:ph type="chart" idx="2"/>
          </p:nvPr>
        </p:nvSpPr>
        <p:spPr>
          <a:xfrm>
            <a:off x="628650" y="1583706"/>
            <a:ext cx="7886700" cy="280868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1"/>
        <p:cNvGrpSpPr/>
        <p:nvPr/>
      </p:nvGrpSpPr>
      <p:grpSpPr>
        <a:xfrm>
          <a:off x="0" y="0"/>
          <a:ext cx="0" cy="0"/>
          <a:chOff x="0" y="0"/>
          <a:chExt cx="0" cy="0"/>
        </a:xfrm>
      </p:grpSpPr>
      <p:pic>
        <p:nvPicPr>
          <p:cNvPr id="132" name="Google Shape;132;p24"/>
          <p:cNvPicPr preferRelativeResize="0"/>
          <p:nvPr/>
        </p:nvPicPr>
        <p:blipFill rotWithShape="1">
          <a:blip r:embed="rId2">
            <a:alphaModFix/>
          </a:blip>
          <a:srcRect/>
          <a:stretch/>
        </p:blipFill>
        <p:spPr>
          <a:xfrm>
            <a:off x="0" y="0"/>
            <a:ext cx="4186237" cy="5143500"/>
          </a:xfrm>
          <a:prstGeom prst="rect">
            <a:avLst/>
          </a:prstGeom>
          <a:noFill/>
          <a:ln>
            <a:noFill/>
          </a:ln>
        </p:spPr>
      </p:pic>
      <p:sp>
        <p:nvSpPr>
          <p:cNvPr id="133" name="Google Shape;133;p24"/>
          <p:cNvSpPr txBox="1">
            <a:spLocks noGrp="1"/>
          </p:cNvSpPr>
          <p:nvPr>
            <p:ph type="title"/>
          </p:nvPr>
        </p:nvSpPr>
        <p:spPr>
          <a:xfrm>
            <a:off x="3493293" y="2107406"/>
            <a:ext cx="5022056" cy="143232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subTitle" idx="1"/>
          </p:nvPr>
        </p:nvSpPr>
        <p:spPr>
          <a:xfrm>
            <a:off x="3493294" y="3771602"/>
            <a:ext cx="5022055" cy="273844"/>
          </a:xfrm>
          <a:prstGeom prst="rect">
            <a:avLst/>
          </a:prstGeom>
          <a:noFill/>
          <a:ln>
            <a:noFill/>
          </a:ln>
        </p:spPr>
        <p:txBody>
          <a:bodyPr spcFirstLastPara="1" wrap="square" lIns="68575" tIns="34275" rIns="68575" bIns="34275" anchor="b" anchorCtr="0">
            <a:normAutofit/>
          </a:bodyPr>
          <a:lstStyle>
            <a:lvl1pPr lvl="0" algn="l">
              <a:lnSpc>
                <a:spcPct val="90000"/>
              </a:lnSpc>
              <a:spcBef>
                <a:spcPts val="800"/>
              </a:spcBef>
              <a:spcAft>
                <a:spcPts val="0"/>
              </a:spcAft>
              <a:buClr>
                <a:srgbClr val="757070"/>
              </a:buClr>
              <a:buSzPts val="1200"/>
              <a:buNone/>
              <a:defRPr sz="1200">
                <a:solidFill>
                  <a:srgbClr val="757070"/>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5" name="Google Shape;135;p24"/>
          <p:cNvSpPr txBox="1">
            <a:spLocks noGrp="1"/>
          </p:cNvSpPr>
          <p:nvPr>
            <p:ph type="dt" idx="10"/>
          </p:nvPr>
        </p:nvSpPr>
        <p:spPr>
          <a:xfrm>
            <a:off x="3507581" y="4767263"/>
            <a:ext cx="127158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4"/>
          <p:cNvSpPr txBox="1">
            <a:spLocks noGrp="1"/>
          </p:cNvSpPr>
          <p:nvPr>
            <p:ph type="ftr" idx="11"/>
          </p:nvPr>
        </p:nvSpPr>
        <p:spPr>
          <a:xfrm>
            <a:off x="5057774" y="4767263"/>
            <a:ext cx="1907381"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4"/>
          <p:cNvSpPr txBox="1">
            <a:spLocks noGrp="1"/>
          </p:cNvSpPr>
          <p:nvPr>
            <p:ph type="sldNum" idx="12"/>
          </p:nvPr>
        </p:nvSpPr>
        <p:spPr>
          <a:xfrm>
            <a:off x="7243763" y="4767263"/>
            <a:ext cx="1271588"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38" name="Google Shape;138;p24"/>
          <p:cNvCxnSpPr/>
          <p:nvPr/>
        </p:nvCxnSpPr>
        <p:spPr>
          <a:xfrm rot="10800000" flipH="1">
            <a:off x="1657350" y="0"/>
            <a:ext cx="1828800" cy="514350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1" name="Google Shape;141;p25"/>
          <p:cNvSpPr>
            <a:spLocks noGrp="1"/>
          </p:cNvSpPr>
          <p:nvPr>
            <p:ph type="pic" idx="2"/>
          </p:nvPr>
        </p:nvSpPr>
        <p:spPr>
          <a:xfrm>
            <a:off x="1115386" y="2164556"/>
            <a:ext cx="1384133" cy="1384133"/>
          </a:xfrm>
          <a:prstGeom prst="rect">
            <a:avLst/>
          </a:prstGeom>
          <a:solidFill>
            <a:srgbClr val="F2F2F2"/>
          </a:solidFill>
          <a:ln>
            <a:noFill/>
          </a:ln>
        </p:spPr>
      </p:sp>
      <p:sp>
        <p:nvSpPr>
          <p:cNvPr id="142" name="Google Shape;142;p25"/>
          <p:cNvSpPr txBox="1">
            <a:spLocks noGrp="1"/>
          </p:cNvSpPr>
          <p:nvPr>
            <p:ph type="body" idx="1"/>
          </p:nvPr>
        </p:nvSpPr>
        <p:spPr>
          <a:xfrm>
            <a:off x="921426" y="3813393"/>
            <a:ext cx="173828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3" name="Google Shape;143;p25"/>
          <p:cNvSpPr txBox="1">
            <a:spLocks noGrp="1"/>
          </p:cNvSpPr>
          <p:nvPr>
            <p:ph type="body" idx="3"/>
          </p:nvPr>
        </p:nvSpPr>
        <p:spPr>
          <a:xfrm>
            <a:off x="1115386" y="4098086"/>
            <a:ext cx="1384133"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4" name="Google Shape;144;p25"/>
          <p:cNvSpPr>
            <a:spLocks noGrp="1"/>
          </p:cNvSpPr>
          <p:nvPr>
            <p:ph type="pic" idx="4"/>
          </p:nvPr>
        </p:nvSpPr>
        <p:spPr>
          <a:xfrm>
            <a:off x="2877685" y="2164556"/>
            <a:ext cx="1384133" cy="1384133"/>
          </a:xfrm>
          <a:prstGeom prst="rect">
            <a:avLst/>
          </a:prstGeom>
          <a:solidFill>
            <a:srgbClr val="F2F2F2"/>
          </a:solidFill>
          <a:ln>
            <a:noFill/>
          </a:ln>
        </p:spPr>
      </p:sp>
      <p:sp>
        <p:nvSpPr>
          <p:cNvPr id="145" name="Google Shape;145;p25"/>
          <p:cNvSpPr txBox="1">
            <a:spLocks noGrp="1"/>
          </p:cNvSpPr>
          <p:nvPr>
            <p:ph type="body" idx="5"/>
          </p:nvPr>
        </p:nvSpPr>
        <p:spPr>
          <a:xfrm>
            <a:off x="2683725" y="3813393"/>
            <a:ext cx="1748112"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6" name="Google Shape;146;p25"/>
          <p:cNvSpPr txBox="1">
            <a:spLocks noGrp="1"/>
          </p:cNvSpPr>
          <p:nvPr>
            <p:ph type="body" idx="6"/>
          </p:nvPr>
        </p:nvSpPr>
        <p:spPr>
          <a:xfrm>
            <a:off x="2877685" y="4109097"/>
            <a:ext cx="1391962"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7" name="Google Shape;147;p25"/>
          <p:cNvSpPr>
            <a:spLocks noGrp="1"/>
          </p:cNvSpPr>
          <p:nvPr>
            <p:ph type="pic" idx="7"/>
          </p:nvPr>
        </p:nvSpPr>
        <p:spPr>
          <a:xfrm>
            <a:off x="4745684" y="2164556"/>
            <a:ext cx="1384133" cy="1384133"/>
          </a:xfrm>
          <a:prstGeom prst="rect">
            <a:avLst/>
          </a:prstGeom>
          <a:solidFill>
            <a:srgbClr val="F2F2F2"/>
          </a:solidFill>
          <a:ln>
            <a:noFill/>
          </a:ln>
        </p:spPr>
      </p:sp>
      <p:sp>
        <p:nvSpPr>
          <p:cNvPr id="148" name="Google Shape;148;p25"/>
          <p:cNvSpPr txBox="1">
            <a:spLocks noGrp="1"/>
          </p:cNvSpPr>
          <p:nvPr>
            <p:ph type="body" idx="8"/>
          </p:nvPr>
        </p:nvSpPr>
        <p:spPr>
          <a:xfrm>
            <a:off x="4551723" y="3813393"/>
            <a:ext cx="173828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9" name="Google Shape;149;p25"/>
          <p:cNvSpPr txBox="1">
            <a:spLocks noGrp="1"/>
          </p:cNvSpPr>
          <p:nvPr>
            <p:ph type="body" idx="9"/>
          </p:nvPr>
        </p:nvSpPr>
        <p:spPr>
          <a:xfrm>
            <a:off x="4745683" y="4109097"/>
            <a:ext cx="1384133"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0" name="Google Shape;150;p25"/>
          <p:cNvSpPr>
            <a:spLocks noGrp="1"/>
          </p:cNvSpPr>
          <p:nvPr>
            <p:ph type="pic" idx="13"/>
          </p:nvPr>
        </p:nvSpPr>
        <p:spPr>
          <a:xfrm>
            <a:off x="6560594" y="2164556"/>
            <a:ext cx="1384133" cy="1384133"/>
          </a:xfrm>
          <a:prstGeom prst="rect">
            <a:avLst/>
          </a:prstGeom>
          <a:solidFill>
            <a:srgbClr val="F2F2F2"/>
          </a:solidFill>
          <a:ln>
            <a:noFill/>
          </a:ln>
        </p:spPr>
      </p:sp>
      <p:sp>
        <p:nvSpPr>
          <p:cNvPr id="151" name="Google Shape;151;p25"/>
          <p:cNvSpPr txBox="1">
            <a:spLocks noGrp="1"/>
          </p:cNvSpPr>
          <p:nvPr>
            <p:ph type="body" idx="14"/>
          </p:nvPr>
        </p:nvSpPr>
        <p:spPr>
          <a:xfrm>
            <a:off x="6366634" y="3813393"/>
            <a:ext cx="1738279"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2" name="Google Shape;152;p25"/>
          <p:cNvSpPr txBox="1">
            <a:spLocks noGrp="1"/>
          </p:cNvSpPr>
          <p:nvPr>
            <p:ph type="body" idx="15"/>
          </p:nvPr>
        </p:nvSpPr>
        <p:spPr>
          <a:xfrm>
            <a:off x="6560594" y="4098086"/>
            <a:ext cx="1384132"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3" name="Google Shape;153;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4" name="Google Shape;154;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5" name="Google Shape;155;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156" name="Google Shape;156;p25"/>
          <p:cNvGrpSpPr/>
          <p:nvPr/>
        </p:nvGrpSpPr>
        <p:grpSpPr>
          <a:xfrm>
            <a:off x="5500688" y="0"/>
            <a:ext cx="3643313" cy="1293019"/>
            <a:chOff x="7334250" y="0"/>
            <a:chExt cx="4857750" cy="1724025"/>
          </a:xfrm>
        </p:grpSpPr>
        <p:cxnSp>
          <p:nvCxnSpPr>
            <p:cNvPr id="157" name="Google Shape;157;p25"/>
            <p:cNvCxnSpPr/>
            <p:nvPr/>
          </p:nvCxnSpPr>
          <p:spPr>
            <a:xfrm rot="10800000">
              <a:off x="7334250" y="0"/>
              <a:ext cx="4857750" cy="762000"/>
            </a:xfrm>
            <a:prstGeom prst="straightConnector1">
              <a:avLst/>
            </a:prstGeom>
            <a:noFill/>
            <a:ln w="9525" cap="flat" cmpd="sng">
              <a:solidFill>
                <a:schemeClr val="dk1"/>
              </a:solidFill>
              <a:prstDash val="solid"/>
              <a:miter lim="800000"/>
              <a:headEnd type="none" w="sm" len="sm"/>
              <a:tailEnd type="none" w="sm" len="sm"/>
            </a:ln>
          </p:spPr>
        </p:cxnSp>
        <p:cxnSp>
          <p:nvCxnSpPr>
            <p:cNvPr id="158" name="Google Shape;158;p25"/>
            <p:cNvCxnSpPr/>
            <p:nvPr/>
          </p:nvCxnSpPr>
          <p:spPr>
            <a:xfrm>
              <a:off x="11487150" y="0"/>
              <a:ext cx="704850" cy="1724025"/>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159"/>
        <p:cNvGrpSpPr/>
        <p:nvPr/>
      </p:nvGrpSpPr>
      <p:grpSpPr>
        <a:xfrm>
          <a:off x="0" y="0"/>
          <a:ext cx="0" cy="0"/>
          <a:chOff x="0" y="0"/>
          <a:chExt cx="0" cy="0"/>
        </a:xfrm>
      </p:grpSpPr>
      <p:grpSp>
        <p:nvGrpSpPr>
          <p:cNvPr id="160" name="Google Shape;160;p26"/>
          <p:cNvGrpSpPr/>
          <p:nvPr/>
        </p:nvGrpSpPr>
        <p:grpSpPr>
          <a:xfrm>
            <a:off x="0" y="355465"/>
            <a:ext cx="9144000" cy="4216002"/>
            <a:chOff x="0" y="473953"/>
            <a:chExt cx="12192000" cy="5621336"/>
          </a:xfrm>
        </p:grpSpPr>
        <p:pic>
          <p:nvPicPr>
            <p:cNvPr id="161" name="Google Shape;161;p26"/>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162" name="Google Shape;162;p26"/>
            <p:cNvPicPr preferRelativeResize="0"/>
            <p:nvPr/>
          </p:nvPicPr>
          <p:blipFill rotWithShape="1">
            <a:blip r:embed="rId3">
              <a:alphaModFix/>
            </a:blip>
            <a:srcRect/>
            <a:stretch/>
          </p:blipFill>
          <p:spPr>
            <a:xfrm>
              <a:off x="11049000" y="5180889"/>
              <a:ext cx="1143000" cy="914400"/>
            </a:xfrm>
            <a:prstGeom prst="rect">
              <a:avLst/>
            </a:prstGeom>
            <a:noFill/>
            <a:ln>
              <a:noFill/>
            </a:ln>
          </p:spPr>
        </p:pic>
      </p:grpSp>
      <p:sp>
        <p:nvSpPr>
          <p:cNvPr id="163" name="Google Shape;163;p26"/>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26"/>
          <p:cNvSpPr>
            <a:spLocks noGrp="1"/>
          </p:cNvSpPr>
          <p:nvPr>
            <p:ph type="pic" idx="2"/>
          </p:nvPr>
        </p:nvSpPr>
        <p:spPr>
          <a:xfrm>
            <a:off x="1407882" y="1821656"/>
            <a:ext cx="800100" cy="800100"/>
          </a:xfrm>
          <a:prstGeom prst="rect">
            <a:avLst/>
          </a:prstGeom>
          <a:solidFill>
            <a:schemeClr val="lt1"/>
          </a:solidFill>
          <a:ln>
            <a:noFill/>
          </a:ln>
        </p:spPr>
      </p:sp>
      <p:sp>
        <p:nvSpPr>
          <p:cNvPr id="165" name="Google Shape;165;p26"/>
          <p:cNvSpPr txBox="1">
            <a:spLocks noGrp="1"/>
          </p:cNvSpPr>
          <p:nvPr>
            <p:ph type="body" idx="1"/>
          </p:nvPr>
        </p:nvSpPr>
        <p:spPr>
          <a:xfrm>
            <a:off x="1125126" y="2740784"/>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66" name="Google Shape;166;p26"/>
          <p:cNvSpPr txBox="1">
            <a:spLocks noGrp="1"/>
          </p:cNvSpPr>
          <p:nvPr>
            <p:ph type="body" idx="3"/>
          </p:nvPr>
        </p:nvSpPr>
        <p:spPr>
          <a:xfrm>
            <a:off x="1125126" y="2857310"/>
            <a:ext cx="137160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67" name="Google Shape;167;p26"/>
          <p:cNvSpPr>
            <a:spLocks noGrp="1"/>
          </p:cNvSpPr>
          <p:nvPr>
            <p:ph type="pic" idx="4"/>
          </p:nvPr>
        </p:nvSpPr>
        <p:spPr>
          <a:xfrm>
            <a:off x="3169703" y="1821656"/>
            <a:ext cx="800100" cy="800100"/>
          </a:xfrm>
          <a:prstGeom prst="rect">
            <a:avLst/>
          </a:prstGeom>
          <a:solidFill>
            <a:schemeClr val="lt1"/>
          </a:solidFill>
          <a:ln>
            <a:noFill/>
          </a:ln>
        </p:spPr>
      </p:sp>
      <p:sp>
        <p:nvSpPr>
          <p:cNvPr id="168" name="Google Shape;168;p26"/>
          <p:cNvSpPr txBox="1">
            <a:spLocks noGrp="1"/>
          </p:cNvSpPr>
          <p:nvPr>
            <p:ph type="body" idx="5"/>
          </p:nvPr>
        </p:nvSpPr>
        <p:spPr>
          <a:xfrm>
            <a:off x="2886947" y="2740784"/>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69" name="Google Shape;169;p26"/>
          <p:cNvSpPr txBox="1">
            <a:spLocks noGrp="1"/>
          </p:cNvSpPr>
          <p:nvPr>
            <p:ph type="body" idx="6"/>
          </p:nvPr>
        </p:nvSpPr>
        <p:spPr>
          <a:xfrm>
            <a:off x="2886947" y="2857310"/>
            <a:ext cx="137160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0" name="Google Shape;170;p26"/>
          <p:cNvSpPr>
            <a:spLocks noGrp="1"/>
          </p:cNvSpPr>
          <p:nvPr>
            <p:ph type="pic" idx="7"/>
          </p:nvPr>
        </p:nvSpPr>
        <p:spPr>
          <a:xfrm>
            <a:off x="4991688" y="1821656"/>
            <a:ext cx="800100" cy="800100"/>
          </a:xfrm>
          <a:prstGeom prst="rect">
            <a:avLst/>
          </a:prstGeom>
          <a:solidFill>
            <a:schemeClr val="lt1"/>
          </a:solidFill>
          <a:ln>
            <a:noFill/>
          </a:ln>
        </p:spPr>
      </p:sp>
      <p:sp>
        <p:nvSpPr>
          <p:cNvPr id="171" name="Google Shape;171;p26"/>
          <p:cNvSpPr txBox="1">
            <a:spLocks noGrp="1"/>
          </p:cNvSpPr>
          <p:nvPr>
            <p:ph type="body" idx="8"/>
          </p:nvPr>
        </p:nvSpPr>
        <p:spPr>
          <a:xfrm>
            <a:off x="4648766" y="2740784"/>
            <a:ext cx="1578851"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2" name="Google Shape;172;p26"/>
          <p:cNvSpPr txBox="1">
            <a:spLocks noGrp="1"/>
          </p:cNvSpPr>
          <p:nvPr>
            <p:ph type="body" idx="9"/>
          </p:nvPr>
        </p:nvSpPr>
        <p:spPr>
          <a:xfrm>
            <a:off x="4571999" y="2857310"/>
            <a:ext cx="1724891"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3" name="Google Shape;173;p26"/>
          <p:cNvSpPr>
            <a:spLocks noGrp="1"/>
          </p:cNvSpPr>
          <p:nvPr>
            <p:ph type="pic" idx="13"/>
          </p:nvPr>
        </p:nvSpPr>
        <p:spPr>
          <a:xfrm>
            <a:off x="6852611" y="1821656"/>
            <a:ext cx="800100" cy="800100"/>
          </a:xfrm>
          <a:prstGeom prst="rect">
            <a:avLst/>
          </a:prstGeom>
          <a:solidFill>
            <a:schemeClr val="lt1"/>
          </a:solidFill>
          <a:ln>
            <a:noFill/>
          </a:ln>
        </p:spPr>
      </p:sp>
      <p:sp>
        <p:nvSpPr>
          <p:cNvPr id="174" name="Google Shape;174;p26"/>
          <p:cNvSpPr txBox="1">
            <a:spLocks noGrp="1"/>
          </p:cNvSpPr>
          <p:nvPr>
            <p:ph type="body" idx="14"/>
          </p:nvPr>
        </p:nvSpPr>
        <p:spPr>
          <a:xfrm>
            <a:off x="6569855" y="2740784"/>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5" name="Google Shape;175;p26"/>
          <p:cNvSpPr txBox="1">
            <a:spLocks noGrp="1"/>
          </p:cNvSpPr>
          <p:nvPr>
            <p:ph type="body" idx="15"/>
          </p:nvPr>
        </p:nvSpPr>
        <p:spPr>
          <a:xfrm>
            <a:off x="6558360" y="2857310"/>
            <a:ext cx="1383094"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6" name="Google Shape;176;p26"/>
          <p:cNvSpPr>
            <a:spLocks noGrp="1"/>
          </p:cNvSpPr>
          <p:nvPr>
            <p:ph type="pic" idx="16"/>
          </p:nvPr>
        </p:nvSpPr>
        <p:spPr>
          <a:xfrm>
            <a:off x="1407882" y="3215783"/>
            <a:ext cx="800100" cy="800100"/>
          </a:xfrm>
          <a:prstGeom prst="rect">
            <a:avLst/>
          </a:prstGeom>
          <a:solidFill>
            <a:schemeClr val="lt1"/>
          </a:solidFill>
          <a:ln>
            <a:noFill/>
          </a:ln>
        </p:spPr>
      </p:sp>
      <p:sp>
        <p:nvSpPr>
          <p:cNvPr id="177" name="Google Shape;177;p26"/>
          <p:cNvSpPr txBox="1">
            <a:spLocks noGrp="1"/>
          </p:cNvSpPr>
          <p:nvPr>
            <p:ph type="body" idx="17"/>
          </p:nvPr>
        </p:nvSpPr>
        <p:spPr>
          <a:xfrm>
            <a:off x="1125126"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8" name="Google Shape;178;p26"/>
          <p:cNvSpPr txBox="1">
            <a:spLocks noGrp="1"/>
          </p:cNvSpPr>
          <p:nvPr>
            <p:ph type="body" idx="18"/>
          </p:nvPr>
        </p:nvSpPr>
        <p:spPr>
          <a:xfrm>
            <a:off x="1125126" y="4251437"/>
            <a:ext cx="137160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9" name="Google Shape;179;p26"/>
          <p:cNvSpPr>
            <a:spLocks noGrp="1"/>
          </p:cNvSpPr>
          <p:nvPr>
            <p:ph type="pic" idx="19"/>
          </p:nvPr>
        </p:nvSpPr>
        <p:spPr>
          <a:xfrm>
            <a:off x="3169703" y="3215783"/>
            <a:ext cx="800100" cy="800100"/>
          </a:xfrm>
          <a:prstGeom prst="rect">
            <a:avLst/>
          </a:prstGeom>
          <a:solidFill>
            <a:schemeClr val="lt1"/>
          </a:solidFill>
          <a:ln>
            <a:noFill/>
          </a:ln>
        </p:spPr>
      </p:sp>
      <p:sp>
        <p:nvSpPr>
          <p:cNvPr id="180" name="Google Shape;180;p26"/>
          <p:cNvSpPr txBox="1">
            <a:spLocks noGrp="1"/>
          </p:cNvSpPr>
          <p:nvPr>
            <p:ph type="body" idx="20"/>
          </p:nvPr>
        </p:nvSpPr>
        <p:spPr>
          <a:xfrm>
            <a:off x="2886947"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81" name="Google Shape;181;p26"/>
          <p:cNvSpPr txBox="1">
            <a:spLocks noGrp="1"/>
          </p:cNvSpPr>
          <p:nvPr>
            <p:ph type="body" idx="21"/>
          </p:nvPr>
        </p:nvSpPr>
        <p:spPr>
          <a:xfrm>
            <a:off x="2886947" y="4251437"/>
            <a:ext cx="137160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82" name="Google Shape;182;p26"/>
          <p:cNvSpPr>
            <a:spLocks noGrp="1"/>
          </p:cNvSpPr>
          <p:nvPr>
            <p:ph type="pic" idx="22"/>
          </p:nvPr>
        </p:nvSpPr>
        <p:spPr>
          <a:xfrm>
            <a:off x="4991688" y="3215783"/>
            <a:ext cx="800100" cy="800100"/>
          </a:xfrm>
          <a:prstGeom prst="rect">
            <a:avLst/>
          </a:prstGeom>
          <a:solidFill>
            <a:schemeClr val="lt1"/>
          </a:solidFill>
          <a:ln>
            <a:noFill/>
          </a:ln>
        </p:spPr>
      </p:sp>
      <p:sp>
        <p:nvSpPr>
          <p:cNvPr id="183" name="Google Shape;183;p26"/>
          <p:cNvSpPr txBox="1">
            <a:spLocks noGrp="1"/>
          </p:cNvSpPr>
          <p:nvPr>
            <p:ph type="body" idx="23"/>
          </p:nvPr>
        </p:nvSpPr>
        <p:spPr>
          <a:xfrm>
            <a:off x="4754945"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84" name="Google Shape;184;p26"/>
          <p:cNvSpPr txBox="1">
            <a:spLocks noGrp="1"/>
          </p:cNvSpPr>
          <p:nvPr>
            <p:ph type="body" idx="24"/>
          </p:nvPr>
        </p:nvSpPr>
        <p:spPr>
          <a:xfrm>
            <a:off x="4754945" y="4251437"/>
            <a:ext cx="1360106"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85" name="Google Shape;185;p26"/>
          <p:cNvSpPr>
            <a:spLocks noGrp="1"/>
          </p:cNvSpPr>
          <p:nvPr>
            <p:ph type="pic" idx="25"/>
          </p:nvPr>
        </p:nvSpPr>
        <p:spPr>
          <a:xfrm>
            <a:off x="6852611" y="3215783"/>
            <a:ext cx="800100" cy="800100"/>
          </a:xfrm>
          <a:prstGeom prst="rect">
            <a:avLst/>
          </a:prstGeom>
          <a:solidFill>
            <a:schemeClr val="lt1"/>
          </a:solidFill>
          <a:ln>
            <a:noFill/>
          </a:ln>
        </p:spPr>
      </p:sp>
      <p:sp>
        <p:nvSpPr>
          <p:cNvPr id="186" name="Google Shape;186;p26"/>
          <p:cNvSpPr txBox="1">
            <a:spLocks noGrp="1"/>
          </p:cNvSpPr>
          <p:nvPr>
            <p:ph type="body" idx="26"/>
          </p:nvPr>
        </p:nvSpPr>
        <p:spPr>
          <a:xfrm>
            <a:off x="6569855"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87" name="Google Shape;187;p26"/>
          <p:cNvSpPr txBox="1">
            <a:spLocks noGrp="1"/>
          </p:cNvSpPr>
          <p:nvPr>
            <p:ph type="body" idx="27"/>
          </p:nvPr>
        </p:nvSpPr>
        <p:spPr>
          <a:xfrm>
            <a:off x="6558360" y="4251437"/>
            <a:ext cx="1383094"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88" name="Google Shape;188;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9" name="Google Shape;189;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98989"/>
                </a:solidFill>
                <a:latin typeface="Arial"/>
                <a:ea typeface="Arial"/>
                <a:cs typeface="Arial"/>
                <a:sym typeface="Arial"/>
              </a:defRPr>
            </a:lvl1pPr>
            <a:lvl2pPr marL="0" lvl="1" indent="0" algn="r">
              <a:spcBef>
                <a:spcPts val="0"/>
              </a:spcBef>
              <a:buNone/>
              <a:defRPr sz="700">
                <a:solidFill>
                  <a:srgbClr val="898989"/>
                </a:solidFill>
                <a:latin typeface="Arial"/>
                <a:ea typeface="Arial"/>
                <a:cs typeface="Arial"/>
                <a:sym typeface="Arial"/>
              </a:defRPr>
            </a:lvl2pPr>
            <a:lvl3pPr marL="0" lvl="2" indent="0" algn="r">
              <a:spcBef>
                <a:spcPts val="0"/>
              </a:spcBef>
              <a:buNone/>
              <a:defRPr sz="700">
                <a:solidFill>
                  <a:srgbClr val="898989"/>
                </a:solidFill>
                <a:latin typeface="Arial"/>
                <a:ea typeface="Arial"/>
                <a:cs typeface="Arial"/>
                <a:sym typeface="Arial"/>
              </a:defRPr>
            </a:lvl3pPr>
            <a:lvl4pPr marL="0" lvl="3" indent="0" algn="r">
              <a:spcBef>
                <a:spcPts val="0"/>
              </a:spcBef>
              <a:buNone/>
              <a:defRPr sz="700">
                <a:solidFill>
                  <a:srgbClr val="898989"/>
                </a:solidFill>
                <a:latin typeface="Arial"/>
                <a:ea typeface="Arial"/>
                <a:cs typeface="Arial"/>
                <a:sym typeface="Arial"/>
              </a:defRPr>
            </a:lvl4pPr>
            <a:lvl5pPr marL="0" lvl="4" indent="0" algn="r">
              <a:spcBef>
                <a:spcPts val="0"/>
              </a:spcBef>
              <a:buNone/>
              <a:defRPr sz="700">
                <a:solidFill>
                  <a:srgbClr val="898989"/>
                </a:solidFill>
                <a:latin typeface="Arial"/>
                <a:ea typeface="Arial"/>
                <a:cs typeface="Arial"/>
                <a:sym typeface="Arial"/>
              </a:defRPr>
            </a:lvl5pPr>
            <a:lvl6pPr marL="0" lvl="5" indent="0" algn="r">
              <a:spcBef>
                <a:spcPts val="0"/>
              </a:spcBef>
              <a:buNone/>
              <a:defRPr sz="700">
                <a:solidFill>
                  <a:srgbClr val="898989"/>
                </a:solidFill>
                <a:latin typeface="Arial"/>
                <a:ea typeface="Arial"/>
                <a:cs typeface="Arial"/>
                <a:sym typeface="Arial"/>
              </a:defRPr>
            </a:lvl6pPr>
            <a:lvl7pPr marL="0" lvl="6" indent="0" algn="r">
              <a:spcBef>
                <a:spcPts val="0"/>
              </a:spcBef>
              <a:buNone/>
              <a:defRPr sz="700">
                <a:solidFill>
                  <a:srgbClr val="898989"/>
                </a:solidFill>
                <a:latin typeface="Arial"/>
                <a:ea typeface="Arial"/>
                <a:cs typeface="Arial"/>
                <a:sym typeface="Arial"/>
              </a:defRPr>
            </a:lvl7pPr>
            <a:lvl8pPr marL="0" lvl="7" indent="0" algn="r">
              <a:spcBef>
                <a:spcPts val="0"/>
              </a:spcBef>
              <a:buNone/>
              <a:defRPr sz="700">
                <a:solidFill>
                  <a:srgbClr val="898989"/>
                </a:solidFill>
                <a:latin typeface="Arial"/>
                <a:ea typeface="Arial"/>
                <a:cs typeface="Arial"/>
                <a:sym typeface="Arial"/>
              </a:defRPr>
            </a:lvl8pPr>
            <a:lvl9pPr marL="0" lvl="8" indent="0" algn="r">
              <a:spcBef>
                <a:spcPts val="0"/>
              </a:spcBef>
              <a:buNone/>
              <a:defRPr sz="7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91"/>
        <p:cNvGrpSpPr/>
        <p:nvPr/>
      </p:nvGrpSpPr>
      <p:grpSpPr>
        <a:xfrm>
          <a:off x="0" y="0"/>
          <a:ext cx="0" cy="0"/>
          <a:chOff x="0" y="0"/>
          <a:chExt cx="0" cy="0"/>
        </a:xfrm>
      </p:grpSpPr>
      <p:sp>
        <p:nvSpPr>
          <p:cNvPr id="192" name="Google Shape;192;p27"/>
          <p:cNvSpPr/>
          <p:nvPr/>
        </p:nvSpPr>
        <p:spPr>
          <a:xfrm>
            <a:off x="1585413" y="0"/>
            <a:ext cx="7558587" cy="51435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3" name="Google Shape;193;p27"/>
          <p:cNvSpPr txBox="1">
            <a:spLocks noGrp="1"/>
          </p:cNvSpPr>
          <p:nvPr>
            <p:ph type="title"/>
          </p:nvPr>
        </p:nvSpPr>
        <p:spPr>
          <a:xfrm>
            <a:off x="628650" y="4132064"/>
            <a:ext cx="3061607" cy="439341"/>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27"/>
          <p:cNvSpPr txBox="1">
            <a:spLocks noGrp="1"/>
          </p:cNvSpPr>
          <p:nvPr>
            <p:ph type="body" idx="1"/>
          </p:nvPr>
        </p:nvSpPr>
        <p:spPr>
          <a:xfrm>
            <a:off x="124556" y="1130829"/>
            <a:ext cx="1606323" cy="385763"/>
          </a:xfrm>
          <a:prstGeom prst="rect">
            <a:avLst/>
          </a:prstGeom>
          <a:noFill/>
          <a:ln>
            <a:noFill/>
          </a:ln>
        </p:spPr>
        <p:txBody>
          <a:bodyPr spcFirstLastPara="1" wrap="square" lIns="68575" tIns="34275" rIns="68575" bIns="34275" anchor="ctr" anchorCtr="0">
            <a:normAutofit/>
          </a:bodyPr>
          <a:lstStyle>
            <a:lvl1pPr marL="457200" lvl="0" indent="-228600" algn="r">
              <a:lnSpc>
                <a:spcPct val="90000"/>
              </a:lnSpc>
              <a:spcBef>
                <a:spcPts val="800"/>
              </a:spcBef>
              <a:spcAft>
                <a:spcPts val="0"/>
              </a:spcAft>
              <a:buClr>
                <a:schemeClr val="dk1"/>
              </a:buClr>
              <a:buSzPts val="1500"/>
              <a:buNone/>
              <a:defRPr sz="15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27"/>
          <p:cNvSpPr txBox="1">
            <a:spLocks noGrp="1"/>
          </p:cNvSpPr>
          <p:nvPr>
            <p:ph type="body" idx="2"/>
          </p:nvPr>
        </p:nvSpPr>
        <p:spPr>
          <a:xfrm>
            <a:off x="549098" y="1938073"/>
            <a:ext cx="1606323" cy="385763"/>
          </a:xfrm>
          <a:prstGeom prst="rect">
            <a:avLst/>
          </a:prstGeom>
          <a:noFill/>
          <a:ln>
            <a:noFill/>
          </a:ln>
        </p:spPr>
        <p:txBody>
          <a:bodyPr spcFirstLastPara="1" wrap="square" lIns="68575" tIns="34275" rIns="68575" bIns="34275" anchor="ctr" anchorCtr="0">
            <a:normAutofit/>
          </a:bodyPr>
          <a:lstStyle>
            <a:lvl1pPr marL="457200" lvl="0" indent="-228600" algn="r">
              <a:lnSpc>
                <a:spcPct val="90000"/>
              </a:lnSpc>
              <a:spcBef>
                <a:spcPts val="800"/>
              </a:spcBef>
              <a:spcAft>
                <a:spcPts val="0"/>
              </a:spcAft>
              <a:buClr>
                <a:schemeClr val="dk1"/>
              </a:buClr>
              <a:buSzPts val="1500"/>
              <a:buNone/>
              <a:defRPr sz="15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27"/>
          <p:cNvSpPr txBox="1">
            <a:spLocks noGrp="1"/>
          </p:cNvSpPr>
          <p:nvPr>
            <p:ph type="body" idx="3"/>
          </p:nvPr>
        </p:nvSpPr>
        <p:spPr>
          <a:xfrm>
            <a:off x="1003917" y="2745317"/>
            <a:ext cx="1606323" cy="385763"/>
          </a:xfrm>
          <a:prstGeom prst="rect">
            <a:avLst/>
          </a:prstGeom>
          <a:noFill/>
          <a:ln>
            <a:noFill/>
          </a:ln>
        </p:spPr>
        <p:txBody>
          <a:bodyPr spcFirstLastPara="1" wrap="square" lIns="68575" tIns="34275" rIns="68575" bIns="34275" anchor="ctr" anchorCtr="0">
            <a:normAutofit/>
          </a:bodyPr>
          <a:lstStyle>
            <a:lvl1pPr marL="457200" lvl="0" indent="-228600" algn="r">
              <a:lnSpc>
                <a:spcPct val="90000"/>
              </a:lnSpc>
              <a:spcBef>
                <a:spcPts val="800"/>
              </a:spcBef>
              <a:spcAft>
                <a:spcPts val="0"/>
              </a:spcAft>
              <a:buClr>
                <a:schemeClr val="dk1"/>
              </a:buClr>
              <a:buSzPts val="1500"/>
              <a:buNone/>
              <a:defRPr sz="15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27"/>
          <p:cNvSpPr txBox="1">
            <a:spLocks noGrp="1"/>
          </p:cNvSpPr>
          <p:nvPr>
            <p:ph type="body" idx="4"/>
          </p:nvPr>
        </p:nvSpPr>
        <p:spPr>
          <a:xfrm>
            <a:off x="1442067" y="3552561"/>
            <a:ext cx="1606323" cy="385763"/>
          </a:xfrm>
          <a:prstGeom prst="rect">
            <a:avLst/>
          </a:prstGeom>
          <a:noFill/>
          <a:ln>
            <a:noFill/>
          </a:ln>
        </p:spPr>
        <p:txBody>
          <a:bodyPr spcFirstLastPara="1" wrap="square" lIns="68575" tIns="34275" rIns="68575" bIns="34275" anchor="ctr" anchorCtr="0">
            <a:normAutofit/>
          </a:bodyPr>
          <a:lstStyle>
            <a:lvl1pPr marL="457200" lvl="0" indent="-228600" algn="r">
              <a:lnSpc>
                <a:spcPct val="90000"/>
              </a:lnSpc>
              <a:spcBef>
                <a:spcPts val="800"/>
              </a:spcBef>
              <a:spcAft>
                <a:spcPts val="0"/>
              </a:spcAft>
              <a:buClr>
                <a:schemeClr val="dk1"/>
              </a:buClr>
              <a:buSzPts val="1500"/>
              <a:buNone/>
              <a:defRPr sz="15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8" name="Google Shape;198;p27"/>
          <p:cNvSpPr txBox="1">
            <a:spLocks noGrp="1"/>
          </p:cNvSpPr>
          <p:nvPr>
            <p:ph type="body" idx="5"/>
          </p:nvPr>
        </p:nvSpPr>
        <p:spPr>
          <a:xfrm>
            <a:off x="3301152" y="1210146"/>
            <a:ext cx="3827010"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9" name="Google Shape;199;p27"/>
          <p:cNvSpPr txBox="1">
            <a:spLocks noGrp="1"/>
          </p:cNvSpPr>
          <p:nvPr>
            <p:ph type="body" idx="6"/>
          </p:nvPr>
        </p:nvSpPr>
        <p:spPr>
          <a:xfrm>
            <a:off x="3739522" y="2011923"/>
            <a:ext cx="3827010" cy="75813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0" name="Google Shape;200;p27"/>
          <p:cNvSpPr txBox="1">
            <a:spLocks noGrp="1"/>
          </p:cNvSpPr>
          <p:nvPr>
            <p:ph type="body" idx="7"/>
          </p:nvPr>
        </p:nvSpPr>
        <p:spPr>
          <a:xfrm>
            <a:off x="4182703" y="2816546"/>
            <a:ext cx="3827010"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27"/>
          <p:cNvSpPr txBox="1">
            <a:spLocks noGrp="1"/>
          </p:cNvSpPr>
          <p:nvPr>
            <p:ph type="body" idx="8"/>
          </p:nvPr>
        </p:nvSpPr>
        <p:spPr>
          <a:xfrm>
            <a:off x="4631460" y="3618323"/>
            <a:ext cx="3827010"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3" name="Google Shape;203;p27"/>
          <p:cNvSpPr txBox="1">
            <a:spLocks noGrp="1"/>
          </p:cNvSpPr>
          <p:nvPr>
            <p:ph type="ftr" idx="11"/>
          </p:nvPr>
        </p:nvSpPr>
        <p:spPr>
          <a:xfrm>
            <a:off x="5061857" y="4767263"/>
            <a:ext cx="2831986"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27"/>
          <p:cNvSpPr txBox="1">
            <a:spLocks noGrp="1"/>
          </p:cNvSpPr>
          <p:nvPr>
            <p:ph type="sldNum" idx="12"/>
          </p:nvPr>
        </p:nvSpPr>
        <p:spPr>
          <a:xfrm>
            <a:off x="8108156" y="4767263"/>
            <a:ext cx="40719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205" name="Google Shape;205;p27"/>
          <p:cNvCxnSpPr/>
          <p:nvPr/>
        </p:nvCxnSpPr>
        <p:spPr>
          <a:xfrm>
            <a:off x="3265136" y="3767950"/>
            <a:ext cx="1134908" cy="0"/>
          </a:xfrm>
          <a:prstGeom prst="straightConnector1">
            <a:avLst/>
          </a:prstGeom>
          <a:noFill/>
          <a:ln w="9525" cap="flat" cmpd="sng">
            <a:solidFill>
              <a:schemeClr val="dk1"/>
            </a:solidFill>
            <a:prstDash val="solid"/>
            <a:miter lim="800000"/>
            <a:headEnd type="none" w="sm" len="sm"/>
            <a:tailEnd type="none" w="sm" len="sm"/>
          </a:ln>
        </p:spPr>
      </p:cxnSp>
      <p:cxnSp>
        <p:nvCxnSpPr>
          <p:cNvPr id="206" name="Google Shape;206;p27"/>
          <p:cNvCxnSpPr/>
          <p:nvPr/>
        </p:nvCxnSpPr>
        <p:spPr>
          <a:xfrm>
            <a:off x="2819938" y="2961338"/>
            <a:ext cx="1134908" cy="0"/>
          </a:xfrm>
          <a:prstGeom prst="straightConnector1">
            <a:avLst/>
          </a:prstGeom>
          <a:noFill/>
          <a:ln w="9525" cap="flat" cmpd="sng">
            <a:solidFill>
              <a:schemeClr val="dk1"/>
            </a:solidFill>
            <a:prstDash val="solid"/>
            <a:miter lim="800000"/>
            <a:headEnd type="none" w="sm" len="sm"/>
            <a:tailEnd type="none" w="sm" len="sm"/>
          </a:ln>
        </p:spPr>
      </p:cxnSp>
      <p:cxnSp>
        <p:nvCxnSpPr>
          <p:cNvPr id="207" name="Google Shape;207;p27"/>
          <p:cNvCxnSpPr/>
          <p:nvPr/>
        </p:nvCxnSpPr>
        <p:spPr>
          <a:xfrm>
            <a:off x="2380090" y="2154515"/>
            <a:ext cx="1134908" cy="0"/>
          </a:xfrm>
          <a:prstGeom prst="straightConnector1">
            <a:avLst/>
          </a:prstGeom>
          <a:noFill/>
          <a:ln w="9525" cap="flat" cmpd="sng">
            <a:solidFill>
              <a:schemeClr val="dk1"/>
            </a:solidFill>
            <a:prstDash val="solid"/>
            <a:miter lim="800000"/>
            <a:headEnd type="none" w="sm" len="sm"/>
            <a:tailEnd type="none" w="sm" len="sm"/>
          </a:ln>
        </p:spPr>
      </p:cxnSp>
      <p:cxnSp>
        <p:nvCxnSpPr>
          <p:cNvPr id="208" name="Google Shape;208;p27"/>
          <p:cNvCxnSpPr/>
          <p:nvPr/>
        </p:nvCxnSpPr>
        <p:spPr>
          <a:xfrm>
            <a:off x="1939697" y="1347062"/>
            <a:ext cx="1134908"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4107656" y="1253729"/>
            <a:ext cx="3833813" cy="90368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1" name="Google Shape;211;p28"/>
          <p:cNvSpPr txBox="1">
            <a:spLocks noGrp="1"/>
          </p:cNvSpPr>
          <p:nvPr>
            <p:ph type="body" idx="1"/>
          </p:nvPr>
        </p:nvSpPr>
        <p:spPr>
          <a:xfrm>
            <a:off x="4107656" y="2745581"/>
            <a:ext cx="3833813" cy="114419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chemeClr val="dk1"/>
              </a:buClr>
              <a:buSzPts val="1100"/>
              <a:buNone/>
              <a:defRPr sz="1100">
                <a:solidFill>
                  <a:schemeClr val="dk1"/>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grpSp>
        <p:nvGrpSpPr>
          <p:cNvPr id="212" name="Google Shape;212;p28"/>
          <p:cNvGrpSpPr/>
          <p:nvPr/>
        </p:nvGrpSpPr>
        <p:grpSpPr>
          <a:xfrm>
            <a:off x="0" y="0"/>
            <a:ext cx="3571876" cy="3889772"/>
            <a:chOff x="0" y="0"/>
            <a:chExt cx="4762501" cy="5186363"/>
          </a:xfrm>
        </p:grpSpPr>
        <p:cxnSp>
          <p:nvCxnSpPr>
            <p:cNvPr id="213" name="Google Shape;213;p28"/>
            <p:cNvCxnSpPr/>
            <p:nvPr/>
          </p:nvCxnSpPr>
          <p:spPr>
            <a:xfrm rot="10800000">
              <a:off x="0" y="876300"/>
              <a:ext cx="4762500" cy="1628775"/>
            </a:xfrm>
            <a:prstGeom prst="straightConnector1">
              <a:avLst/>
            </a:prstGeom>
            <a:noFill/>
            <a:ln w="9525" cap="flat" cmpd="sng">
              <a:solidFill>
                <a:schemeClr val="dk1"/>
              </a:solidFill>
              <a:prstDash val="solid"/>
              <a:miter lim="800000"/>
              <a:headEnd type="none" w="sm" len="sm"/>
              <a:tailEnd type="none" w="sm" len="sm"/>
            </a:ln>
          </p:spPr>
        </p:cxnSp>
        <p:cxnSp>
          <p:nvCxnSpPr>
            <p:cNvPr id="214" name="Google Shape;214;p28"/>
            <p:cNvCxnSpPr/>
            <p:nvPr/>
          </p:nvCxnSpPr>
          <p:spPr>
            <a:xfrm rot="10800000">
              <a:off x="2638425" y="0"/>
              <a:ext cx="2124076" cy="5186363"/>
            </a:xfrm>
            <a:prstGeom prst="straightConnector1">
              <a:avLst/>
            </a:prstGeom>
            <a:noFill/>
            <a:ln w="9525" cap="flat" cmpd="sng">
              <a:solidFill>
                <a:schemeClr val="dk1"/>
              </a:solidFill>
              <a:prstDash val="solid"/>
              <a:miter lim="800000"/>
              <a:headEnd type="none" w="sm" len="sm"/>
              <a:tailEnd type="none" w="sm" len="sm"/>
            </a:ln>
          </p:spPr>
        </p:cxnSp>
      </p:grpSp>
      <p:sp>
        <p:nvSpPr>
          <p:cNvPr id="215" name="Google Shape;215;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6" name="Google Shape;216;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7" name="Google Shape;217;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2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8" Type="http://schemas.openxmlformats.org/officeDocument/2006/relationships/hyperlink" Target="https://matplotlib.org/stable/gallery/misc/packed_bubbles.html" TargetMode="External"/><Relationship Id="rId3" Type="http://schemas.openxmlformats.org/officeDocument/2006/relationships/hyperlink" Target="https://cseweb.ucsd.edu/~jmcauley/" TargetMode="External"/><Relationship Id="rId7" Type="http://schemas.openxmlformats.org/officeDocument/2006/relationships/hyperlink" Target="https://www.geeksforgeeks.org/generating-word-cloud-python/"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hyperlink" Target="https://www.geeksforgeeks.org/python-lemmatization-approaches-with-examples/" TargetMode="External"/><Relationship Id="rId5" Type="http://schemas.openxmlformats.org/officeDocument/2006/relationships/hyperlink" Target="https://wordnet.princeton.edu/" TargetMode="External"/><Relationship Id="rId4" Type="http://schemas.openxmlformats.org/officeDocument/2006/relationships/hyperlink" Target="http://jmcauley.ucsd.edu/data/amazon/index_2014.html" TargetMode="External"/><Relationship Id="rId9" Type="http://schemas.openxmlformats.org/officeDocument/2006/relationships/hyperlink" Target="https://www.brandwatch.com/case-studies/oneplus/vie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1"/>
        <p:cNvGrpSpPr/>
        <p:nvPr/>
      </p:nvGrpSpPr>
      <p:grpSpPr>
        <a:xfrm>
          <a:off x="0" y="0"/>
          <a:ext cx="0" cy="0"/>
          <a:chOff x="0" y="0"/>
          <a:chExt cx="0" cy="0"/>
        </a:xfrm>
      </p:grpSpPr>
      <p:sp>
        <p:nvSpPr>
          <p:cNvPr id="222" name="Google Shape;222;p29"/>
          <p:cNvSpPr txBox="1">
            <a:spLocks noGrp="1"/>
          </p:cNvSpPr>
          <p:nvPr>
            <p:ph type="ctrTitle"/>
          </p:nvPr>
        </p:nvSpPr>
        <p:spPr>
          <a:xfrm>
            <a:off x="3200400" y="1326525"/>
            <a:ext cx="4146600" cy="1029000"/>
          </a:xfrm>
          <a:prstGeom prst="rect">
            <a:avLst/>
          </a:prstGeom>
          <a:noFill/>
          <a:ln>
            <a:noFill/>
          </a:ln>
        </p:spPr>
        <p:txBody>
          <a:bodyPr spcFirstLastPara="1" wrap="square" lIns="68575" tIns="34275" rIns="68575" bIns="34275" anchor="b" anchorCtr="0">
            <a:noAutofit/>
          </a:bodyPr>
          <a:lstStyle/>
          <a:p>
            <a:pPr marL="0" lvl="0" indent="0" algn="r" rtl="0">
              <a:lnSpc>
                <a:spcPct val="90000"/>
              </a:lnSpc>
              <a:spcBef>
                <a:spcPts val="0"/>
              </a:spcBef>
              <a:spcAft>
                <a:spcPts val="0"/>
              </a:spcAft>
              <a:buClr>
                <a:schemeClr val="dk1"/>
              </a:buClr>
              <a:buSzPts val="3000"/>
              <a:buFont typeface="Avenir"/>
              <a:buNone/>
            </a:pPr>
            <a:r>
              <a:rPr lang="en" sz="2400">
                <a:latin typeface="Avenir"/>
                <a:ea typeface="Avenir"/>
                <a:cs typeface="Avenir"/>
                <a:sym typeface="Avenir"/>
              </a:rPr>
              <a:t>SENTIMENT ANALYSIS</a:t>
            </a:r>
            <a:endParaRPr sz="2400">
              <a:latin typeface="Avenir"/>
              <a:ea typeface="Avenir"/>
              <a:cs typeface="Avenir"/>
              <a:sym typeface="Avenir"/>
            </a:endParaRPr>
          </a:p>
          <a:p>
            <a:pPr marL="0" lvl="0" indent="0" algn="r" rtl="0">
              <a:lnSpc>
                <a:spcPct val="90000"/>
              </a:lnSpc>
              <a:spcBef>
                <a:spcPts val="1000"/>
              </a:spcBef>
              <a:spcAft>
                <a:spcPts val="0"/>
              </a:spcAft>
              <a:buClr>
                <a:schemeClr val="dk1"/>
              </a:buClr>
              <a:buSzPts val="3000"/>
              <a:buFont typeface="Avenir"/>
              <a:buNone/>
            </a:pPr>
            <a:r>
              <a:rPr lang="en" sz="2400">
                <a:latin typeface="Avenir"/>
                <a:ea typeface="Avenir"/>
                <a:cs typeface="Avenir"/>
                <a:sym typeface="Avenir"/>
              </a:rPr>
              <a:t>Amazon Reviews for Mobiles</a:t>
            </a:r>
            <a:endParaRPr sz="2400">
              <a:latin typeface="Avenir"/>
              <a:ea typeface="Avenir"/>
              <a:cs typeface="Avenir"/>
              <a:sym typeface="Avenir"/>
            </a:endParaRPr>
          </a:p>
        </p:txBody>
      </p:sp>
      <p:sp>
        <p:nvSpPr>
          <p:cNvPr id="223" name="Google Shape;223;p29"/>
          <p:cNvSpPr txBox="1">
            <a:spLocks noGrp="1"/>
          </p:cNvSpPr>
          <p:nvPr>
            <p:ph type="subTitle" idx="1"/>
          </p:nvPr>
        </p:nvSpPr>
        <p:spPr>
          <a:xfrm>
            <a:off x="3200400" y="2809575"/>
            <a:ext cx="4146600" cy="1029000"/>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0"/>
              </a:spcBef>
              <a:spcAft>
                <a:spcPts val="0"/>
              </a:spcAft>
              <a:buClr>
                <a:schemeClr val="dk1"/>
              </a:buClr>
              <a:buSzPts val="900"/>
              <a:buNone/>
            </a:pPr>
            <a:r>
              <a:rPr lang="en" sz="1400" cap="none">
                <a:latin typeface="Avenir"/>
                <a:ea typeface="Avenir"/>
                <a:cs typeface="Avenir"/>
                <a:sym typeface="Avenir"/>
              </a:rPr>
              <a:t>INFO6105 FINAL PROJECT</a:t>
            </a:r>
            <a:endParaRPr sz="1400" cap="none">
              <a:latin typeface="Avenir"/>
              <a:ea typeface="Avenir"/>
              <a:cs typeface="Avenir"/>
              <a:sym typeface="Avenir"/>
            </a:endParaRPr>
          </a:p>
          <a:p>
            <a:pPr marL="0" lvl="0" indent="0" algn="r" rtl="0">
              <a:lnSpc>
                <a:spcPct val="90000"/>
              </a:lnSpc>
              <a:spcBef>
                <a:spcPts val="0"/>
              </a:spcBef>
              <a:spcAft>
                <a:spcPts val="0"/>
              </a:spcAft>
              <a:buClr>
                <a:schemeClr val="dk1"/>
              </a:buClr>
              <a:buSzPts val="900"/>
              <a:buNone/>
            </a:pPr>
            <a:br>
              <a:rPr lang="en" sz="1400" cap="none">
                <a:latin typeface="Avenir"/>
                <a:ea typeface="Avenir"/>
                <a:cs typeface="Avenir"/>
                <a:sym typeface="Avenir"/>
              </a:rPr>
            </a:br>
            <a:r>
              <a:rPr lang="en" sz="1400" cap="none">
                <a:latin typeface="Avenir"/>
                <a:ea typeface="Avenir"/>
                <a:cs typeface="Avenir"/>
                <a:sym typeface="Avenir"/>
              </a:rPr>
              <a:t>AMRITA DUBEY; NUID - </a:t>
            </a:r>
            <a:r>
              <a:rPr lang="en" sz="1400">
                <a:latin typeface="Avenir"/>
                <a:ea typeface="Avenir"/>
                <a:cs typeface="Avenir"/>
                <a:sym typeface="Avenir"/>
              </a:rPr>
              <a:t>002760658</a:t>
            </a:r>
            <a:r>
              <a:rPr lang="en" sz="1400" cap="none">
                <a:latin typeface="Avenir"/>
                <a:ea typeface="Avenir"/>
                <a:cs typeface="Avenir"/>
                <a:sym typeface="Avenir"/>
              </a:rPr>
              <a:t> </a:t>
            </a:r>
            <a:br>
              <a:rPr lang="en" sz="1400" cap="none">
                <a:latin typeface="Avenir"/>
                <a:ea typeface="Avenir"/>
                <a:cs typeface="Avenir"/>
                <a:sym typeface="Avenir"/>
              </a:rPr>
            </a:br>
            <a:r>
              <a:rPr lang="en" sz="1400" cap="none">
                <a:latin typeface="Avenir"/>
                <a:ea typeface="Avenir"/>
                <a:cs typeface="Avenir"/>
                <a:sym typeface="Avenir"/>
              </a:rPr>
              <a:t>SACHI KOTHARI; NUID - 002925276</a:t>
            </a:r>
            <a:endParaRPr sz="1400">
              <a:latin typeface="Avenir"/>
              <a:ea typeface="Avenir"/>
              <a:cs typeface="Avenir"/>
              <a:sym typeface="Avenir"/>
            </a:endParaRPr>
          </a:p>
          <a:p>
            <a:pPr marL="0" lvl="0" indent="0" algn="l" rtl="0">
              <a:lnSpc>
                <a:spcPct val="90000"/>
              </a:lnSpc>
              <a:spcBef>
                <a:spcPts val="800"/>
              </a:spcBef>
              <a:spcAft>
                <a:spcPts val="0"/>
              </a:spcAft>
              <a:buClr>
                <a:schemeClr val="dk1"/>
              </a:buClr>
              <a:buSzPts val="700"/>
              <a:buNone/>
            </a:pPr>
            <a:endParaRPr sz="700">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4294967295"/>
          </p:nvPr>
        </p:nvSpPr>
        <p:spPr>
          <a:xfrm>
            <a:off x="2413575" y="380500"/>
            <a:ext cx="6504000" cy="4413600"/>
          </a:xfrm>
          <a:prstGeom prst="rect">
            <a:avLst/>
          </a:prstGeom>
          <a:solidFill>
            <a:srgbClr val="00FFFF"/>
          </a:solidFill>
          <a:ln>
            <a:noFill/>
          </a:ln>
        </p:spPr>
        <p:txBody>
          <a:bodyPr spcFirstLastPara="1" wrap="square" lIns="68575" tIns="34275" rIns="68575" bIns="34275" anchor="t" anchorCtr="0">
            <a:normAutofit/>
          </a:bodyPr>
          <a:lstStyle/>
          <a:p>
            <a:pPr marL="457200" lvl="0" indent="-317500" algn="l" rtl="0">
              <a:lnSpc>
                <a:spcPct val="100000"/>
              </a:lnSpc>
              <a:spcBef>
                <a:spcPts val="0"/>
              </a:spcBef>
              <a:spcAft>
                <a:spcPts val="0"/>
              </a:spcAft>
              <a:buSzPts val="1400"/>
              <a:buFont typeface="Avenir"/>
              <a:buChar char="●"/>
            </a:pPr>
            <a:r>
              <a:rPr lang="en" sz="1400">
                <a:highlight>
                  <a:srgbClr val="00FFFF"/>
                </a:highlight>
                <a:latin typeface="Avenir"/>
                <a:ea typeface="Avenir"/>
                <a:cs typeface="Avenir"/>
                <a:sym typeface="Avenir"/>
              </a:rPr>
              <a:t>Naive Bayes Multinomial algorithm is a variant of the Naive Bayes algorithm that is used for text classification tasks, such as sentiment analysis</a:t>
            </a:r>
            <a:endParaRPr sz="1400">
              <a:highlight>
                <a:srgbClr val="00FFFF"/>
              </a:highlight>
              <a:latin typeface="Avenir"/>
              <a:ea typeface="Avenir"/>
              <a:cs typeface="Avenir"/>
              <a:sym typeface="Avenir"/>
            </a:endParaRPr>
          </a:p>
          <a:p>
            <a:pPr marL="457200" lvl="0" indent="0" algn="l" rtl="0">
              <a:lnSpc>
                <a:spcPct val="100000"/>
              </a:lnSpc>
              <a:spcBef>
                <a:spcPts val="0"/>
              </a:spcBef>
              <a:spcAft>
                <a:spcPts val="0"/>
              </a:spcAft>
              <a:buNone/>
            </a:pPr>
            <a:endParaRPr sz="1400">
              <a:highlight>
                <a:srgbClr val="00FFFF"/>
              </a:highlight>
              <a:latin typeface="Avenir"/>
              <a:ea typeface="Avenir"/>
              <a:cs typeface="Avenir"/>
              <a:sym typeface="Avenir"/>
            </a:endParaRPr>
          </a:p>
          <a:p>
            <a:pPr marL="457200" lvl="0" indent="-317500" algn="l" rtl="0">
              <a:lnSpc>
                <a:spcPct val="100000"/>
              </a:lnSpc>
              <a:spcBef>
                <a:spcPts val="0"/>
              </a:spcBef>
              <a:spcAft>
                <a:spcPts val="0"/>
              </a:spcAft>
              <a:buSzPts val="1400"/>
              <a:buFont typeface="Avenir"/>
              <a:buChar char="●"/>
            </a:pPr>
            <a:r>
              <a:rPr lang="en" sz="1400">
                <a:highlight>
                  <a:srgbClr val="00FFFF"/>
                </a:highlight>
                <a:latin typeface="Avenir"/>
                <a:ea typeface="Avenir"/>
                <a:cs typeface="Avenir"/>
                <a:sym typeface="Avenir"/>
              </a:rPr>
              <a:t>In the multinomial Naive Bayes algorithm, the frequency of each word is used as a feature. The algorithm assumes that the frequency of each word is independent of the frequency of other words in the document, which is a reasonable assumption for text classification tasks.</a:t>
            </a:r>
            <a:endParaRPr sz="1400">
              <a:highlight>
                <a:srgbClr val="00FFFF"/>
              </a:highlight>
              <a:latin typeface="Avenir"/>
              <a:ea typeface="Avenir"/>
              <a:cs typeface="Avenir"/>
              <a:sym typeface="Avenir"/>
            </a:endParaRPr>
          </a:p>
          <a:p>
            <a:pPr marL="457200" lvl="0" indent="0" algn="l" rtl="0">
              <a:lnSpc>
                <a:spcPct val="100000"/>
              </a:lnSpc>
              <a:spcBef>
                <a:spcPts val="0"/>
              </a:spcBef>
              <a:spcAft>
                <a:spcPts val="0"/>
              </a:spcAft>
              <a:buNone/>
            </a:pPr>
            <a:endParaRPr sz="1400">
              <a:highlight>
                <a:srgbClr val="00FFFF"/>
              </a:highlight>
              <a:latin typeface="Avenir"/>
              <a:ea typeface="Avenir"/>
              <a:cs typeface="Avenir"/>
              <a:sym typeface="Avenir"/>
            </a:endParaRPr>
          </a:p>
          <a:p>
            <a:pPr marL="457200" lvl="0" indent="-317500" algn="l" rtl="0">
              <a:lnSpc>
                <a:spcPct val="100000"/>
              </a:lnSpc>
              <a:spcBef>
                <a:spcPts val="0"/>
              </a:spcBef>
              <a:spcAft>
                <a:spcPts val="0"/>
              </a:spcAft>
              <a:buSzPts val="1400"/>
              <a:buFont typeface="Avenir"/>
              <a:buChar char="●"/>
            </a:pPr>
            <a:r>
              <a:rPr lang="en" sz="1400">
                <a:highlight>
                  <a:srgbClr val="00FFFF"/>
                </a:highlight>
                <a:latin typeface="Avenir"/>
                <a:ea typeface="Avenir"/>
                <a:cs typeface="Avenir"/>
                <a:sym typeface="Avenir"/>
              </a:rPr>
              <a:t>Transform the text data into numerical data by using TF-IDF vectorizer.</a:t>
            </a:r>
            <a:endParaRPr sz="1400">
              <a:highlight>
                <a:srgbClr val="00FFFF"/>
              </a:highlight>
              <a:latin typeface="Avenir"/>
              <a:ea typeface="Avenir"/>
              <a:cs typeface="Avenir"/>
              <a:sym typeface="Avenir"/>
            </a:endParaRPr>
          </a:p>
          <a:p>
            <a:pPr marL="457200" lvl="0" indent="0" algn="l" rtl="0">
              <a:lnSpc>
                <a:spcPct val="100000"/>
              </a:lnSpc>
              <a:spcBef>
                <a:spcPts val="0"/>
              </a:spcBef>
              <a:spcAft>
                <a:spcPts val="0"/>
              </a:spcAft>
              <a:buNone/>
            </a:pPr>
            <a:r>
              <a:rPr lang="en" sz="1400">
                <a:highlight>
                  <a:srgbClr val="00FFFF"/>
                </a:highlight>
                <a:latin typeface="Avenir"/>
                <a:ea typeface="Avenir"/>
                <a:cs typeface="Avenir"/>
                <a:sym typeface="Avenir"/>
              </a:rPr>
              <a:t>TF-IDF vectorizer is a feature extraction technique that converts text data into a numerical vector representation using the TF-IDF method.</a:t>
            </a:r>
            <a:endParaRPr sz="1400">
              <a:highlight>
                <a:srgbClr val="00FFFF"/>
              </a:highlight>
              <a:latin typeface="Avenir"/>
              <a:ea typeface="Avenir"/>
              <a:cs typeface="Avenir"/>
              <a:sym typeface="Avenir"/>
            </a:endParaRPr>
          </a:p>
          <a:p>
            <a:pPr marL="457200" lvl="0" indent="0" algn="l" rtl="0">
              <a:lnSpc>
                <a:spcPct val="100000"/>
              </a:lnSpc>
              <a:spcBef>
                <a:spcPts val="0"/>
              </a:spcBef>
              <a:spcAft>
                <a:spcPts val="0"/>
              </a:spcAft>
              <a:buNone/>
            </a:pPr>
            <a:endParaRPr sz="1400">
              <a:highlight>
                <a:srgbClr val="00FFFF"/>
              </a:highlight>
              <a:latin typeface="Avenir"/>
              <a:ea typeface="Avenir"/>
              <a:cs typeface="Avenir"/>
              <a:sym typeface="Avenir"/>
            </a:endParaRPr>
          </a:p>
          <a:p>
            <a:pPr marL="457200" lvl="0" indent="-317500" algn="l" rtl="0">
              <a:spcBef>
                <a:spcPts val="0"/>
              </a:spcBef>
              <a:spcAft>
                <a:spcPts val="0"/>
              </a:spcAft>
              <a:buSzPts val="1400"/>
              <a:buFont typeface="Avenir"/>
              <a:buChar char="●"/>
            </a:pPr>
            <a:r>
              <a:rPr lang="en" sz="1400">
                <a:highlight>
                  <a:srgbClr val="00FFFF"/>
                </a:highlight>
                <a:latin typeface="Avenir"/>
                <a:ea typeface="Avenir"/>
                <a:cs typeface="Avenir"/>
                <a:sym typeface="Avenir"/>
              </a:rPr>
              <a:t>Split data into training and testing then fit the model with training data and test it with testing data.</a:t>
            </a:r>
            <a:endParaRPr sz="1400">
              <a:highlight>
                <a:srgbClr val="00FFFF"/>
              </a:highlight>
              <a:latin typeface="Avenir"/>
              <a:ea typeface="Avenir"/>
              <a:cs typeface="Avenir"/>
              <a:sym typeface="Avenir"/>
            </a:endParaRPr>
          </a:p>
          <a:p>
            <a:pPr marL="457200" lvl="0" indent="0" algn="l" rtl="0">
              <a:spcBef>
                <a:spcPts val="0"/>
              </a:spcBef>
              <a:spcAft>
                <a:spcPts val="0"/>
              </a:spcAft>
              <a:buNone/>
            </a:pPr>
            <a:endParaRPr sz="1400">
              <a:highlight>
                <a:srgbClr val="00FFFF"/>
              </a:highlight>
              <a:latin typeface="Avenir"/>
              <a:ea typeface="Avenir"/>
              <a:cs typeface="Avenir"/>
              <a:sym typeface="Avenir"/>
            </a:endParaRPr>
          </a:p>
          <a:p>
            <a:pPr marL="457200" lvl="0" indent="-317500" algn="l" rtl="0">
              <a:spcBef>
                <a:spcPts val="0"/>
              </a:spcBef>
              <a:spcAft>
                <a:spcPts val="0"/>
              </a:spcAft>
              <a:buSzPts val="1400"/>
              <a:buFont typeface="Avenir"/>
              <a:buChar char="●"/>
            </a:pPr>
            <a:r>
              <a:rPr lang="en" sz="1400">
                <a:highlight>
                  <a:srgbClr val="00FFFF"/>
                </a:highlight>
                <a:latin typeface="Avenir"/>
                <a:ea typeface="Avenir"/>
                <a:cs typeface="Avenir"/>
                <a:sym typeface="Avenir"/>
              </a:rPr>
              <a:t>Once the model is trained we can use it to predict the sentiment of amazon reviews.</a:t>
            </a:r>
            <a:endParaRPr sz="1400">
              <a:highlight>
                <a:srgbClr val="00FFFF"/>
              </a:highlight>
              <a:latin typeface="Avenir"/>
              <a:ea typeface="Avenir"/>
              <a:cs typeface="Avenir"/>
              <a:sym typeface="Avenir"/>
            </a:endParaRPr>
          </a:p>
          <a:p>
            <a:pPr marL="457200" lvl="0" indent="0" algn="l" rtl="0">
              <a:spcBef>
                <a:spcPts val="0"/>
              </a:spcBef>
              <a:spcAft>
                <a:spcPts val="0"/>
              </a:spcAft>
              <a:buNone/>
            </a:pPr>
            <a:endParaRPr sz="1400">
              <a:highlight>
                <a:srgbClr val="00FFFF"/>
              </a:highlight>
              <a:latin typeface="Avenir"/>
              <a:ea typeface="Avenir"/>
              <a:cs typeface="Avenir"/>
              <a:sym typeface="Avenir"/>
            </a:endParaRPr>
          </a:p>
          <a:p>
            <a:pPr marL="457200" lvl="0" indent="-317500" algn="l" rtl="0">
              <a:spcBef>
                <a:spcPts val="0"/>
              </a:spcBef>
              <a:spcAft>
                <a:spcPts val="0"/>
              </a:spcAft>
              <a:buSzPts val="1400"/>
              <a:buFont typeface="Avenir"/>
              <a:buChar char="●"/>
            </a:pPr>
            <a:r>
              <a:rPr lang="en" sz="1400">
                <a:highlight>
                  <a:srgbClr val="00FFFF"/>
                </a:highlight>
                <a:latin typeface="Avenir"/>
                <a:ea typeface="Avenir"/>
                <a:cs typeface="Avenir"/>
                <a:sym typeface="Avenir"/>
              </a:rPr>
              <a:t>Compare the predicted sentiment with the actual sentiment of the testing data</a:t>
            </a:r>
            <a:endParaRPr sz="1400">
              <a:highlight>
                <a:srgbClr val="00FFFF"/>
              </a:highlight>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5"/>
        <p:cNvGrpSpPr/>
        <p:nvPr/>
      </p:nvGrpSpPr>
      <p:grpSpPr>
        <a:xfrm>
          <a:off x="0" y="0"/>
          <a:ext cx="0" cy="0"/>
          <a:chOff x="0" y="0"/>
          <a:chExt cx="0" cy="0"/>
        </a:xfrm>
      </p:grpSpPr>
      <p:sp>
        <p:nvSpPr>
          <p:cNvPr id="286" name="Google Shape;286;p39"/>
          <p:cNvSpPr txBox="1">
            <a:spLocks noGrp="1"/>
          </p:cNvSpPr>
          <p:nvPr>
            <p:ph type="body" idx="2"/>
          </p:nvPr>
        </p:nvSpPr>
        <p:spPr>
          <a:xfrm>
            <a:off x="514150" y="854700"/>
            <a:ext cx="3727800" cy="3937800"/>
          </a:xfrm>
          <a:prstGeom prst="rect">
            <a:avLst/>
          </a:prstGeom>
          <a:solidFill>
            <a:srgbClr val="00FFFF"/>
          </a:solidFill>
        </p:spPr>
        <p:txBody>
          <a:bodyPr spcFirstLastPara="1" wrap="square" lIns="68575" tIns="34275" rIns="68575" bIns="34275" anchor="t" anchorCtr="0">
            <a:noAutofit/>
          </a:bodyPr>
          <a:lstStyle/>
          <a:p>
            <a:pPr marL="0" marR="0" lvl="0" indent="0" algn="l" rtl="0">
              <a:lnSpc>
                <a:spcPct val="100000"/>
              </a:lnSpc>
              <a:spcBef>
                <a:spcPts val="800"/>
              </a:spcBef>
              <a:spcAft>
                <a:spcPts val="0"/>
              </a:spcAft>
              <a:buNone/>
            </a:pPr>
            <a:r>
              <a:rPr lang="en">
                <a:highlight>
                  <a:srgbClr val="00FFFF"/>
                </a:highlight>
                <a:latin typeface="Avenir"/>
                <a:ea typeface="Avenir"/>
                <a:cs typeface="Avenir"/>
                <a:sym typeface="Avenir"/>
              </a:rPr>
              <a:t>To measure the performance of model, we can use metrics  like accuracy, precision, recall, and F1-score. These metrics provide a quantitative measure of the performance of the model.</a:t>
            </a:r>
            <a:endParaRPr>
              <a:highlight>
                <a:srgbClr val="00FFFF"/>
              </a:highlight>
              <a:latin typeface="Avenir"/>
              <a:ea typeface="Avenir"/>
              <a:cs typeface="Avenir"/>
              <a:sym typeface="Avenir"/>
            </a:endParaRPr>
          </a:p>
          <a:p>
            <a:pPr marL="0" marR="0" lvl="0" indent="0" algn="l" rtl="0">
              <a:lnSpc>
                <a:spcPct val="100000"/>
              </a:lnSpc>
              <a:spcBef>
                <a:spcPts val="800"/>
              </a:spcBef>
              <a:spcAft>
                <a:spcPts val="0"/>
              </a:spcAft>
              <a:buNone/>
            </a:pPr>
            <a:r>
              <a:rPr lang="en">
                <a:highlight>
                  <a:srgbClr val="00FFFF"/>
                </a:highlight>
                <a:latin typeface="Avenir"/>
                <a:ea typeface="Avenir"/>
                <a:cs typeface="Avenir"/>
                <a:sym typeface="Avenir"/>
              </a:rPr>
              <a:t>Below are the metrics of our model:</a:t>
            </a:r>
            <a:endParaRPr>
              <a:highlight>
                <a:srgbClr val="00FFFF"/>
              </a:highlight>
              <a:latin typeface="Avenir"/>
              <a:ea typeface="Avenir"/>
              <a:cs typeface="Avenir"/>
              <a:sym typeface="Avenir"/>
            </a:endParaRPr>
          </a:p>
          <a:p>
            <a:pPr marL="0" marR="0" lvl="0" indent="0" algn="l" rtl="0">
              <a:lnSpc>
                <a:spcPct val="100000"/>
              </a:lnSpc>
              <a:spcBef>
                <a:spcPts val="800"/>
              </a:spcBef>
              <a:spcAft>
                <a:spcPts val="0"/>
              </a:spcAft>
              <a:buNone/>
            </a:pPr>
            <a:r>
              <a:rPr lang="en">
                <a:solidFill>
                  <a:srgbClr val="FFFF00"/>
                </a:solidFill>
                <a:highlight>
                  <a:srgbClr val="00FFFF"/>
                </a:highlight>
                <a:latin typeface="Avenir"/>
                <a:ea typeface="Avenir"/>
                <a:cs typeface="Avenir"/>
                <a:sym typeface="Avenir"/>
              </a:rPr>
              <a:t>Precision:</a:t>
            </a:r>
            <a:r>
              <a:rPr lang="en">
                <a:highlight>
                  <a:srgbClr val="00FFFF"/>
                </a:highlight>
                <a:latin typeface="Avenir"/>
                <a:ea typeface="Avenir"/>
                <a:cs typeface="Avenir"/>
                <a:sym typeface="Avenir"/>
              </a:rPr>
              <a:t>  0.8987676056338029</a:t>
            </a:r>
            <a:endParaRPr>
              <a:highlight>
                <a:srgbClr val="00FFFF"/>
              </a:highlight>
              <a:latin typeface="Avenir"/>
              <a:ea typeface="Avenir"/>
              <a:cs typeface="Avenir"/>
              <a:sym typeface="Avenir"/>
            </a:endParaRPr>
          </a:p>
          <a:p>
            <a:pPr marL="0" marR="0" lvl="0" indent="0" algn="l" rtl="0">
              <a:lnSpc>
                <a:spcPct val="100000"/>
              </a:lnSpc>
              <a:spcBef>
                <a:spcPts val="800"/>
              </a:spcBef>
              <a:spcAft>
                <a:spcPts val="0"/>
              </a:spcAft>
              <a:buNone/>
            </a:pPr>
            <a:r>
              <a:rPr lang="en">
                <a:solidFill>
                  <a:srgbClr val="FFFF00"/>
                </a:solidFill>
                <a:highlight>
                  <a:srgbClr val="00FFFF"/>
                </a:highlight>
                <a:latin typeface="Avenir"/>
                <a:ea typeface="Avenir"/>
                <a:cs typeface="Avenir"/>
                <a:sym typeface="Avenir"/>
              </a:rPr>
              <a:t>Precision Score: </a:t>
            </a:r>
            <a:r>
              <a:rPr lang="en">
                <a:highlight>
                  <a:srgbClr val="00FFFF"/>
                </a:highlight>
                <a:latin typeface="Avenir"/>
                <a:ea typeface="Avenir"/>
                <a:cs typeface="Avenir"/>
                <a:sym typeface="Avenir"/>
              </a:rPr>
              <a:t> 0.8987676056338029</a:t>
            </a:r>
            <a:endParaRPr>
              <a:highlight>
                <a:srgbClr val="00FFFF"/>
              </a:highlight>
              <a:latin typeface="Avenir"/>
              <a:ea typeface="Avenir"/>
              <a:cs typeface="Avenir"/>
              <a:sym typeface="Avenir"/>
            </a:endParaRPr>
          </a:p>
          <a:p>
            <a:pPr marL="0" marR="0" lvl="0" indent="0" algn="l" rtl="0">
              <a:lnSpc>
                <a:spcPct val="100000"/>
              </a:lnSpc>
              <a:spcBef>
                <a:spcPts val="800"/>
              </a:spcBef>
              <a:spcAft>
                <a:spcPts val="0"/>
              </a:spcAft>
              <a:buNone/>
            </a:pPr>
            <a:r>
              <a:rPr lang="en">
                <a:solidFill>
                  <a:srgbClr val="FFFF00"/>
                </a:solidFill>
                <a:highlight>
                  <a:srgbClr val="00FFFF"/>
                </a:highlight>
                <a:latin typeface="Avenir"/>
                <a:ea typeface="Avenir"/>
                <a:cs typeface="Avenir"/>
                <a:sym typeface="Avenir"/>
              </a:rPr>
              <a:t>Recall Score:</a:t>
            </a:r>
            <a:r>
              <a:rPr lang="en">
                <a:highlight>
                  <a:srgbClr val="00FFFF"/>
                </a:highlight>
                <a:latin typeface="Avenir"/>
                <a:ea typeface="Avenir"/>
                <a:cs typeface="Avenir"/>
                <a:sym typeface="Avenir"/>
              </a:rPr>
              <a:t>  0.8103174603174603</a:t>
            </a:r>
            <a:endParaRPr>
              <a:highlight>
                <a:srgbClr val="00FFFF"/>
              </a:highlight>
              <a:latin typeface="Avenir"/>
              <a:ea typeface="Avenir"/>
              <a:cs typeface="Avenir"/>
              <a:sym typeface="Avenir"/>
            </a:endParaRPr>
          </a:p>
          <a:p>
            <a:pPr marL="0" marR="0" lvl="0" indent="0" algn="l" rtl="0">
              <a:lnSpc>
                <a:spcPct val="100000"/>
              </a:lnSpc>
              <a:spcBef>
                <a:spcPts val="800"/>
              </a:spcBef>
              <a:spcAft>
                <a:spcPts val="0"/>
              </a:spcAft>
              <a:buNone/>
            </a:pPr>
            <a:r>
              <a:rPr lang="en">
                <a:solidFill>
                  <a:srgbClr val="FFFF00"/>
                </a:solidFill>
                <a:highlight>
                  <a:srgbClr val="00FFFF"/>
                </a:highlight>
                <a:latin typeface="Avenir"/>
                <a:ea typeface="Avenir"/>
                <a:cs typeface="Avenir"/>
                <a:sym typeface="Avenir"/>
              </a:rPr>
              <a:t>F1 Score: </a:t>
            </a:r>
            <a:r>
              <a:rPr lang="en">
                <a:highlight>
                  <a:srgbClr val="00FFFF"/>
                </a:highlight>
                <a:latin typeface="Avenir"/>
                <a:ea typeface="Avenir"/>
                <a:cs typeface="Avenir"/>
                <a:sym typeface="Avenir"/>
              </a:rPr>
              <a:t> 0.8522537562604342</a:t>
            </a:r>
            <a:endParaRPr>
              <a:highlight>
                <a:srgbClr val="00FFFF"/>
              </a:highlight>
              <a:latin typeface="Avenir"/>
              <a:ea typeface="Avenir"/>
              <a:cs typeface="Avenir"/>
              <a:sym typeface="Avenir"/>
            </a:endParaRPr>
          </a:p>
          <a:p>
            <a:pPr marL="0" marR="0" lvl="0" indent="0" algn="l" rtl="0">
              <a:lnSpc>
                <a:spcPct val="100000"/>
              </a:lnSpc>
              <a:spcBef>
                <a:spcPts val="800"/>
              </a:spcBef>
              <a:spcAft>
                <a:spcPts val="0"/>
              </a:spcAft>
              <a:buNone/>
            </a:pPr>
            <a:endParaRPr>
              <a:highlight>
                <a:srgbClr val="00FFFF"/>
              </a:highlight>
              <a:latin typeface="Avenir"/>
              <a:ea typeface="Avenir"/>
              <a:cs typeface="Avenir"/>
              <a:sym typeface="Avenir"/>
            </a:endParaRPr>
          </a:p>
          <a:p>
            <a:pPr marL="0" marR="0" lvl="0" indent="0" algn="l" rtl="0">
              <a:lnSpc>
                <a:spcPct val="100000"/>
              </a:lnSpc>
              <a:spcBef>
                <a:spcPts val="800"/>
              </a:spcBef>
              <a:spcAft>
                <a:spcPts val="0"/>
              </a:spcAft>
              <a:buNone/>
            </a:pPr>
            <a:r>
              <a:rPr lang="en">
                <a:highlight>
                  <a:srgbClr val="00FFFF"/>
                </a:highlight>
                <a:latin typeface="Avenir"/>
                <a:ea typeface="Avenir"/>
                <a:cs typeface="Avenir"/>
                <a:sym typeface="Avenir"/>
              </a:rPr>
              <a:t>Confusion Matrix: </a:t>
            </a:r>
            <a:endParaRPr>
              <a:highlight>
                <a:srgbClr val="00FFFF"/>
              </a:highlight>
              <a:latin typeface="Avenir"/>
              <a:ea typeface="Avenir"/>
              <a:cs typeface="Avenir"/>
              <a:sym typeface="Avenir"/>
            </a:endParaRPr>
          </a:p>
          <a:p>
            <a:pPr marL="0" lvl="0" indent="0" algn="l" rtl="0">
              <a:spcBef>
                <a:spcPts val="800"/>
              </a:spcBef>
              <a:spcAft>
                <a:spcPts val="0"/>
              </a:spcAft>
              <a:buNone/>
            </a:pPr>
            <a:endParaRPr sz="1200">
              <a:highlight>
                <a:srgbClr val="00FFFF"/>
              </a:highlight>
              <a:latin typeface="Avenir"/>
              <a:ea typeface="Avenir"/>
              <a:cs typeface="Avenir"/>
              <a:sym typeface="Avenir"/>
            </a:endParaRPr>
          </a:p>
        </p:txBody>
      </p:sp>
      <p:sp>
        <p:nvSpPr>
          <p:cNvPr id="287" name="Google Shape;287;p39"/>
          <p:cNvSpPr txBox="1">
            <a:spLocks noGrp="1"/>
          </p:cNvSpPr>
          <p:nvPr>
            <p:ph type="body" idx="4"/>
          </p:nvPr>
        </p:nvSpPr>
        <p:spPr>
          <a:xfrm>
            <a:off x="4692175" y="854700"/>
            <a:ext cx="3970800" cy="3937800"/>
          </a:xfrm>
          <a:prstGeom prst="rect">
            <a:avLst/>
          </a:prstGeom>
          <a:solidFill>
            <a:srgbClr val="00FFFF"/>
          </a:solidFill>
        </p:spPr>
        <p:txBody>
          <a:bodyPr spcFirstLastPara="1" wrap="square" lIns="68575" tIns="34275" rIns="68575" bIns="34275" anchor="t" anchorCtr="0">
            <a:noAutofit/>
          </a:bodyPr>
          <a:lstStyle/>
          <a:p>
            <a:pPr marL="0" lvl="0" indent="0" algn="l" rtl="0">
              <a:spcBef>
                <a:spcPts val="800"/>
              </a:spcBef>
              <a:spcAft>
                <a:spcPts val="0"/>
              </a:spcAft>
              <a:buNone/>
            </a:pPr>
            <a:r>
              <a:rPr lang="en">
                <a:highlight>
                  <a:srgbClr val="00FFFF"/>
                </a:highlight>
                <a:latin typeface="Avenir"/>
                <a:ea typeface="Avenir"/>
                <a:cs typeface="Avenir"/>
                <a:sym typeface="Avenir"/>
              </a:rPr>
              <a:t>Precision refers to the proportion of correctly predicted positive instances out of all positive predictions. the Precision score is 0.898, which means that out of all the positive predictions made by the model, 89.88% were correct.</a:t>
            </a:r>
            <a:endParaRPr>
              <a:highlight>
                <a:srgbClr val="00FFFF"/>
              </a:highlight>
              <a:latin typeface="Avenir"/>
              <a:ea typeface="Avenir"/>
              <a:cs typeface="Avenir"/>
              <a:sym typeface="Avenir"/>
            </a:endParaRPr>
          </a:p>
          <a:p>
            <a:pPr marL="0" lvl="0" indent="0" algn="l" rtl="0">
              <a:spcBef>
                <a:spcPts val="800"/>
              </a:spcBef>
              <a:spcAft>
                <a:spcPts val="0"/>
              </a:spcAft>
              <a:buClr>
                <a:schemeClr val="dk1"/>
              </a:buClr>
              <a:buSzPts val="1100"/>
              <a:buFont typeface="Arial"/>
              <a:buNone/>
            </a:pPr>
            <a:endParaRPr>
              <a:highlight>
                <a:srgbClr val="00FFFF"/>
              </a:highlight>
              <a:latin typeface="Avenir"/>
              <a:ea typeface="Avenir"/>
              <a:cs typeface="Avenir"/>
              <a:sym typeface="Avenir"/>
            </a:endParaRPr>
          </a:p>
          <a:p>
            <a:pPr marL="0" lvl="0" indent="0" algn="l" rtl="0">
              <a:lnSpc>
                <a:spcPct val="115000"/>
              </a:lnSpc>
              <a:spcBef>
                <a:spcPts val="0"/>
              </a:spcBef>
              <a:spcAft>
                <a:spcPts val="0"/>
              </a:spcAft>
              <a:buNone/>
            </a:pPr>
            <a:r>
              <a:rPr lang="en">
                <a:highlight>
                  <a:srgbClr val="00FFFF"/>
                </a:highlight>
                <a:latin typeface="Avenir"/>
                <a:ea typeface="Avenir"/>
                <a:cs typeface="Avenir"/>
                <a:sym typeface="Avenir"/>
              </a:rPr>
              <a:t>Recall, on the other hand, measures the proportion of correctly predicted positive instances out of all actual positive instances. The Recall score for this model is 0.8103, indicating that the model was able to identify 81.03% of all actual positive instances.</a:t>
            </a:r>
            <a:endParaRPr>
              <a:highlight>
                <a:srgbClr val="00FFFF"/>
              </a:highlight>
              <a:latin typeface="Avenir"/>
              <a:ea typeface="Avenir"/>
              <a:cs typeface="Avenir"/>
              <a:sym typeface="Avenir"/>
            </a:endParaRPr>
          </a:p>
          <a:p>
            <a:pPr marL="0" lvl="0" indent="0" algn="l" rtl="0">
              <a:lnSpc>
                <a:spcPct val="115000"/>
              </a:lnSpc>
              <a:spcBef>
                <a:spcPts val="0"/>
              </a:spcBef>
              <a:spcAft>
                <a:spcPts val="0"/>
              </a:spcAft>
              <a:buNone/>
            </a:pPr>
            <a:endParaRPr>
              <a:highlight>
                <a:srgbClr val="00FFFF"/>
              </a:highlight>
              <a:latin typeface="Avenir"/>
              <a:ea typeface="Avenir"/>
              <a:cs typeface="Avenir"/>
              <a:sym typeface="Avenir"/>
            </a:endParaRPr>
          </a:p>
          <a:p>
            <a:pPr marL="0" lvl="0" indent="0" algn="l" rtl="0">
              <a:lnSpc>
                <a:spcPct val="115000"/>
              </a:lnSpc>
              <a:spcBef>
                <a:spcPts val="0"/>
              </a:spcBef>
              <a:spcAft>
                <a:spcPts val="0"/>
              </a:spcAft>
              <a:buNone/>
            </a:pPr>
            <a:r>
              <a:rPr lang="en">
                <a:highlight>
                  <a:srgbClr val="00FFFF"/>
                </a:highlight>
                <a:latin typeface="Avenir"/>
                <a:ea typeface="Avenir"/>
                <a:cs typeface="Avenir"/>
                <a:sym typeface="Avenir"/>
              </a:rPr>
              <a:t>The F1 score is the harmonic mean of Precision and Recall and provides a more balanced measure of the model's performance. The F1 score is 0.852, which suggests that the model is reasonably accurate in predicting positive instances.</a:t>
            </a:r>
            <a:endParaRPr>
              <a:highlight>
                <a:srgbClr val="00FFFF"/>
              </a:highlight>
              <a:latin typeface="Avenir"/>
              <a:ea typeface="Avenir"/>
              <a:cs typeface="Avenir"/>
              <a:sym typeface="Avenir"/>
            </a:endParaRPr>
          </a:p>
          <a:p>
            <a:pPr marL="0" lvl="0" indent="0" algn="l" rtl="0">
              <a:lnSpc>
                <a:spcPct val="115000"/>
              </a:lnSpc>
              <a:spcBef>
                <a:spcPts val="0"/>
              </a:spcBef>
              <a:spcAft>
                <a:spcPts val="0"/>
              </a:spcAft>
              <a:buNone/>
            </a:pPr>
            <a:endParaRPr>
              <a:highlight>
                <a:srgbClr val="00FFFF"/>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Font typeface="Arial"/>
              <a:buNone/>
            </a:pPr>
            <a:r>
              <a:rPr lang="en">
                <a:highlight>
                  <a:srgbClr val="00FFFF"/>
                </a:highlight>
                <a:latin typeface="Avenir"/>
                <a:ea typeface="Avenir"/>
                <a:cs typeface="Avenir"/>
                <a:sym typeface="Avenir"/>
              </a:rPr>
              <a:t>Overall, these evaluation metrics indicate that the model performs reasonably well in predicting positive instances, with high precision and reasonable recall.</a:t>
            </a:r>
            <a:endParaRPr>
              <a:highlight>
                <a:srgbClr val="00FFFF"/>
              </a:highlight>
              <a:latin typeface="Avenir"/>
              <a:ea typeface="Avenir"/>
              <a:cs typeface="Avenir"/>
              <a:sym typeface="Avenir"/>
            </a:endParaRPr>
          </a:p>
          <a:p>
            <a:pPr marL="0" lvl="0" indent="0" algn="l" rtl="0">
              <a:spcBef>
                <a:spcPts val="800"/>
              </a:spcBef>
              <a:spcAft>
                <a:spcPts val="0"/>
              </a:spcAft>
              <a:buNone/>
            </a:pPr>
            <a:endParaRPr>
              <a:latin typeface="Avenir"/>
              <a:ea typeface="Avenir"/>
              <a:cs typeface="Avenir"/>
              <a:sym typeface="Avenir"/>
            </a:endParaRPr>
          </a:p>
        </p:txBody>
      </p:sp>
      <p:sp>
        <p:nvSpPr>
          <p:cNvPr id="288" name="Google Shape;288;p39"/>
          <p:cNvSpPr txBox="1"/>
          <p:nvPr/>
        </p:nvSpPr>
        <p:spPr>
          <a:xfrm>
            <a:off x="1612450" y="247775"/>
            <a:ext cx="153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latin typeface="Avenir"/>
                <a:ea typeface="Avenir"/>
                <a:cs typeface="Avenir"/>
                <a:sym typeface="Avenir"/>
              </a:rPr>
              <a:t>Accuracy</a:t>
            </a:r>
            <a:endParaRPr sz="1800" b="1">
              <a:solidFill>
                <a:schemeClr val="lt1"/>
              </a:solidFill>
              <a:latin typeface="Avenir"/>
              <a:ea typeface="Avenir"/>
              <a:cs typeface="Avenir"/>
              <a:sym typeface="Avenir"/>
            </a:endParaRPr>
          </a:p>
        </p:txBody>
      </p:sp>
      <p:pic>
        <p:nvPicPr>
          <p:cNvPr id="289" name="Google Shape;289;p39"/>
          <p:cNvPicPr preferRelativeResize="0"/>
          <p:nvPr/>
        </p:nvPicPr>
        <p:blipFill>
          <a:blip r:embed="rId3">
            <a:alphaModFix/>
          </a:blip>
          <a:stretch>
            <a:fillRect/>
          </a:stretch>
        </p:blipFill>
        <p:spPr>
          <a:xfrm>
            <a:off x="2434700" y="3156925"/>
            <a:ext cx="1416825" cy="1227775"/>
          </a:xfrm>
          <a:prstGeom prst="rect">
            <a:avLst/>
          </a:prstGeom>
          <a:noFill/>
          <a:ln>
            <a:noFill/>
          </a:ln>
        </p:spPr>
      </p:pic>
      <p:sp>
        <p:nvSpPr>
          <p:cNvPr id="290" name="Google Shape;290;p39"/>
          <p:cNvSpPr txBox="1"/>
          <p:nvPr/>
        </p:nvSpPr>
        <p:spPr>
          <a:xfrm>
            <a:off x="5911975" y="247775"/>
            <a:ext cx="153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b="1">
                <a:solidFill>
                  <a:schemeClr val="lt1"/>
                </a:solidFill>
                <a:latin typeface="Avenir"/>
                <a:ea typeface="Avenir"/>
                <a:cs typeface="Avenir"/>
                <a:sym typeface="Avenir"/>
              </a:rPr>
              <a:t>Findings</a:t>
            </a:r>
            <a:endParaRPr>
              <a:solidFill>
                <a:schemeClr val="lt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0"/>
          <p:cNvSpPr txBox="1">
            <a:spLocks noGrp="1"/>
          </p:cNvSpPr>
          <p:nvPr>
            <p:ph type="ctrTitle"/>
          </p:nvPr>
        </p:nvSpPr>
        <p:spPr>
          <a:xfrm>
            <a:off x="3549100" y="1366800"/>
            <a:ext cx="4105800" cy="15834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2700"/>
              <a:buFont typeface="Arial"/>
              <a:buNone/>
            </a:pPr>
            <a:r>
              <a:rPr lang="en" sz="3000" b="1">
                <a:latin typeface="Avenir"/>
                <a:ea typeface="Avenir"/>
                <a:cs typeface="Avenir"/>
                <a:sym typeface="Avenir"/>
              </a:rPr>
              <a:t>KEY INSIGHTS &amp; RECOMMENDATIONS</a:t>
            </a:r>
            <a:endParaRPr sz="3000">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a:off x="529100" y="225649"/>
            <a:ext cx="7886700" cy="470700"/>
          </a:xfrm>
          <a:prstGeom prst="rect">
            <a:avLst/>
          </a:prstGeom>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dk1"/>
              </a:buClr>
              <a:buFont typeface="Arial"/>
              <a:buNone/>
            </a:pPr>
            <a:r>
              <a:rPr lang="en" sz="2400" b="1">
                <a:latin typeface="Avenir"/>
                <a:ea typeface="Avenir"/>
                <a:cs typeface="Avenir"/>
                <a:sym typeface="Avenir"/>
              </a:rPr>
              <a:t>Important phone characteristics Vs review sentiment</a:t>
            </a:r>
            <a:endParaRPr sz="2400"/>
          </a:p>
        </p:txBody>
      </p:sp>
      <p:sp>
        <p:nvSpPr>
          <p:cNvPr id="301" name="Google Shape;301;p41"/>
          <p:cNvSpPr txBox="1">
            <a:spLocks noGrp="1"/>
          </p:cNvSpPr>
          <p:nvPr>
            <p:ph type="body" idx="4294967295"/>
          </p:nvPr>
        </p:nvSpPr>
        <p:spPr>
          <a:xfrm>
            <a:off x="5256325" y="1006050"/>
            <a:ext cx="3508500" cy="37104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Avenir"/>
                <a:ea typeface="Avenir"/>
                <a:cs typeface="Avenir"/>
                <a:sym typeface="Avenir"/>
              </a:rPr>
              <a:t>Word cloud enables identification of  frequently occurring words or phrases. Let’s analyze the attached word cloud snapshot: </a:t>
            </a:r>
            <a:endParaRPr sz="1400" dirty="0">
              <a:latin typeface="Avenir"/>
              <a:ea typeface="Avenir"/>
              <a:cs typeface="Avenir"/>
              <a:sym typeface="Avenir"/>
            </a:endParaRPr>
          </a:p>
          <a:p>
            <a:pPr marL="457200" lvl="0" indent="0" algn="l" rtl="0">
              <a:spcBef>
                <a:spcPts val="0"/>
              </a:spcBef>
              <a:spcAft>
                <a:spcPts val="0"/>
              </a:spcAft>
              <a:buNone/>
            </a:pPr>
            <a:endParaRPr sz="1400" dirty="0">
              <a:latin typeface="Avenir"/>
              <a:ea typeface="Avenir"/>
              <a:cs typeface="Avenir"/>
              <a:sym typeface="Avenir"/>
            </a:endParaRPr>
          </a:p>
          <a:p>
            <a:pPr marL="457200" lvl="0" indent="-317500" algn="l" rtl="0">
              <a:spcBef>
                <a:spcPts val="0"/>
              </a:spcBef>
              <a:spcAft>
                <a:spcPts val="0"/>
              </a:spcAft>
              <a:buSzPts val="1400"/>
              <a:buFont typeface="Avenir"/>
              <a:buChar char="●"/>
            </a:pPr>
            <a:r>
              <a:rPr lang="en" sz="1400" dirty="0">
                <a:latin typeface="Avenir"/>
                <a:ea typeface="Avenir"/>
                <a:cs typeface="Avenir"/>
                <a:sym typeface="Avenir"/>
              </a:rPr>
              <a:t>Screen, Battery, Life, Quality Are the most common keywords in review sentiment followed by features like processor, charger and design.</a:t>
            </a:r>
            <a:endParaRPr sz="1400" dirty="0">
              <a:latin typeface="Avenir"/>
              <a:ea typeface="Avenir"/>
              <a:cs typeface="Avenir"/>
              <a:sym typeface="Avenir"/>
            </a:endParaRPr>
          </a:p>
          <a:p>
            <a:pPr marL="457200" lvl="0" indent="0" algn="l" rtl="0">
              <a:spcBef>
                <a:spcPts val="0"/>
              </a:spcBef>
              <a:spcAft>
                <a:spcPts val="0"/>
              </a:spcAft>
              <a:buNone/>
            </a:pPr>
            <a:endParaRPr sz="1400" dirty="0">
              <a:latin typeface="Avenir"/>
              <a:ea typeface="Avenir"/>
              <a:cs typeface="Avenir"/>
              <a:sym typeface="Avenir"/>
            </a:endParaRPr>
          </a:p>
          <a:p>
            <a:pPr marL="457200" lvl="0" indent="-317500" algn="l" rtl="0">
              <a:spcBef>
                <a:spcPts val="0"/>
              </a:spcBef>
              <a:spcAft>
                <a:spcPts val="0"/>
              </a:spcAft>
              <a:buSzPts val="1400"/>
              <a:buFont typeface="Avenir"/>
              <a:buChar char="●"/>
            </a:pPr>
            <a:r>
              <a:rPr lang="en" sz="1400" dirty="0">
                <a:latin typeface="Avenir"/>
                <a:ea typeface="Avenir"/>
                <a:cs typeface="Avenir"/>
                <a:sym typeface="Avenir"/>
              </a:rPr>
              <a:t>While </a:t>
            </a:r>
            <a:r>
              <a:rPr lang="en" sz="1400" dirty="0">
                <a:solidFill>
                  <a:srgbClr val="FF0000"/>
                </a:solidFill>
                <a:latin typeface="Avenir"/>
                <a:ea typeface="Avenir"/>
                <a:cs typeface="Avenir"/>
                <a:sym typeface="Avenir"/>
              </a:rPr>
              <a:t>price </a:t>
            </a:r>
            <a:r>
              <a:rPr lang="en" sz="1400" dirty="0">
                <a:latin typeface="Avenir"/>
                <a:ea typeface="Avenir"/>
                <a:cs typeface="Avenir"/>
                <a:sym typeface="Avenir"/>
              </a:rPr>
              <a:t>is mentioned several times, keywords like speed, size and memory were also cited.</a:t>
            </a:r>
            <a:endParaRPr sz="1400" dirty="0">
              <a:latin typeface="Avenir"/>
              <a:ea typeface="Avenir"/>
              <a:cs typeface="Avenir"/>
              <a:sym typeface="Avenir"/>
            </a:endParaRPr>
          </a:p>
          <a:p>
            <a:pPr marL="457200" lvl="0" indent="0" algn="l" rtl="0">
              <a:spcBef>
                <a:spcPts val="0"/>
              </a:spcBef>
              <a:spcAft>
                <a:spcPts val="0"/>
              </a:spcAft>
              <a:buClr>
                <a:schemeClr val="dk1"/>
              </a:buClr>
              <a:buSzPts val="1100"/>
              <a:buFont typeface="Arial"/>
              <a:buNone/>
            </a:pP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endParaRPr sz="1400" dirty="0"/>
          </a:p>
        </p:txBody>
      </p:sp>
      <p:pic>
        <p:nvPicPr>
          <p:cNvPr id="302" name="Google Shape;302;p41"/>
          <p:cNvPicPr preferRelativeResize="0"/>
          <p:nvPr/>
        </p:nvPicPr>
        <p:blipFill>
          <a:blip r:embed="rId3">
            <a:alphaModFix/>
          </a:blip>
          <a:stretch>
            <a:fillRect/>
          </a:stretch>
        </p:blipFill>
        <p:spPr>
          <a:xfrm>
            <a:off x="529100" y="1006050"/>
            <a:ext cx="4317950" cy="2951149"/>
          </a:xfrm>
          <a:prstGeom prst="rect">
            <a:avLst/>
          </a:prstGeom>
          <a:noFill/>
          <a:ln>
            <a:noFill/>
          </a:ln>
        </p:spPr>
      </p:pic>
      <p:sp>
        <p:nvSpPr>
          <p:cNvPr id="2" name="TextBox 1">
            <a:extLst>
              <a:ext uri="{FF2B5EF4-FFF2-40B4-BE49-F238E27FC236}">
                <a16:creationId xmlns:a16="http://schemas.microsoft.com/office/drawing/2014/main" id="{165E4D34-CE85-3BF1-F537-364A5C0A90D3}"/>
              </a:ext>
            </a:extLst>
          </p:cNvPr>
          <p:cNvSpPr txBox="1"/>
          <p:nvPr/>
        </p:nvSpPr>
        <p:spPr>
          <a:xfrm>
            <a:off x="9382539" y="15903"/>
            <a:ext cx="184731" cy="307777"/>
          </a:xfrm>
          <a:prstGeom prst="rect">
            <a:avLst/>
          </a:prstGeom>
          <a:noFill/>
        </p:spPr>
        <p:txBody>
          <a:bodyPr wrap="none" rtlCol="0">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p:nvPr/>
        </p:nvSpPr>
        <p:spPr>
          <a:xfrm>
            <a:off x="226350" y="4196650"/>
            <a:ext cx="8691300" cy="869700"/>
          </a:xfrm>
          <a:prstGeom prst="rect">
            <a:avLst/>
          </a:prstGeom>
          <a:noFill/>
          <a:ln>
            <a:noFill/>
          </a:ln>
        </p:spPr>
        <p:txBody>
          <a:bodyPr spcFirstLastPara="1" wrap="square" lIns="68575" tIns="34275" rIns="68575" bIns="34275" anchor="t" anchorCtr="0">
            <a:noAutofit/>
          </a:bodyPr>
          <a:lstStyle/>
          <a:p>
            <a:pPr marL="457200" lvl="0" indent="-317500" algn="l" rtl="0">
              <a:lnSpc>
                <a:spcPct val="90000"/>
              </a:lnSpc>
              <a:spcBef>
                <a:spcPts val="1200"/>
              </a:spcBef>
              <a:spcAft>
                <a:spcPts val="0"/>
              </a:spcAft>
              <a:buClr>
                <a:schemeClr val="dk1"/>
              </a:buClr>
              <a:buSzPts val="1400"/>
              <a:buFont typeface="Avenir"/>
              <a:buChar char="●"/>
            </a:pPr>
            <a:r>
              <a:rPr lang="en" i="1">
                <a:solidFill>
                  <a:schemeClr val="dk1"/>
                </a:solidFill>
                <a:latin typeface="Avenir"/>
                <a:ea typeface="Avenir"/>
                <a:cs typeface="Avenir"/>
                <a:sym typeface="Avenir"/>
              </a:rPr>
              <a:t>Samsung </a:t>
            </a:r>
            <a:r>
              <a:rPr lang="en">
                <a:solidFill>
                  <a:schemeClr val="dk1"/>
                </a:solidFill>
                <a:latin typeface="Avenir"/>
                <a:ea typeface="Avenir"/>
                <a:cs typeface="Avenir"/>
                <a:sym typeface="Avenir"/>
              </a:rPr>
              <a:t>leads in having the most favorable sentiments among verified users.</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Reviews with upvotes also highlight Samsung on the top.</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Surprisingly, Samsung has garnered more upvotes for Negative reviews as well.</a:t>
            </a:r>
            <a:endParaRPr>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endParaRPr>
              <a:solidFill>
                <a:schemeClr val="dk1"/>
              </a:solidFill>
              <a:latin typeface="Avenir"/>
              <a:ea typeface="Avenir"/>
              <a:cs typeface="Avenir"/>
              <a:sym typeface="Avenir"/>
            </a:endParaRPr>
          </a:p>
        </p:txBody>
      </p:sp>
      <p:sp>
        <p:nvSpPr>
          <p:cNvPr id="308" name="Google Shape;308;p42"/>
          <p:cNvSpPr txBox="1"/>
          <p:nvPr/>
        </p:nvSpPr>
        <p:spPr>
          <a:xfrm>
            <a:off x="3066175" y="171700"/>
            <a:ext cx="27321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Review Sentiment</a:t>
            </a:r>
            <a:r>
              <a:rPr lang="en" sz="2400">
                <a:solidFill>
                  <a:schemeClr val="dk1"/>
                </a:solidFill>
                <a:latin typeface="Avenir"/>
                <a:ea typeface="Avenir"/>
                <a:cs typeface="Avenir"/>
                <a:sym typeface="Avenir"/>
              </a:rPr>
              <a:t> </a:t>
            </a:r>
            <a:endParaRPr sz="2400">
              <a:solidFill>
                <a:schemeClr val="dk1"/>
              </a:solidFill>
              <a:latin typeface="Avenir"/>
              <a:ea typeface="Avenir"/>
              <a:cs typeface="Avenir"/>
              <a:sym typeface="Avenir"/>
            </a:endParaRPr>
          </a:p>
        </p:txBody>
      </p:sp>
      <p:pic>
        <p:nvPicPr>
          <p:cNvPr id="309" name="Google Shape;309;p42"/>
          <p:cNvPicPr preferRelativeResize="0"/>
          <p:nvPr/>
        </p:nvPicPr>
        <p:blipFill>
          <a:blip r:embed="rId3">
            <a:alphaModFix/>
          </a:blip>
          <a:stretch>
            <a:fillRect/>
          </a:stretch>
        </p:blipFill>
        <p:spPr>
          <a:xfrm>
            <a:off x="152400" y="731975"/>
            <a:ext cx="3976313" cy="3005000"/>
          </a:xfrm>
          <a:prstGeom prst="rect">
            <a:avLst/>
          </a:prstGeom>
          <a:noFill/>
          <a:ln>
            <a:noFill/>
          </a:ln>
        </p:spPr>
      </p:pic>
      <p:pic>
        <p:nvPicPr>
          <p:cNvPr id="310" name="Google Shape;310;p42"/>
          <p:cNvPicPr preferRelativeResize="0"/>
          <p:nvPr/>
        </p:nvPicPr>
        <p:blipFill>
          <a:blip r:embed="rId4">
            <a:alphaModFix/>
          </a:blip>
          <a:stretch>
            <a:fillRect/>
          </a:stretch>
        </p:blipFill>
        <p:spPr>
          <a:xfrm>
            <a:off x="4281125" y="808175"/>
            <a:ext cx="4105550" cy="2799151"/>
          </a:xfrm>
          <a:prstGeom prst="rect">
            <a:avLst/>
          </a:prstGeom>
          <a:noFill/>
          <a:ln>
            <a:noFill/>
          </a:ln>
        </p:spPr>
      </p:pic>
      <p:sp>
        <p:nvSpPr>
          <p:cNvPr id="311" name="Google Shape;311;p42"/>
          <p:cNvSpPr txBox="1"/>
          <p:nvPr/>
        </p:nvSpPr>
        <p:spPr>
          <a:xfrm>
            <a:off x="1200500" y="3660775"/>
            <a:ext cx="265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nir"/>
                <a:ea typeface="Avenir"/>
                <a:cs typeface="Avenir"/>
                <a:sym typeface="Avenir"/>
              </a:rPr>
              <a:t>Reviews with Votes</a:t>
            </a:r>
            <a:endParaRPr b="1">
              <a:latin typeface="Avenir"/>
              <a:ea typeface="Avenir"/>
              <a:cs typeface="Avenir"/>
              <a:sym typeface="Avenir"/>
            </a:endParaRPr>
          </a:p>
        </p:txBody>
      </p:sp>
      <p:sp>
        <p:nvSpPr>
          <p:cNvPr id="312" name="Google Shape;312;p42"/>
          <p:cNvSpPr txBox="1"/>
          <p:nvPr/>
        </p:nvSpPr>
        <p:spPr>
          <a:xfrm>
            <a:off x="5151875" y="3598050"/>
            <a:ext cx="25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venir"/>
                <a:ea typeface="Avenir"/>
                <a:cs typeface="Avenir"/>
                <a:sym typeface="Avenir"/>
              </a:rPr>
              <a:t>Brand Vs Review Sentiment</a:t>
            </a:r>
            <a:endParaRPr b="1">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3"/>
          <p:cNvPicPr preferRelativeResize="0"/>
          <p:nvPr/>
        </p:nvPicPr>
        <p:blipFill>
          <a:blip r:embed="rId3">
            <a:alphaModFix/>
          </a:blip>
          <a:stretch>
            <a:fillRect/>
          </a:stretch>
        </p:blipFill>
        <p:spPr>
          <a:xfrm>
            <a:off x="454625" y="435400"/>
            <a:ext cx="4339149" cy="4448540"/>
          </a:xfrm>
          <a:prstGeom prst="rect">
            <a:avLst/>
          </a:prstGeom>
          <a:noFill/>
          <a:ln>
            <a:noFill/>
          </a:ln>
        </p:spPr>
      </p:pic>
      <p:sp>
        <p:nvSpPr>
          <p:cNvPr id="318" name="Google Shape;318;p43"/>
          <p:cNvSpPr txBox="1"/>
          <p:nvPr/>
        </p:nvSpPr>
        <p:spPr>
          <a:xfrm>
            <a:off x="5039550" y="1569775"/>
            <a:ext cx="3347700" cy="2451900"/>
          </a:xfrm>
          <a:prstGeom prst="rect">
            <a:avLst/>
          </a:prstGeom>
          <a:noFill/>
          <a:ln>
            <a:noFill/>
          </a:ln>
        </p:spPr>
        <p:txBody>
          <a:bodyPr spcFirstLastPara="1" wrap="square" lIns="68575" tIns="34275" rIns="68575" bIns="34275" anchor="t" anchorCtr="0">
            <a:noAutofit/>
          </a:bodyPr>
          <a:lstStyle/>
          <a:p>
            <a:pPr marL="457200" lvl="0" indent="-317500" algn="l" rtl="0">
              <a:lnSpc>
                <a:spcPct val="90000"/>
              </a:lnSpc>
              <a:spcBef>
                <a:spcPts val="1200"/>
              </a:spcBef>
              <a:spcAft>
                <a:spcPts val="0"/>
              </a:spcAft>
              <a:buClr>
                <a:schemeClr val="dk1"/>
              </a:buClr>
              <a:buSzPts val="1400"/>
              <a:buFont typeface="Avenir"/>
              <a:buChar char="●"/>
            </a:pPr>
            <a:r>
              <a:rPr lang="en">
                <a:solidFill>
                  <a:schemeClr val="dk1"/>
                </a:solidFill>
                <a:latin typeface="Avenir"/>
                <a:ea typeface="Avenir"/>
                <a:cs typeface="Avenir"/>
                <a:sym typeface="Avenir"/>
              </a:rPr>
              <a:t>‘Samsung’ is the mobile phone market leader with ~ 25% of the share.</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‘BLU’ &amp; ‘LG’ are the second and third leads with ~ 15% and 10% respectively</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Remaining is distributed majorly among the remaining brands – Motorola, Nokia, Apple, Blackberry, HTC, Sony &amp; Huawei.</a:t>
            </a:r>
            <a:endParaRPr>
              <a:solidFill>
                <a:schemeClr val="dk1"/>
              </a:solidFill>
              <a:latin typeface="Avenir"/>
              <a:ea typeface="Avenir"/>
              <a:cs typeface="Avenir"/>
              <a:sym typeface="Avenir"/>
            </a:endParaRPr>
          </a:p>
        </p:txBody>
      </p:sp>
      <p:sp>
        <p:nvSpPr>
          <p:cNvPr id="319" name="Google Shape;319;p43"/>
          <p:cNvSpPr txBox="1"/>
          <p:nvPr/>
        </p:nvSpPr>
        <p:spPr>
          <a:xfrm>
            <a:off x="5014800" y="644675"/>
            <a:ext cx="41292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Top 10 brands with the highest market share</a:t>
            </a:r>
            <a:endParaRPr sz="2400">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44"/>
          <p:cNvPicPr preferRelativeResize="0"/>
          <p:nvPr/>
        </p:nvPicPr>
        <p:blipFill>
          <a:blip r:embed="rId3">
            <a:alphaModFix/>
          </a:blip>
          <a:stretch>
            <a:fillRect/>
          </a:stretch>
        </p:blipFill>
        <p:spPr>
          <a:xfrm>
            <a:off x="538950" y="421501"/>
            <a:ext cx="4884526" cy="4462001"/>
          </a:xfrm>
          <a:prstGeom prst="rect">
            <a:avLst/>
          </a:prstGeom>
          <a:noFill/>
          <a:ln>
            <a:noFill/>
          </a:ln>
        </p:spPr>
      </p:pic>
      <p:sp>
        <p:nvSpPr>
          <p:cNvPr id="325" name="Google Shape;325;p44"/>
          <p:cNvSpPr txBox="1"/>
          <p:nvPr/>
        </p:nvSpPr>
        <p:spPr>
          <a:xfrm>
            <a:off x="5355425" y="1548925"/>
            <a:ext cx="3347700" cy="2580300"/>
          </a:xfrm>
          <a:prstGeom prst="rect">
            <a:avLst/>
          </a:prstGeom>
          <a:noFill/>
          <a:ln>
            <a:noFill/>
          </a:ln>
        </p:spPr>
        <p:txBody>
          <a:bodyPr spcFirstLastPara="1" wrap="square" lIns="68575" tIns="34275" rIns="68575" bIns="34275" anchor="t" anchorCtr="0">
            <a:noAutofit/>
          </a:bodyPr>
          <a:lstStyle/>
          <a:p>
            <a:pPr marL="457200" lvl="0" indent="-317500" algn="l" rtl="0">
              <a:lnSpc>
                <a:spcPct val="90000"/>
              </a:lnSpc>
              <a:spcBef>
                <a:spcPts val="1200"/>
              </a:spcBef>
              <a:spcAft>
                <a:spcPts val="0"/>
              </a:spcAft>
              <a:buClr>
                <a:schemeClr val="dk1"/>
              </a:buClr>
              <a:buSzPts val="1400"/>
              <a:buFont typeface="Avenir"/>
              <a:buChar char="●"/>
            </a:pPr>
            <a:r>
              <a:rPr lang="en">
                <a:solidFill>
                  <a:schemeClr val="dk1"/>
                </a:solidFill>
                <a:latin typeface="Avenir"/>
                <a:ea typeface="Avenir"/>
                <a:cs typeface="Avenir"/>
                <a:sym typeface="Avenir"/>
              </a:rPr>
              <a:t>Samsung &amp; Sony have the most expensive mobile phones followed by Huawei &amp; HTC while Blackberry and BLU are the cheapest brands.</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HTC, Sony &amp; Huawei have higher average price of mobiles with respect to their market share.</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BLU has cheaper phones and the second largest market share</a:t>
            </a:r>
            <a:endParaRPr>
              <a:solidFill>
                <a:schemeClr val="dk1"/>
              </a:solidFill>
              <a:latin typeface="Avenir"/>
              <a:ea typeface="Avenir"/>
              <a:cs typeface="Avenir"/>
              <a:sym typeface="Avenir"/>
            </a:endParaRPr>
          </a:p>
          <a:p>
            <a:pPr marL="0" lvl="0" indent="0" algn="l" rtl="0">
              <a:lnSpc>
                <a:spcPct val="90000"/>
              </a:lnSpc>
              <a:spcBef>
                <a:spcPts val="1200"/>
              </a:spcBef>
              <a:spcAft>
                <a:spcPts val="0"/>
              </a:spcAft>
              <a:buNone/>
            </a:pPr>
            <a:endParaRPr i="1">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endParaRPr>
              <a:solidFill>
                <a:schemeClr val="dk1"/>
              </a:solidFill>
              <a:latin typeface="Avenir"/>
              <a:ea typeface="Avenir"/>
              <a:cs typeface="Avenir"/>
              <a:sym typeface="Avenir"/>
            </a:endParaRPr>
          </a:p>
        </p:txBody>
      </p:sp>
      <p:sp>
        <p:nvSpPr>
          <p:cNvPr id="326" name="Google Shape;326;p44"/>
          <p:cNvSpPr txBox="1"/>
          <p:nvPr/>
        </p:nvSpPr>
        <p:spPr>
          <a:xfrm>
            <a:off x="5465550" y="571425"/>
            <a:ext cx="32988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Average Price for the Brands</a:t>
            </a:r>
            <a:r>
              <a:rPr lang="en" sz="2400">
                <a:solidFill>
                  <a:schemeClr val="dk1"/>
                </a:solidFill>
                <a:latin typeface="Avenir"/>
                <a:ea typeface="Avenir"/>
                <a:cs typeface="Avenir"/>
                <a:sym typeface="Avenir"/>
              </a:rPr>
              <a:t> </a:t>
            </a:r>
            <a:endParaRPr sz="2400">
              <a:solidFill>
                <a:schemeClr val="dk1"/>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p:nvPr/>
        </p:nvSpPr>
        <p:spPr>
          <a:xfrm>
            <a:off x="226350" y="3965575"/>
            <a:ext cx="8691300" cy="960600"/>
          </a:xfrm>
          <a:prstGeom prst="rect">
            <a:avLst/>
          </a:prstGeom>
          <a:noFill/>
          <a:ln>
            <a:noFill/>
          </a:ln>
        </p:spPr>
        <p:txBody>
          <a:bodyPr spcFirstLastPara="1" wrap="square" lIns="68575" tIns="34275" rIns="68575" bIns="34275" anchor="t" anchorCtr="0">
            <a:noAutofit/>
          </a:bodyPr>
          <a:lstStyle/>
          <a:p>
            <a:pPr marL="457200" lvl="0" indent="-317500" algn="l" rtl="0">
              <a:lnSpc>
                <a:spcPct val="90000"/>
              </a:lnSpc>
              <a:spcBef>
                <a:spcPts val="1200"/>
              </a:spcBef>
              <a:spcAft>
                <a:spcPts val="0"/>
              </a:spcAft>
              <a:buClr>
                <a:schemeClr val="dk1"/>
              </a:buClr>
              <a:buSzPts val="1400"/>
              <a:buFont typeface="Avenir"/>
              <a:buChar char="●"/>
            </a:pPr>
            <a:r>
              <a:rPr lang="en">
                <a:solidFill>
                  <a:schemeClr val="dk1"/>
                </a:solidFill>
                <a:latin typeface="Avenir"/>
                <a:ea typeface="Avenir"/>
                <a:cs typeface="Avenir"/>
                <a:sym typeface="Avenir"/>
              </a:rPr>
              <a:t>Customer preference in the brand remains same in both - alternate brand viewed and the brand purchased.</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Samsung is once again the highest viewed alternate brand when a mobile is purchased.</a:t>
            </a:r>
            <a:endParaRPr>
              <a:solidFill>
                <a:schemeClr val="dk1"/>
              </a:solidFill>
              <a:latin typeface="Avenir"/>
              <a:ea typeface="Avenir"/>
              <a:cs typeface="Avenir"/>
              <a:sym typeface="Avenir"/>
            </a:endParaRPr>
          </a:p>
          <a:p>
            <a:pPr marL="457200" lvl="0" indent="-317500" algn="l" rtl="0">
              <a:lnSpc>
                <a:spcPct val="90000"/>
              </a:lnSpc>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ZTE is a new entrant in the top listers, followed by  LG, Motorola &amp; BLU.</a:t>
            </a:r>
            <a:endParaRPr>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endParaRPr>
              <a:solidFill>
                <a:schemeClr val="dk1"/>
              </a:solidFill>
              <a:latin typeface="Avenir"/>
              <a:ea typeface="Avenir"/>
              <a:cs typeface="Avenir"/>
              <a:sym typeface="Avenir"/>
            </a:endParaRPr>
          </a:p>
        </p:txBody>
      </p:sp>
      <p:sp>
        <p:nvSpPr>
          <p:cNvPr id="332" name="Google Shape;332;p45"/>
          <p:cNvSpPr txBox="1"/>
          <p:nvPr/>
        </p:nvSpPr>
        <p:spPr>
          <a:xfrm>
            <a:off x="3374563" y="293375"/>
            <a:ext cx="20757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a:solidFill>
                  <a:schemeClr val="dk1"/>
                </a:solidFill>
                <a:latin typeface="Avenir"/>
                <a:ea typeface="Avenir"/>
                <a:cs typeface="Avenir"/>
                <a:sym typeface="Avenir"/>
              </a:rPr>
              <a:t>Brand Loyalty </a:t>
            </a:r>
            <a:endParaRPr sz="2400">
              <a:solidFill>
                <a:schemeClr val="dk1"/>
              </a:solidFill>
              <a:latin typeface="Avenir"/>
              <a:ea typeface="Avenir"/>
              <a:cs typeface="Avenir"/>
              <a:sym typeface="Avenir"/>
            </a:endParaRPr>
          </a:p>
        </p:txBody>
      </p:sp>
      <p:pic>
        <p:nvPicPr>
          <p:cNvPr id="333" name="Google Shape;333;p45"/>
          <p:cNvPicPr preferRelativeResize="0"/>
          <p:nvPr/>
        </p:nvPicPr>
        <p:blipFill>
          <a:blip r:embed="rId3">
            <a:alphaModFix/>
          </a:blip>
          <a:stretch>
            <a:fillRect/>
          </a:stretch>
        </p:blipFill>
        <p:spPr>
          <a:xfrm>
            <a:off x="1364575" y="837050"/>
            <a:ext cx="6095675" cy="302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ctrTitle"/>
          </p:nvPr>
        </p:nvSpPr>
        <p:spPr>
          <a:xfrm>
            <a:off x="2170225" y="247750"/>
            <a:ext cx="6642300" cy="5640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2400">
                <a:latin typeface="Avenir"/>
                <a:ea typeface="Avenir"/>
                <a:cs typeface="Avenir"/>
                <a:sym typeface="Avenir"/>
              </a:rPr>
              <a:t>Suggestions to improve performance of model </a:t>
            </a:r>
            <a:endParaRPr sz="2400">
              <a:latin typeface="Avenir"/>
              <a:ea typeface="Avenir"/>
              <a:cs typeface="Avenir"/>
              <a:sym typeface="Avenir"/>
            </a:endParaRPr>
          </a:p>
        </p:txBody>
      </p:sp>
      <p:sp>
        <p:nvSpPr>
          <p:cNvPr id="339" name="Google Shape;339;p46"/>
          <p:cNvSpPr txBox="1">
            <a:spLocks noGrp="1"/>
          </p:cNvSpPr>
          <p:nvPr>
            <p:ph type="subTitle" idx="1"/>
          </p:nvPr>
        </p:nvSpPr>
        <p:spPr>
          <a:xfrm>
            <a:off x="2723250" y="1143725"/>
            <a:ext cx="6117000" cy="37941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 sz="1200" b="1">
                <a:solidFill>
                  <a:srgbClr val="00FFFF"/>
                </a:solidFill>
                <a:latin typeface="Avenir"/>
                <a:ea typeface="Avenir"/>
                <a:cs typeface="Avenir"/>
                <a:sym typeface="Avenir"/>
              </a:rPr>
              <a:t>Use Ensemble Techniques:</a:t>
            </a:r>
            <a:r>
              <a:rPr lang="en" sz="1200" b="1">
                <a:latin typeface="Avenir"/>
                <a:ea typeface="Avenir"/>
                <a:cs typeface="Avenir"/>
                <a:sym typeface="Avenir"/>
              </a:rPr>
              <a:t> </a:t>
            </a:r>
            <a:r>
              <a:rPr lang="en" sz="1200">
                <a:latin typeface="Avenir"/>
                <a:ea typeface="Avenir"/>
                <a:cs typeface="Avenir"/>
                <a:sym typeface="Avenir"/>
              </a:rPr>
              <a:t>Ensemble techniques can help to improve the model's performance by combining multiple models into a single prediction. We can consider using techniques such as bagging or boosting to improve the model's performance.</a:t>
            </a:r>
            <a:endParaRPr sz="1200">
              <a:latin typeface="Avenir"/>
              <a:ea typeface="Avenir"/>
              <a:cs typeface="Avenir"/>
              <a:sym typeface="Avenir"/>
            </a:endParaRPr>
          </a:p>
          <a:p>
            <a:pPr marL="457200" lvl="0" indent="-304800" algn="l" rtl="0">
              <a:lnSpc>
                <a:spcPct val="115000"/>
              </a:lnSpc>
              <a:spcBef>
                <a:spcPts val="0"/>
              </a:spcBef>
              <a:spcAft>
                <a:spcPts val="0"/>
              </a:spcAft>
              <a:buClr>
                <a:srgbClr val="D1D5DB"/>
              </a:buClr>
              <a:buSzPts val="1200"/>
              <a:buFont typeface="Roboto"/>
              <a:buChar char="●"/>
            </a:pPr>
            <a:r>
              <a:rPr lang="en" sz="1200" b="1">
                <a:solidFill>
                  <a:srgbClr val="00FFFF"/>
                </a:solidFill>
                <a:highlight>
                  <a:schemeClr val="dk1"/>
                </a:highlight>
                <a:latin typeface="Avenir"/>
                <a:ea typeface="Avenir"/>
                <a:cs typeface="Avenir"/>
                <a:sym typeface="Avenir"/>
              </a:rPr>
              <a:t>Continuously evaluate and fine-tune the model:</a:t>
            </a:r>
            <a:r>
              <a:rPr lang="en" sz="1200" b="1">
                <a:highlight>
                  <a:schemeClr val="dk1"/>
                </a:highlight>
                <a:latin typeface="Avenir"/>
                <a:ea typeface="Avenir"/>
                <a:cs typeface="Avenir"/>
                <a:sym typeface="Avenir"/>
              </a:rPr>
              <a:t> </a:t>
            </a:r>
            <a:r>
              <a:rPr lang="en" sz="1200">
                <a:highlight>
                  <a:schemeClr val="dk1"/>
                </a:highlight>
                <a:latin typeface="Avenir"/>
                <a:ea typeface="Avenir"/>
                <a:cs typeface="Avenir"/>
                <a:sym typeface="Avenir"/>
              </a:rPr>
              <a:t>The performance of the model should be continuously evaluated and fine-tuned as new data becomes available. This will ensure that the model stays up-to-date and continues to provide accurate predictions.</a:t>
            </a:r>
            <a:endParaRPr sz="1200">
              <a:highlight>
                <a:schemeClr val="dk1"/>
              </a:highlight>
              <a:latin typeface="Avenir"/>
              <a:ea typeface="Avenir"/>
              <a:cs typeface="Avenir"/>
              <a:sym typeface="Avenir"/>
            </a:endParaRPr>
          </a:p>
          <a:p>
            <a:pPr marL="457200" lvl="0" indent="-304800" algn="l" rtl="0">
              <a:lnSpc>
                <a:spcPct val="115000"/>
              </a:lnSpc>
              <a:spcBef>
                <a:spcPts val="0"/>
              </a:spcBef>
              <a:spcAft>
                <a:spcPts val="0"/>
              </a:spcAft>
              <a:buSzPts val="1200"/>
              <a:buFont typeface="Roboto"/>
              <a:buChar char="●"/>
            </a:pPr>
            <a:r>
              <a:rPr lang="en" sz="1200" b="1">
                <a:solidFill>
                  <a:srgbClr val="00FFFF"/>
                </a:solidFill>
                <a:highlight>
                  <a:schemeClr val="dk1"/>
                </a:highlight>
                <a:latin typeface="Avenir"/>
                <a:ea typeface="Avenir"/>
                <a:cs typeface="Avenir"/>
                <a:sym typeface="Avenir"/>
              </a:rPr>
              <a:t>Use a pre-trained model: </a:t>
            </a:r>
            <a:r>
              <a:rPr lang="en" sz="1200">
                <a:highlight>
                  <a:schemeClr val="dk1"/>
                </a:highlight>
                <a:latin typeface="Avenir"/>
                <a:ea typeface="Avenir"/>
                <a:cs typeface="Avenir"/>
                <a:sym typeface="Avenir"/>
              </a:rPr>
              <a:t>Using a pre-trained model, such as BERT or GPT-3, can save time and improve performance. These models are trained on massive amounts of data and can provide a good starting point for fine-tuning on the specific dataset.</a:t>
            </a:r>
            <a:endParaRPr sz="1200">
              <a:highlight>
                <a:schemeClr val="dk1"/>
              </a:highlight>
              <a:latin typeface="Avenir"/>
              <a:ea typeface="Avenir"/>
              <a:cs typeface="Avenir"/>
              <a:sym typeface="Avenir"/>
            </a:endParaRPr>
          </a:p>
          <a:p>
            <a:pPr marL="457200" lvl="0" indent="-304800" algn="l" rtl="0">
              <a:spcBef>
                <a:spcPts val="0"/>
              </a:spcBef>
              <a:spcAft>
                <a:spcPts val="0"/>
              </a:spcAft>
              <a:buSzPts val="1200"/>
              <a:buChar char="●"/>
            </a:pPr>
            <a:r>
              <a:rPr lang="en" sz="1200" b="1">
                <a:solidFill>
                  <a:srgbClr val="00FFFF"/>
                </a:solidFill>
                <a:highlight>
                  <a:srgbClr val="444654"/>
                </a:highlight>
                <a:latin typeface="Avenir"/>
                <a:ea typeface="Avenir"/>
                <a:cs typeface="Avenir"/>
                <a:sym typeface="Avenir"/>
              </a:rPr>
              <a:t>Improve data preprocessing:</a:t>
            </a:r>
            <a:r>
              <a:rPr lang="en" sz="1200" b="1">
                <a:highlight>
                  <a:schemeClr val="dk1"/>
                </a:highlight>
                <a:latin typeface="Avenir"/>
                <a:ea typeface="Avenir"/>
                <a:cs typeface="Avenir"/>
                <a:sym typeface="Avenir"/>
              </a:rPr>
              <a:t> </a:t>
            </a:r>
            <a:r>
              <a:rPr lang="en" sz="1200">
                <a:highlight>
                  <a:schemeClr val="dk1"/>
                </a:highlight>
                <a:latin typeface="Avenir"/>
                <a:ea typeface="Avenir"/>
                <a:cs typeface="Avenir"/>
                <a:sym typeface="Avenir"/>
              </a:rPr>
              <a:t>Proper data preprocessing can have a significant impact on the performance of the model.Consider experimenting with different preprocessing techniques to see what works best for the data.</a:t>
            </a:r>
            <a:endParaRPr sz="1200" b="1">
              <a:highlight>
                <a:schemeClr val="dk1"/>
              </a:highlight>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2924900" y="364325"/>
            <a:ext cx="2444400" cy="6135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400"/>
              <a:buFont typeface="Avenir"/>
              <a:buNone/>
            </a:pPr>
            <a:r>
              <a:rPr lang="en" sz="2400">
                <a:latin typeface="Avenir"/>
                <a:ea typeface="Avenir"/>
                <a:cs typeface="Avenir"/>
                <a:sym typeface="Avenir"/>
              </a:rPr>
              <a:t>REFERENCES</a:t>
            </a:r>
            <a:endParaRPr sz="2400">
              <a:latin typeface="Avenir"/>
              <a:ea typeface="Avenir"/>
              <a:cs typeface="Avenir"/>
              <a:sym typeface="Avenir"/>
            </a:endParaRPr>
          </a:p>
        </p:txBody>
      </p:sp>
      <p:sp>
        <p:nvSpPr>
          <p:cNvPr id="345" name="Google Shape;345;p47"/>
          <p:cNvSpPr txBox="1">
            <a:spLocks noGrp="1"/>
          </p:cNvSpPr>
          <p:nvPr>
            <p:ph type="body" idx="2"/>
          </p:nvPr>
        </p:nvSpPr>
        <p:spPr>
          <a:xfrm>
            <a:off x="946875" y="1172150"/>
            <a:ext cx="7241700" cy="3841500"/>
          </a:xfrm>
          <a:prstGeom prst="rect">
            <a:avLst/>
          </a:prstGeom>
          <a:noFill/>
          <a:ln>
            <a:noFill/>
          </a:ln>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None/>
            </a:pPr>
            <a:r>
              <a:rPr lang="en">
                <a:highlight>
                  <a:srgbClr val="FEFEFD"/>
                </a:highlight>
                <a:uFill>
                  <a:noFill/>
                </a:uFill>
                <a:latin typeface="Avenir"/>
                <a:ea typeface="Avenir"/>
                <a:cs typeface="Avenir"/>
                <a:sym typeface="Avenir"/>
                <a:hlinkClick r:id="rId3"/>
              </a:rPr>
              <a:t>Julian, M</a:t>
            </a:r>
            <a:r>
              <a:rPr lang="en">
                <a:latin typeface="Avenir"/>
                <a:ea typeface="Avenir"/>
                <a:cs typeface="Avenir"/>
                <a:sym typeface="Avenir"/>
              </a:rPr>
              <a:t>.(2014). Amazon product data.</a:t>
            </a:r>
            <a:r>
              <a:rPr lang="en">
                <a:highlight>
                  <a:srgbClr val="FEFEFD"/>
                </a:highlight>
                <a:latin typeface="Avenir"/>
                <a:ea typeface="Avenir"/>
                <a:cs typeface="Avenir"/>
                <a:sym typeface="Avenir"/>
              </a:rPr>
              <a:t>University of california, San Diego.</a:t>
            </a:r>
            <a:endParaRPr>
              <a:highlight>
                <a:srgbClr val="FEFEFD"/>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r>
              <a:rPr lang="en">
                <a:highlight>
                  <a:srgbClr val="FFFFFF"/>
                </a:highlight>
                <a:latin typeface="Avenir"/>
                <a:ea typeface="Avenir"/>
                <a:cs typeface="Avenir"/>
                <a:sym typeface="Avenir"/>
              </a:rPr>
              <a:t>Retrieved April 13, 2023 from </a:t>
            </a:r>
            <a:r>
              <a:rPr lang="en" u="sng">
                <a:solidFill>
                  <a:schemeClr val="hlink"/>
                </a:solidFill>
                <a:latin typeface="Avenir"/>
                <a:ea typeface="Avenir"/>
                <a:cs typeface="Avenir"/>
                <a:sym typeface="Avenir"/>
                <a:hlinkClick r:id="rId4"/>
              </a:rPr>
              <a:t>http://jmcauley.ucsd.edu/data/amazon/index_2014.html</a:t>
            </a:r>
            <a:endParaRPr>
              <a:highlight>
                <a:srgbClr val="FEFEFD"/>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endParaRPr>
              <a:highlight>
                <a:srgbClr val="FEFEFD"/>
              </a:highlight>
              <a:latin typeface="Avenir"/>
              <a:ea typeface="Avenir"/>
              <a:cs typeface="Avenir"/>
              <a:sym typeface="Avenir"/>
            </a:endParaRPr>
          </a:p>
          <a:p>
            <a:pPr marL="0" lvl="0" indent="0" algn="l" rtl="0">
              <a:lnSpc>
                <a:spcPct val="110000"/>
              </a:lnSpc>
              <a:spcBef>
                <a:spcPts val="0"/>
              </a:spcBef>
              <a:spcAft>
                <a:spcPts val="0"/>
              </a:spcAft>
              <a:buClr>
                <a:schemeClr val="dk1"/>
              </a:buClr>
              <a:buSzPts val="1100"/>
              <a:buNone/>
            </a:pPr>
            <a:r>
              <a:rPr lang="en">
                <a:highlight>
                  <a:schemeClr val="lt1"/>
                </a:highlight>
                <a:uFill>
                  <a:noFill/>
                </a:uFill>
                <a:latin typeface="Avenir"/>
                <a:ea typeface="Avenir"/>
                <a:cs typeface="Avenir"/>
                <a:sym typeface="Avenir"/>
                <a:hlinkClick r:id="rId5"/>
              </a:rPr>
              <a:t>WordNet</a:t>
            </a:r>
            <a:r>
              <a:rPr lang="en">
                <a:highlight>
                  <a:schemeClr val="lt1"/>
                </a:highlight>
                <a:latin typeface="Avenir"/>
                <a:ea typeface="Avenir"/>
                <a:cs typeface="Avenir"/>
                <a:sym typeface="Avenir"/>
              </a:rPr>
              <a:t> A Lexical Database for English, Princeton University</a:t>
            </a: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r>
              <a:rPr lang="en">
                <a:highlight>
                  <a:srgbClr val="FFFFFF"/>
                </a:highlight>
                <a:latin typeface="Avenir"/>
                <a:ea typeface="Avenir"/>
                <a:cs typeface="Avenir"/>
                <a:sym typeface="Avenir"/>
              </a:rPr>
              <a:t>Retrieved April 14, 2023 from </a:t>
            </a:r>
            <a:r>
              <a:rPr lang="en" u="sng">
                <a:solidFill>
                  <a:schemeClr val="hlink"/>
                </a:solidFill>
                <a:latin typeface="Avenir"/>
                <a:ea typeface="Avenir"/>
                <a:cs typeface="Avenir"/>
                <a:sym typeface="Avenir"/>
                <a:hlinkClick r:id="rId5"/>
              </a:rPr>
              <a:t>https://wordnet.princeton.edu/</a:t>
            </a: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r>
              <a:rPr lang="en">
                <a:highlight>
                  <a:schemeClr val="lt1"/>
                </a:highlight>
                <a:latin typeface="Avenir"/>
                <a:ea typeface="Avenir"/>
                <a:cs typeface="Avenir"/>
                <a:sym typeface="Avenir"/>
              </a:rPr>
              <a:t>Prakhar, Python – Lemmatization Approaches with Examples. Geeksforgeeks.</a:t>
            </a: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r>
              <a:rPr lang="en">
                <a:highlight>
                  <a:schemeClr val="lt1"/>
                </a:highlight>
                <a:latin typeface="Avenir"/>
                <a:ea typeface="Avenir"/>
                <a:cs typeface="Avenir"/>
                <a:sym typeface="Avenir"/>
              </a:rPr>
              <a:t>Retrieved April 14, 2023 from </a:t>
            </a:r>
            <a:r>
              <a:rPr lang="en" u="sng">
                <a:solidFill>
                  <a:schemeClr val="hlink"/>
                </a:solidFill>
                <a:latin typeface="Avenir"/>
                <a:ea typeface="Avenir"/>
                <a:cs typeface="Avenir"/>
                <a:sym typeface="Avenir"/>
                <a:hlinkClick r:id="rId6"/>
              </a:rPr>
              <a:t>https://www.geeksforgeeks.org/python-lemmatization-approaches-with-examples/</a:t>
            </a: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r>
              <a:rPr lang="en">
                <a:highlight>
                  <a:schemeClr val="lt1"/>
                </a:highlight>
                <a:latin typeface="Avenir"/>
                <a:ea typeface="Avenir"/>
                <a:cs typeface="Avenir"/>
                <a:sym typeface="Avenir"/>
              </a:rPr>
              <a:t>Sumedh, K. Generating Word Cloud in Python. Geeksforgeeks. </a:t>
            </a: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r>
              <a:rPr lang="en">
                <a:highlight>
                  <a:schemeClr val="lt1"/>
                </a:highlight>
                <a:latin typeface="Avenir"/>
                <a:ea typeface="Avenir"/>
                <a:cs typeface="Avenir"/>
                <a:sym typeface="Avenir"/>
              </a:rPr>
              <a:t>Retrieved April 14, 2023 from </a:t>
            </a:r>
            <a:r>
              <a:rPr lang="en" u="sng">
                <a:solidFill>
                  <a:schemeClr val="hlink"/>
                </a:solidFill>
                <a:highlight>
                  <a:schemeClr val="lt1"/>
                </a:highlight>
                <a:latin typeface="Avenir"/>
                <a:ea typeface="Avenir"/>
                <a:cs typeface="Avenir"/>
                <a:sym typeface="Avenir"/>
                <a:hlinkClick r:id="rId7"/>
              </a:rPr>
              <a:t>https://www.geeksforgeeks.org/generating-word-cloud-python/</a:t>
            </a:r>
            <a:endParaRPr>
              <a:highlight>
                <a:schemeClr val="lt1"/>
              </a:highlight>
              <a:latin typeface="Avenir"/>
              <a:ea typeface="Avenir"/>
              <a:cs typeface="Avenir"/>
              <a:sym typeface="Avenir"/>
            </a:endParaRPr>
          </a:p>
          <a:p>
            <a:pPr marL="0" lvl="0" indent="0" algn="l" rtl="0">
              <a:lnSpc>
                <a:spcPct val="115000"/>
              </a:lnSpc>
              <a:spcBef>
                <a:spcPts val="0"/>
              </a:spcBef>
              <a:spcAft>
                <a:spcPts val="0"/>
              </a:spcAft>
              <a:buClr>
                <a:schemeClr val="dk1"/>
              </a:buClr>
              <a:buSzPts val="1100"/>
              <a:buNone/>
            </a:pPr>
            <a:endParaRPr>
              <a:highlight>
                <a:schemeClr val="lt1"/>
              </a:highlight>
              <a:latin typeface="Avenir"/>
              <a:ea typeface="Avenir"/>
              <a:cs typeface="Avenir"/>
              <a:sym typeface="Avenir"/>
            </a:endParaRPr>
          </a:p>
          <a:p>
            <a:pPr marL="0" lvl="0" indent="0" algn="l" rtl="0">
              <a:spcBef>
                <a:spcPts val="0"/>
              </a:spcBef>
              <a:spcAft>
                <a:spcPts val="0"/>
              </a:spcAft>
              <a:buClr>
                <a:schemeClr val="dk1"/>
              </a:buClr>
              <a:buSzPts val="1100"/>
              <a:buNone/>
            </a:pPr>
            <a:r>
              <a:rPr lang="en">
                <a:highlight>
                  <a:schemeClr val="lt1"/>
                </a:highlight>
                <a:latin typeface="Avenir"/>
                <a:ea typeface="Avenir"/>
                <a:cs typeface="Avenir"/>
                <a:sym typeface="Avenir"/>
              </a:rPr>
              <a:t>Packed Bubble Data Visualisation </a:t>
            </a:r>
            <a:endParaRPr>
              <a:highlight>
                <a:schemeClr val="lt1"/>
              </a:highlight>
              <a:latin typeface="Avenir"/>
              <a:ea typeface="Avenir"/>
              <a:cs typeface="Avenir"/>
              <a:sym typeface="Avenir"/>
            </a:endParaRPr>
          </a:p>
          <a:p>
            <a:pPr marL="0" lvl="0" indent="0" algn="l" rtl="0">
              <a:spcBef>
                <a:spcPts val="0"/>
              </a:spcBef>
              <a:spcAft>
                <a:spcPts val="0"/>
              </a:spcAft>
              <a:buClr>
                <a:schemeClr val="dk1"/>
              </a:buClr>
              <a:buSzPts val="1100"/>
              <a:buNone/>
            </a:pPr>
            <a:r>
              <a:rPr lang="en">
                <a:highlight>
                  <a:schemeClr val="lt1"/>
                </a:highlight>
                <a:latin typeface="Avenir"/>
                <a:ea typeface="Avenir"/>
                <a:cs typeface="Avenir"/>
                <a:sym typeface="Avenir"/>
              </a:rPr>
              <a:t>Retrieved April 20, 2023 from </a:t>
            </a:r>
            <a:r>
              <a:rPr lang="en" u="sng">
                <a:solidFill>
                  <a:schemeClr val="hlink"/>
                </a:solidFill>
                <a:latin typeface="Avenir"/>
                <a:ea typeface="Avenir"/>
                <a:cs typeface="Avenir"/>
                <a:sym typeface="Avenir"/>
                <a:hlinkClick r:id="rId8"/>
              </a:rPr>
              <a:t>https://matplotlib.org/stable/gallery/misc/packed_bubbles.html</a:t>
            </a:r>
            <a:endParaRPr>
              <a:highlight>
                <a:schemeClr val="lt1"/>
              </a:highlight>
              <a:latin typeface="Avenir"/>
              <a:ea typeface="Avenir"/>
              <a:cs typeface="Avenir"/>
              <a:sym typeface="Avenir"/>
            </a:endParaRPr>
          </a:p>
          <a:p>
            <a:pPr marL="0" lvl="0" indent="0" algn="l" rtl="0">
              <a:spcBef>
                <a:spcPts val="0"/>
              </a:spcBef>
              <a:spcAft>
                <a:spcPts val="0"/>
              </a:spcAft>
              <a:buClr>
                <a:schemeClr val="dk1"/>
              </a:buClr>
              <a:buSzPts val="1100"/>
              <a:buNone/>
            </a:pPr>
            <a:endParaRPr>
              <a:latin typeface="Avenir"/>
              <a:ea typeface="Avenir"/>
              <a:cs typeface="Avenir"/>
              <a:sym typeface="Avenir"/>
            </a:endParaRPr>
          </a:p>
          <a:p>
            <a:pPr marL="0" lvl="0" indent="0" algn="l" rtl="0">
              <a:spcBef>
                <a:spcPts val="0"/>
              </a:spcBef>
              <a:spcAft>
                <a:spcPts val="0"/>
              </a:spcAft>
              <a:buClr>
                <a:schemeClr val="dk1"/>
              </a:buClr>
              <a:buSzPts val="1100"/>
              <a:buNone/>
            </a:pPr>
            <a:r>
              <a:rPr lang="en">
                <a:highlight>
                  <a:schemeClr val="lt1"/>
                </a:highlight>
                <a:latin typeface="Avenir"/>
                <a:ea typeface="Avenir"/>
                <a:cs typeface="Avenir"/>
                <a:sym typeface="Avenir"/>
              </a:rPr>
              <a:t>Brand Watch, Case Study - oneplus</a:t>
            </a:r>
            <a:endParaRPr>
              <a:highlight>
                <a:schemeClr val="lt1"/>
              </a:highlight>
              <a:latin typeface="Avenir"/>
              <a:ea typeface="Avenir"/>
              <a:cs typeface="Avenir"/>
              <a:sym typeface="Avenir"/>
            </a:endParaRPr>
          </a:p>
          <a:p>
            <a:pPr marL="0" lvl="0" indent="0" algn="l" rtl="0">
              <a:spcBef>
                <a:spcPts val="0"/>
              </a:spcBef>
              <a:spcAft>
                <a:spcPts val="0"/>
              </a:spcAft>
              <a:buClr>
                <a:schemeClr val="dk1"/>
              </a:buClr>
              <a:buSzPts val="1100"/>
              <a:buNone/>
            </a:pPr>
            <a:r>
              <a:rPr lang="en">
                <a:highlight>
                  <a:schemeClr val="lt1"/>
                </a:highlight>
                <a:latin typeface="Avenir"/>
                <a:ea typeface="Avenir"/>
                <a:cs typeface="Avenir"/>
                <a:sym typeface="Avenir"/>
              </a:rPr>
              <a:t>Retrieved April 20, 2023 from </a:t>
            </a:r>
            <a:r>
              <a:rPr lang="en" u="sng">
                <a:solidFill>
                  <a:schemeClr val="hlink"/>
                </a:solidFill>
                <a:latin typeface="Avenir"/>
                <a:ea typeface="Avenir"/>
                <a:cs typeface="Avenir"/>
                <a:sym typeface="Avenir"/>
                <a:hlinkClick r:id="rId9"/>
              </a:rPr>
              <a:t>https://www.brandwatch.com/case-studies/oneplus/view/</a:t>
            </a:r>
            <a:endParaRPr>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1076325" y="527555"/>
            <a:ext cx="2171700" cy="470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2100"/>
              <a:buFont typeface="Avenir"/>
              <a:buNone/>
            </a:pPr>
            <a:r>
              <a:rPr lang="en" sz="2400">
                <a:latin typeface="Avenir"/>
                <a:ea typeface="Avenir"/>
                <a:cs typeface="Avenir"/>
                <a:sym typeface="Avenir"/>
              </a:rPr>
              <a:t>CONTENT</a:t>
            </a:r>
            <a:endParaRPr sz="2400">
              <a:latin typeface="Avenir"/>
              <a:ea typeface="Avenir"/>
              <a:cs typeface="Avenir"/>
              <a:sym typeface="Avenir"/>
            </a:endParaRPr>
          </a:p>
        </p:txBody>
      </p:sp>
      <p:sp>
        <p:nvSpPr>
          <p:cNvPr id="229" name="Google Shape;229;p30"/>
          <p:cNvSpPr txBox="1">
            <a:spLocks noGrp="1"/>
          </p:cNvSpPr>
          <p:nvPr>
            <p:ph type="body" idx="1"/>
          </p:nvPr>
        </p:nvSpPr>
        <p:spPr>
          <a:xfrm>
            <a:off x="1045650" y="1472525"/>
            <a:ext cx="3727800" cy="33228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lt1"/>
              </a:buClr>
              <a:buSzPts val="1100"/>
              <a:buNone/>
            </a:pPr>
            <a:r>
              <a:rPr lang="en" sz="1400">
                <a:latin typeface="Avenir"/>
                <a:ea typeface="Avenir"/>
                <a:cs typeface="Avenir"/>
                <a:sym typeface="Avenir"/>
              </a:rPr>
              <a:t>Introduction – Problem Background</a:t>
            </a:r>
            <a:endParaRPr sz="1400">
              <a:latin typeface="Avenir"/>
              <a:ea typeface="Avenir"/>
              <a:cs typeface="Avenir"/>
              <a:sym typeface="Avenir"/>
            </a:endParaRPr>
          </a:p>
          <a:p>
            <a:pPr marL="0" lvl="0" indent="0" algn="l" rtl="0">
              <a:lnSpc>
                <a:spcPct val="150000"/>
              </a:lnSpc>
              <a:spcBef>
                <a:spcPts val="800"/>
              </a:spcBef>
              <a:spcAft>
                <a:spcPts val="0"/>
              </a:spcAft>
              <a:buClr>
                <a:schemeClr val="lt1"/>
              </a:buClr>
              <a:buSzPts val="1100"/>
              <a:buNone/>
            </a:pPr>
            <a:r>
              <a:rPr lang="en" sz="1400">
                <a:latin typeface="Avenir"/>
                <a:ea typeface="Avenir"/>
                <a:cs typeface="Avenir"/>
                <a:sym typeface="Avenir"/>
              </a:rPr>
              <a:t>Data – Reference, Files &amp; Data Dictionary</a:t>
            </a:r>
            <a:endParaRPr sz="1400">
              <a:latin typeface="Avenir"/>
              <a:ea typeface="Avenir"/>
              <a:cs typeface="Avenir"/>
              <a:sym typeface="Avenir"/>
            </a:endParaRPr>
          </a:p>
          <a:p>
            <a:pPr marL="0" lvl="0" indent="0" algn="l" rtl="0">
              <a:lnSpc>
                <a:spcPct val="150000"/>
              </a:lnSpc>
              <a:spcBef>
                <a:spcPts val="800"/>
              </a:spcBef>
              <a:spcAft>
                <a:spcPts val="0"/>
              </a:spcAft>
              <a:buClr>
                <a:schemeClr val="lt1"/>
              </a:buClr>
              <a:buSzPts val="1100"/>
              <a:buNone/>
            </a:pPr>
            <a:r>
              <a:rPr lang="en" sz="1400">
                <a:latin typeface="Avenir"/>
                <a:ea typeface="Avenir"/>
                <a:cs typeface="Avenir"/>
                <a:sym typeface="Avenir"/>
              </a:rPr>
              <a:t>Data Analysis</a:t>
            </a:r>
            <a:endParaRPr sz="1400">
              <a:latin typeface="Avenir"/>
              <a:ea typeface="Avenir"/>
              <a:cs typeface="Avenir"/>
              <a:sym typeface="Avenir"/>
            </a:endParaRPr>
          </a:p>
          <a:p>
            <a:pPr marL="0" lvl="0" indent="0" algn="l" rtl="0">
              <a:lnSpc>
                <a:spcPct val="150000"/>
              </a:lnSpc>
              <a:spcBef>
                <a:spcPts val="800"/>
              </a:spcBef>
              <a:spcAft>
                <a:spcPts val="0"/>
              </a:spcAft>
              <a:buClr>
                <a:schemeClr val="lt1"/>
              </a:buClr>
              <a:buSzPts val="1100"/>
              <a:buNone/>
            </a:pPr>
            <a:r>
              <a:rPr lang="en" sz="1400">
                <a:latin typeface="Avenir"/>
                <a:ea typeface="Avenir"/>
                <a:cs typeface="Avenir"/>
                <a:sym typeface="Avenir"/>
              </a:rPr>
              <a:t>Model Used for Prediction</a:t>
            </a:r>
            <a:endParaRPr sz="1400">
              <a:latin typeface="Avenir"/>
              <a:ea typeface="Avenir"/>
              <a:cs typeface="Avenir"/>
              <a:sym typeface="Avenir"/>
            </a:endParaRPr>
          </a:p>
          <a:p>
            <a:pPr marL="0" lvl="0" indent="0" algn="l" rtl="0">
              <a:lnSpc>
                <a:spcPct val="150000"/>
              </a:lnSpc>
              <a:spcBef>
                <a:spcPts val="800"/>
              </a:spcBef>
              <a:spcAft>
                <a:spcPts val="0"/>
              </a:spcAft>
              <a:buClr>
                <a:schemeClr val="lt1"/>
              </a:buClr>
              <a:buSzPts val="1100"/>
              <a:buNone/>
            </a:pPr>
            <a:r>
              <a:rPr lang="en" sz="1400">
                <a:latin typeface="Avenir"/>
                <a:ea typeface="Avenir"/>
                <a:cs typeface="Avenir"/>
                <a:sym typeface="Avenir"/>
              </a:rPr>
              <a:t>Findings &amp; Accuracy </a:t>
            </a:r>
            <a:endParaRPr sz="1400">
              <a:latin typeface="Avenir"/>
              <a:ea typeface="Avenir"/>
              <a:cs typeface="Avenir"/>
              <a:sym typeface="Avenir"/>
            </a:endParaRPr>
          </a:p>
          <a:p>
            <a:pPr marL="0" lvl="0" indent="0" algn="l" rtl="0">
              <a:lnSpc>
                <a:spcPct val="150000"/>
              </a:lnSpc>
              <a:spcBef>
                <a:spcPts val="800"/>
              </a:spcBef>
              <a:spcAft>
                <a:spcPts val="0"/>
              </a:spcAft>
              <a:buClr>
                <a:schemeClr val="lt1"/>
              </a:buClr>
              <a:buSzPts val="1100"/>
              <a:buNone/>
            </a:pPr>
            <a:r>
              <a:rPr lang="en" sz="1400">
                <a:latin typeface="Avenir"/>
                <a:ea typeface="Avenir"/>
                <a:cs typeface="Avenir"/>
                <a:sym typeface="Avenir"/>
              </a:rPr>
              <a:t>Key Insights &amp; Recommendations </a:t>
            </a:r>
            <a:endParaRPr sz="1400">
              <a:latin typeface="Avenir"/>
              <a:ea typeface="Avenir"/>
              <a:cs typeface="Avenir"/>
              <a:sym typeface="Avenir"/>
            </a:endParaRPr>
          </a:p>
          <a:p>
            <a:pPr marL="0" lvl="0" indent="0" algn="l" rtl="0">
              <a:lnSpc>
                <a:spcPct val="150000"/>
              </a:lnSpc>
              <a:spcBef>
                <a:spcPts val="800"/>
              </a:spcBef>
              <a:spcAft>
                <a:spcPts val="0"/>
              </a:spcAft>
              <a:buClr>
                <a:schemeClr val="lt1"/>
              </a:buClr>
              <a:buSzPts val="1100"/>
              <a:buNone/>
            </a:pPr>
            <a:r>
              <a:rPr lang="en" sz="1400">
                <a:latin typeface="Avenir"/>
                <a:ea typeface="Avenir"/>
                <a:cs typeface="Avenir"/>
                <a:sym typeface="Avenir"/>
              </a:rPr>
              <a:t>Suggestions for performance improvement</a:t>
            </a:r>
            <a:endParaRPr sz="14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8"/>
          <p:cNvSpPr txBox="1">
            <a:spLocks noGrp="1"/>
          </p:cNvSpPr>
          <p:nvPr>
            <p:ph type="ctrTitle"/>
          </p:nvPr>
        </p:nvSpPr>
        <p:spPr>
          <a:xfrm>
            <a:off x="5077600" y="1951200"/>
            <a:ext cx="3134700" cy="681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2700"/>
              <a:buFont typeface="Arial"/>
              <a:buNone/>
            </a:pPr>
            <a:r>
              <a:rPr lang="en" sz="3000" b="1">
                <a:solidFill>
                  <a:srgbClr val="00FFFF"/>
                </a:solidFill>
                <a:latin typeface="Avenir"/>
                <a:ea typeface="Avenir"/>
                <a:cs typeface="Avenir"/>
                <a:sym typeface="Avenir"/>
              </a:rPr>
              <a:t>THANK YOU</a:t>
            </a:r>
            <a:endParaRPr sz="3000" b="1">
              <a:solidFill>
                <a:srgbClr val="00FFFF"/>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1021556" y="325749"/>
            <a:ext cx="3884738" cy="903684"/>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100"/>
              <a:buFont typeface="Avenir"/>
              <a:buNone/>
            </a:pPr>
            <a:r>
              <a:rPr lang="en">
                <a:latin typeface="Avenir"/>
                <a:ea typeface="Avenir"/>
                <a:cs typeface="Avenir"/>
                <a:sym typeface="Avenir"/>
              </a:rPr>
              <a:t>INTRODUCTION– PROBLEM BACKGROUND</a:t>
            </a:r>
            <a:endParaRPr/>
          </a:p>
        </p:txBody>
      </p:sp>
      <p:sp>
        <p:nvSpPr>
          <p:cNvPr id="235" name="Google Shape;235;p31"/>
          <p:cNvSpPr txBox="1">
            <a:spLocks noGrp="1"/>
          </p:cNvSpPr>
          <p:nvPr>
            <p:ph type="body" idx="1"/>
          </p:nvPr>
        </p:nvSpPr>
        <p:spPr>
          <a:xfrm>
            <a:off x="1021556" y="1738382"/>
            <a:ext cx="3833813" cy="2553137"/>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dk1"/>
              </a:buClr>
              <a:buSzPts val="1100"/>
              <a:buNone/>
            </a:pPr>
            <a:r>
              <a:rPr lang="en" dirty="0">
                <a:latin typeface="Avenir"/>
                <a:ea typeface="Avenir"/>
                <a:cs typeface="Avenir"/>
                <a:sym typeface="Avenir"/>
              </a:rPr>
              <a:t>The customer is a mobile manufacturer based in the US. As they are a new entrant in the sector, they want to understand their competitors and preferences of their users so that they can design their strategies accordingly. They want to tweak the marketing strategies to add more value to their brand, provide features to customers that add the most value, and close the demand-supply gap. Their objective is to increase the market share as well as the brand value.</a:t>
            </a:r>
            <a:endParaRPr dirty="0"/>
          </a:p>
          <a:p>
            <a:pPr marL="0" lvl="0" indent="0" algn="l" rtl="0">
              <a:lnSpc>
                <a:spcPct val="100000"/>
              </a:lnSpc>
              <a:spcBef>
                <a:spcPts val="800"/>
              </a:spcBef>
              <a:spcAft>
                <a:spcPts val="0"/>
              </a:spcAft>
              <a:buClr>
                <a:schemeClr val="dk1"/>
              </a:buClr>
              <a:buSzPts val="1100"/>
              <a:buNone/>
            </a:pPr>
            <a:r>
              <a:rPr lang="en" dirty="0">
                <a:latin typeface="Avenir"/>
                <a:ea typeface="Avenir"/>
                <a:cs typeface="Avenir"/>
                <a:sym typeface="Avenir"/>
              </a:rPr>
              <a:t>Their objective is to develop a new product optimally and create some marketing strategies. Some major insights into the mobile phone industry would  help them achieve their objective. </a:t>
            </a:r>
            <a:endParaRPr dirty="0">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ctrTitle"/>
          </p:nvPr>
        </p:nvSpPr>
        <p:spPr>
          <a:xfrm>
            <a:off x="5209562" y="1611630"/>
            <a:ext cx="3168628" cy="1286648"/>
          </a:xfrm>
          <a:prstGeom prst="rect">
            <a:avLst/>
          </a:prstGeom>
          <a:noFill/>
          <a:ln>
            <a:noFill/>
          </a:ln>
        </p:spPr>
        <p:txBody>
          <a:bodyPr spcFirstLastPara="1" wrap="square" lIns="68575" tIns="34275" rIns="68575" bIns="34275" anchor="b" anchorCtr="0">
            <a:noAutofit/>
          </a:bodyPr>
          <a:lstStyle/>
          <a:p>
            <a:pPr marL="0" lvl="0" indent="0" algn="l" rtl="0">
              <a:lnSpc>
                <a:spcPct val="150000"/>
              </a:lnSpc>
              <a:spcBef>
                <a:spcPts val="0"/>
              </a:spcBef>
              <a:spcAft>
                <a:spcPts val="0"/>
              </a:spcAft>
              <a:buClr>
                <a:schemeClr val="lt1"/>
              </a:buClr>
              <a:buSzPts val="2700"/>
              <a:buFont typeface="Avenir"/>
              <a:buNone/>
            </a:pPr>
            <a:r>
              <a:rPr lang="en">
                <a:latin typeface="Avenir"/>
                <a:ea typeface="Avenir"/>
                <a:cs typeface="Avenir"/>
                <a:sym typeface="Avenir"/>
              </a:rPr>
              <a:t>DATA</a:t>
            </a:r>
            <a:endParaRPr>
              <a:latin typeface="Avenir"/>
              <a:ea typeface="Avenir"/>
              <a:cs typeface="Avenir"/>
              <a:sym typeface="Avenir"/>
            </a:endParaRPr>
          </a:p>
        </p:txBody>
      </p:sp>
      <p:sp>
        <p:nvSpPr>
          <p:cNvPr id="241" name="Google Shape;241;p32"/>
          <p:cNvSpPr txBox="1">
            <a:spLocks noGrp="1"/>
          </p:cNvSpPr>
          <p:nvPr>
            <p:ph type="subTitle" idx="1"/>
          </p:nvPr>
        </p:nvSpPr>
        <p:spPr>
          <a:xfrm>
            <a:off x="5243513" y="2971502"/>
            <a:ext cx="3134677" cy="39267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0"/>
              </a:spcBef>
              <a:spcAft>
                <a:spcPts val="0"/>
              </a:spcAft>
              <a:buClr>
                <a:schemeClr val="lt1"/>
              </a:buClr>
              <a:buSzPts val="1100"/>
              <a:buNone/>
            </a:pPr>
            <a:r>
              <a:rPr lang="en" sz="1100">
                <a:latin typeface="Avenir"/>
                <a:ea typeface="Avenir"/>
                <a:cs typeface="Avenir"/>
                <a:sym typeface="Avenir"/>
              </a:rPr>
              <a:t>Reference, Files &amp; Data Dictionary</a:t>
            </a:r>
            <a:endParaRPr/>
          </a:p>
          <a:p>
            <a:pPr marL="0" lvl="0" indent="0" algn="l" rtl="0">
              <a:lnSpc>
                <a:spcPct val="90000"/>
              </a:lnSpc>
              <a:spcBef>
                <a:spcPts val="800"/>
              </a:spcBef>
              <a:spcAft>
                <a:spcPts val="0"/>
              </a:spcAft>
              <a:buClr>
                <a:schemeClr val="lt1"/>
              </a:buClr>
              <a:buSzPts val="1200"/>
              <a:buNone/>
            </a:pPr>
            <a:endParaRPr>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title"/>
          </p:nvPr>
        </p:nvSpPr>
        <p:spPr>
          <a:xfrm>
            <a:off x="964972" y="382334"/>
            <a:ext cx="3833813" cy="462328"/>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100"/>
              <a:buFont typeface="Avenir"/>
              <a:buNone/>
            </a:pPr>
            <a:r>
              <a:rPr lang="en">
                <a:latin typeface="Avenir"/>
                <a:ea typeface="Avenir"/>
                <a:cs typeface="Avenir"/>
                <a:sym typeface="Avenir"/>
              </a:rPr>
              <a:t>REFERENCES</a:t>
            </a:r>
            <a:endParaRPr>
              <a:latin typeface="Avenir"/>
              <a:ea typeface="Avenir"/>
              <a:cs typeface="Avenir"/>
              <a:sym typeface="Avenir"/>
            </a:endParaRPr>
          </a:p>
        </p:txBody>
      </p:sp>
      <p:sp>
        <p:nvSpPr>
          <p:cNvPr id="247" name="Google Shape;247;p33"/>
          <p:cNvSpPr txBox="1">
            <a:spLocks noGrp="1"/>
          </p:cNvSpPr>
          <p:nvPr>
            <p:ph type="body" idx="1"/>
          </p:nvPr>
        </p:nvSpPr>
        <p:spPr>
          <a:xfrm>
            <a:off x="998923" y="1019764"/>
            <a:ext cx="3833813" cy="912197"/>
          </a:xfrm>
          <a:prstGeom prst="rect">
            <a:avLst/>
          </a:prstGeom>
          <a:noFill/>
          <a:ln>
            <a:noFill/>
          </a:ln>
        </p:spPr>
        <p:txBody>
          <a:bodyPr spcFirstLastPara="1" wrap="square" lIns="68575" tIns="34275" rIns="68575" bIns="34275" anchor="t" anchorCtr="0">
            <a:normAutofit fontScale="92500" lnSpcReduction="10000"/>
          </a:bodyPr>
          <a:lstStyle/>
          <a:p>
            <a:pPr marL="0" lvl="0" indent="0" algn="l" rtl="0">
              <a:lnSpc>
                <a:spcPct val="100000"/>
              </a:lnSpc>
              <a:spcBef>
                <a:spcPts val="0"/>
              </a:spcBef>
              <a:spcAft>
                <a:spcPts val="0"/>
              </a:spcAft>
              <a:buClr>
                <a:schemeClr val="dk1"/>
              </a:buClr>
              <a:buSzPts val="1100"/>
              <a:buNone/>
            </a:pPr>
            <a:r>
              <a:rPr lang="en">
                <a:latin typeface="Avenir"/>
                <a:ea typeface="Avenir"/>
                <a:cs typeface="Avenir"/>
                <a:sym typeface="Avenir"/>
              </a:rPr>
              <a:t>We have used Amazon review data for different cell phones and accessories that were purchased between the years 1996 and 2018. The data set used in this project has been taken from this link : </a:t>
            </a:r>
            <a:endParaRPr/>
          </a:p>
          <a:p>
            <a:pPr marL="0" lvl="0" indent="0" algn="l" rtl="0">
              <a:lnSpc>
                <a:spcPct val="100000"/>
              </a:lnSpc>
              <a:spcBef>
                <a:spcPts val="800"/>
              </a:spcBef>
              <a:spcAft>
                <a:spcPts val="0"/>
              </a:spcAft>
              <a:buClr>
                <a:schemeClr val="dk1"/>
              </a:buClr>
              <a:buSzPts val="1100"/>
              <a:buNone/>
            </a:pPr>
            <a:r>
              <a:rPr lang="en">
                <a:latin typeface="Avenir"/>
                <a:ea typeface="Avenir"/>
                <a:cs typeface="Avenir"/>
                <a:sym typeface="Avenir"/>
              </a:rPr>
              <a:t>http://jmcauley.ucsd.edu/data/amazon/index_2014.html</a:t>
            </a:r>
            <a:endParaRPr/>
          </a:p>
        </p:txBody>
      </p:sp>
      <p:sp>
        <p:nvSpPr>
          <p:cNvPr id="248" name="Google Shape;248;p33"/>
          <p:cNvSpPr txBox="1"/>
          <p:nvPr/>
        </p:nvSpPr>
        <p:spPr>
          <a:xfrm>
            <a:off x="966104" y="2392202"/>
            <a:ext cx="3833813" cy="309551"/>
          </a:xfrm>
          <a:prstGeom prst="rect">
            <a:avLst/>
          </a:prstGeom>
          <a:noFill/>
          <a:ln>
            <a:noFill/>
          </a:ln>
        </p:spPr>
        <p:txBody>
          <a:bodyPr spcFirstLastPara="1" wrap="square" lIns="68575" tIns="34275" rIns="68575" bIns="34275" anchor="b" anchorCtr="0">
            <a:normAutofit fontScale="92500" lnSpcReduction="10000"/>
          </a:bodyPr>
          <a:lstStyle/>
          <a:p>
            <a:pPr marL="0" marR="0" lvl="0" indent="0" algn="l" rtl="0">
              <a:lnSpc>
                <a:spcPct val="90000"/>
              </a:lnSpc>
              <a:spcBef>
                <a:spcPts val="0"/>
              </a:spcBef>
              <a:spcAft>
                <a:spcPts val="0"/>
              </a:spcAft>
              <a:buClr>
                <a:schemeClr val="dk1"/>
              </a:buClr>
              <a:buSzPct val="100000"/>
              <a:buFont typeface="Avenir"/>
              <a:buNone/>
            </a:pPr>
            <a:r>
              <a:rPr lang="en" sz="2100" b="0" i="0" u="none" strike="noStrike" cap="none">
                <a:solidFill>
                  <a:schemeClr val="dk1"/>
                </a:solidFill>
                <a:latin typeface="Avenir"/>
                <a:ea typeface="Avenir"/>
                <a:cs typeface="Avenir"/>
                <a:sym typeface="Avenir"/>
              </a:rPr>
              <a:t>FILES &amp; DATA DICTIONARY</a:t>
            </a:r>
            <a:endParaRPr sz="1100"/>
          </a:p>
        </p:txBody>
      </p:sp>
      <p:sp>
        <p:nvSpPr>
          <p:cNvPr id="249" name="Google Shape;249;p33"/>
          <p:cNvSpPr txBox="1"/>
          <p:nvPr/>
        </p:nvSpPr>
        <p:spPr>
          <a:xfrm>
            <a:off x="1000054" y="2876855"/>
            <a:ext cx="4937203" cy="1342236"/>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n" sz="1100" b="1" i="0" u="none" strike="noStrike" cap="none">
                <a:solidFill>
                  <a:schemeClr val="dk1"/>
                </a:solidFill>
                <a:latin typeface="Avenir"/>
                <a:ea typeface="Avenir"/>
                <a:cs typeface="Avenir"/>
                <a:sym typeface="Avenir"/>
              </a:rPr>
              <a:t>FILE</a:t>
            </a:r>
            <a:r>
              <a:rPr lang="en" sz="1100" b="0" i="0" u="none" strike="noStrike" cap="none">
                <a:solidFill>
                  <a:schemeClr val="dk1"/>
                </a:solidFill>
                <a:latin typeface="Avenir"/>
                <a:ea typeface="Avenir"/>
                <a:cs typeface="Avenir"/>
                <a:sym typeface="Avenir"/>
              </a:rPr>
              <a:t>: stop_words_long.txt</a:t>
            </a:r>
            <a:endParaRPr sz="1100" b="0" i="0" u="none" strike="noStrike" cap="none">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r>
              <a:rPr lang="en" sz="1100" b="0" i="0" u="none" strike="noStrike" cap="none">
                <a:solidFill>
                  <a:schemeClr val="dk1"/>
                </a:solidFill>
                <a:latin typeface="Avenir"/>
                <a:ea typeface="Avenir"/>
                <a:cs typeface="Avenir"/>
                <a:sym typeface="Avenir"/>
              </a:rPr>
              <a:t>List of stop words to use for the analysis.</a:t>
            </a:r>
            <a:endParaRPr sz="1100" b="0" i="0" u="none" strike="noStrike" cap="none">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r>
              <a:rPr lang="en" sz="1100" b="1" i="0" u="none" strike="noStrike" cap="none">
                <a:solidFill>
                  <a:schemeClr val="dk1"/>
                </a:solidFill>
                <a:latin typeface="Avenir"/>
                <a:ea typeface="Avenir"/>
                <a:cs typeface="Avenir"/>
                <a:sym typeface="Avenir"/>
              </a:rPr>
              <a:t>FILE</a:t>
            </a:r>
            <a:r>
              <a:rPr lang="en" sz="1100" b="0" i="0" u="none" strike="noStrike" cap="none">
                <a:solidFill>
                  <a:schemeClr val="dk1"/>
                </a:solidFill>
                <a:latin typeface="Avenir"/>
                <a:ea typeface="Avenir"/>
                <a:cs typeface="Avenir"/>
                <a:sym typeface="Avenir"/>
              </a:rPr>
              <a:t>: Remove_Keywords.txt</a:t>
            </a:r>
            <a:endParaRPr sz="1100" b="0" i="0" u="none" strike="noStrike" cap="none">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r>
              <a:rPr lang="en" sz="1100" b="0" i="0" u="none" strike="noStrike" cap="none">
                <a:solidFill>
                  <a:schemeClr val="dk1"/>
                </a:solidFill>
                <a:latin typeface="Avenir"/>
                <a:ea typeface="Avenir"/>
                <a:cs typeface="Avenir"/>
                <a:sym typeface="Avenir"/>
              </a:rPr>
              <a:t>List of Keywords like Mobile names and some other random keywords</a:t>
            </a:r>
            <a:endParaRPr sz="1100" b="0" i="0" u="none" strike="noStrike" cap="none">
              <a:solidFill>
                <a:schemeClr val="dk1"/>
              </a:solidFill>
              <a:latin typeface="Avenir"/>
              <a:ea typeface="Avenir"/>
              <a:cs typeface="Avenir"/>
              <a:sym typeface="Avenir"/>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p:nvPr/>
        </p:nvSpPr>
        <p:spPr>
          <a:xfrm>
            <a:off x="765684" y="948104"/>
            <a:ext cx="7319675" cy="39160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Avenir"/>
                <a:ea typeface="Avenir"/>
                <a:cs typeface="Avenir"/>
                <a:sym typeface="Avenir"/>
              </a:rPr>
              <a:t>Contains the consumer activity information </a:t>
            </a:r>
            <a:endParaRPr sz="1200"/>
          </a:p>
          <a:p>
            <a:pPr marL="457200" marR="0" lvl="0" indent="-304800" algn="l" rtl="0">
              <a:lnSpc>
                <a:spcPct val="100000"/>
              </a:lnSpc>
              <a:spcBef>
                <a:spcPts val="80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overall:</a:t>
            </a:r>
            <a:r>
              <a:rPr lang="en" sz="1200">
                <a:solidFill>
                  <a:schemeClr val="dk1"/>
                </a:solidFill>
                <a:latin typeface="Avenir"/>
                <a:ea typeface="Avenir"/>
                <a:cs typeface="Avenir"/>
                <a:sym typeface="Avenir"/>
              </a:rPr>
              <a:t>  Overall rating for the particular product given by the user</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verified:</a:t>
            </a:r>
            <a:r>
              <a:rPr lang="en" sz="1200">
                <a:solidFill>
                  <a:schemeClr val="dk1"/>
                </a:solidFill>
                <a:latin typeface="Avenir"/>
                <a:ea typeface="Avenir"/>
                <a:cs typeface="Avenir"/>
                <a:sym typeface="Avenir"/>
              </a:rPr>
              <a:t> Whether the user is a verified reviewer or not</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reviewerID:</a:t>
            </a:r>
            <a:r>
              <a:rPr lang="en" sz="1200">
                <a:solidFill>
                  <a:schemeClr val="dk1"/>
                </a:solidFill>
                <a:latin typeface="Avenir"/>
                <a:ea typeface="Avenir"/>
                <a:cs typeface="Avenir"/>
                <a:sym typeface="Avenir"/>
              </a:rPr>
              <a:t> ID of the reviewer, e.g. A2SUAM1J3GNN3B</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asin:</a:t>
            </a:r>
            <a:r>
              <a:rPr lang="en" sz="1200">
                <a:solidFill>
                  <a:schemeClr val="dk1"/>
                </a:solidFill>
                <a:latin typeface="Avenir"/>
                <a:ea typeface="Avenir"/>
                <a:cs typeface="Avenir"/>
                <a:sym typeface="Avenir"/>
              </a:rPr>
              <a:t>  ID of the product, e.g. 0000013714. ASIN stands for Amazon Standard Identification Number. It is a 10-character alphanumeric unique identifier that is assigned by Amazon.com and its partners. It is primarily used for product-identification within their product catalogue</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style:</a:t>
            </a:r>
            <a:r>
              <a:rPr lang="en" sz="1200">
                <a:solidFill>
                  <a:schemeClr val="dk1"/>
                </a:solidFill>
                <a:latin typeface="Avenir"/>
                <a:ea typeface="Avenir"/>
                <a:cs typeface="Avenir"/>
                <a:sym typeface="Avenir"/>
              </a:rPr>
              <a:t> Information about physical features like colour</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reviewerName:</a:t>
            </a:r>
            <a:r>
              <a:rPr lang="en" sz="1200">
                <a:solidFill>
                  <a:schemeClr val="dk1"/>
                </a:solidFill>
                <a:latin typeface="Avenir"/>
                <a:ea typeface="Avenir"/>
                <a:cs typeface="Avenir"/>
                <a:sym typeface="Avenir"/>
              </a:rPr>
              <a:t> Name of the reviewer</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reviewText: </a:t>
            </a:r>
            <a:r>
              <a:rPr lang="en" sz="1200">
                <a:solidFill>
                  <a:schemeClr val="dk1"/>
                </a:solidFill>
                <a:latin typeface="Avenir"/>
                <a:ea typeface="Avenir"/>
                <a:cs typeface="Avenir"/>
                <a:sym typeface="Avenir"/>
              </a:rPr>
              <a:t>Review provided by the reviewer</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summary: </a:t>
            </a:r>
            <a:r>
              <a:rPr lang="en" sz="1200">
                <a:solidFill>
                  <a:schemeClr val="dk1"/>
                </a:solidFill>
                <a:latin typeface="Avenir"/>
                <a:ea typeface="Avenir"/>
                <a:cs typeface="Avenir"/>
                <a:sym typeface="Avenir"/>
              </a:rPr>
              <a:t>Summary of the review</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unixReviewTime:</a:t>
            </a:r>
            <a:r>
              <a:rPr lang="en" sz="1200">
                <a:solidFill>
                  <a:schemeClr val="dk1"/>
                </a:solidFill>
                <a:latin typeface="Avenir"/>
                <a:ea typeface="Avenir"/>
                <a:cs typeface="Avenir"/>
                <a:sym typeface="Avenir"/>
              </a:rPr>
              <a:t> Time of the review (Unix time)</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vote:</a:t>
            </a:r>
            <a:r>
              <a:rPr lang="en" sz="1200">
                <a:solidFill>
                  <a:schemeClr val="dk1"/>
                </a:solidFill>
                <a:latin typeface="Avenir"/>
                <a:ea typeface="Avenir"/>
                <a:cs typeface="Avenir"/>
                <a:sym typeface="Avenir"/>
              </a:rPr>
              <a:t> Upvotes or Downvotes of the review. A review with more upvotes can hold a higher significance</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image:</a:t>
            </a:r>
            <a:r>
              <a:rPr lang="en" sz="1200">
                <a:solidFill>
                  <a:schemeClr val="dk1"/>
                </a:solidFill>
                <a:latin typeface="Avenir"/>
                <a:ea typeface="Avenir"/>
                <a:cs typeface="Avenir"/>
                <a:sym typeface="Avenir"/>
              </a:rPr>
              <a:t> Image of type .png or .jpg, etc provided by the reviewer</a:t>
            </a:r>
            <a:endParaRPr sz="1200">
              <a:solidFill>
                <a:schemeClr val="dk1"/>
              </a:solidFill>
              <a:latin typeface="Avenir"/>
              <a:ea typeface="Avenir"/>
              <a:cs typeface="Avenir"/>
              <a:sym typeface="Avenir"/>
            </a:endParaRPr>
          </a:p>
          <a:p>
            <a:pPr marL="457200" marR="0" lvl="0" indent="-304800" algn="l" rtl="0">
              <a:lnSpc>
                <a:spcPct val="100000"/>
              </a:lnSpc>
              <a:spcBef>
                <a:spcPts val="0"/>
              </a:spcBef>
              <a:spcAft>
                <a:spcPts val="0"/>
              </a:spcAft>
              <a:buClr>
                <a:schemeClr val="dk1"/>
              </a:buClr>
              <a:buSzPts val="1200"/>
              <a:buFont typeface="Avenir"/>
              <a:buChar char="●"/>
            </a:pPr>
            <a:r>
              <a:rPr lang="en" sz="1200" b="1">
                <a:solidFill>
                  <a:schemeClr val="dk1"/>
                </a:solidFill>
                <a:latin typeface="Avenir"/>
                <a:ea typeface="Avenir"/>
                <a:cs typeface="Avenir"/>
                <a:sym typeface="Avenir"/>
              </a:rPr>
              <a:t>review_sentiment</a:t>
            </a:r>
            <a:r>
              <a:rPr lang="en" sz="1200">
                <a:solidFill>
                  <a:schemeClr val="dk1"/>
                </a:solidFill>
                <a:latin typeface="Avenir"/>
                <a:ea typeface="Avenir"/>
                <a:cs typeface="Avenir"/>
                <a:sym typeface="Avenir"/>
              </a:rPr>
              <a:t>: Pre-labelled sentiment of the review which can be either positive or negative.</a:t>
            </a:r>
            <a:endParaRPr sz="1200">
              <a:solidFill>
                <a:schemeClr val="dk1"/>
              </a:solidFill>
              <a:latin typeface="Avenir"/>
              <a:ea typeface="Avenir"/>
              <a:cs typeface="Avenir"/>
              <a:sym typeface="Avenir"/>
            </a:endParaRPr>
          </a:p>
        </p:txBody>
      </p:sp>
      <p:sp>
        <p:nvSpPr>
          <p:cNvPr id="255" name="Google Shape;255;p34"/>
          <p:cNvSpPr txBox="1"/>
          <p:nvPr/>
        </p:nvSpPr>
        <p:spPr>
          <a:xfrm>
            <a:off x="2498380" y="365017"/>
            <a:ext cx="4108678" cy="3000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b="1">
                <a:solidFill>
                  <a:schemeClr val="dk1"/>
                </a:solidFill>
                <a:latin typeface="Avenir"/>
                <a:ea typeface="Avenir"/>
                <a:cs typeface="Avenir"/>
                <a:sym typeface="Avenir"/>
              </a:rPr>
              <a:t>FILE</a:t>
            </a:r>
            <a:r>
              <a:rPr lang="en" sz="1500">
                <a:solidFill>
                  <a:schemeClr val="dk1"/>
                </a:solidFill>
                <a:latin typeface="Avenir"/>
                <a:ea typeface="Avenir"/>
                <a:cs typeface="Avenir"/>
                <a:sym typeface="Avenir"/>
              </a:rPr>
              <a:t>: Cell_Phones_and_Accessories.csv</a:t>
            </a:r>
            <a:endParaRPr sz="1500">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722793" y="513259"/>
            <a:ext cx="7482900" cy="4412400"/>
          </a:xfrm>
          <a:prstGeom prst="rect">
            <a:avLst/>
          </a:prstGeom>
          <a:noFill/>
          <a:ln>
            <a:noFill/>
          </a:ln>
        </p:spPr>
        <p:txBody>
          <a:bodyPr spcFirstLastPara="1" wrap="square" lIns="68575" tIns="34275" rIns="68575" bIns="34275" anchor="t" anchorCtr="0">
            <a:noAutofit/>
          </a:bodyPr>
          <a:lstStyle/>
          <a:p>
            <a:pPr marL="0" marR="0" lvl="0" indent="0" algn="l" rtl="0">
              <a:lnSpc>
                <a:spcPct val="80000"/>
              </a:lnSpc>
              <a:spcBef>
                <a:spcPts val="0"/>
              </a:spcBef>
              <a:spcAft>
                <a:spcPts val="0"/>
              </a:spcAft>
              <a:buClr>
                <a:schemeClr val="dk1"/>
              </a:buClr>
              <a:buSzPts val="852"/>
              <a:buFont typeface="Arial"/>
              <a:buNone/>
            </a:pPr>
            <a:r>
              <a:rPr lang="en" sz="1052" b="0" i="0" u="none" strike="noStrike" cap="none">
                <a:solidFill>
                  <a:schemeClr val="dk1"/>
                </a:solidFill>
                <a:latin typeface="Avenir"/>
                <a:ea typeface="Avenir"/>
                <a:cs typeface="Avenir"/>
                <a:sym typeface="Avenir"/>
              </a:rPr>
              <a:t>This data contains the product information and is independent of the consumer/reviewer activity and includes description, price, sales-rank, brand info, and co-purchasing links etc.</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Category: </a:t>
            </a:r>
            <a:r>
              <a:rPr lang="en" sz="1052" b="0" i="0" u="none" strike="noStrike" cap="none">
                <a:solidFill>
                  <a:schemeClr val="dk1"/>
                </a:solidFill>
                <a:latin typeface="Avenir"/>
                <a:ea typeface="Avenir"/>
                <a:cs typeface="Avenir"/>
                <a:sym typeface="Avenir"/>
              </a:rPr>
              <a:t> List of categories the product belongs to, e.g., ['Cell Phones &amp; Accessories', 'Cell Phones']</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tech1:</a:t>
            </a:r>
            <a:r>
              <a:rPr lang="en" sz="1052" b="0" i="0" u="none" strike="noStrike" cap="none">
                <a:solidFill>
                  <a:schemeClr val="dk1"/>
                </a:solidFill>
                <a:latin typeface="Avenir"/>
                <a:ea typeface="Avenir"/>
                <a:cs typeface="Avenir"/>
                <a:sym typeface="Avenir"/>
              </a:rPr>
              <a:t>  The specifications and technology of the product, e.g., Phablet ( a hybrid of phone and a tablet)</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tech2:</a:t>
            </a:r>
            <a:r>
              <a:rPr lang="en" sz="1052" b="0" i="0" u="none" strike="noStrike" cap="none">
                <a:solidFill>
                  <a:schemeClr val="dk1"/>
                </a:solidFill>
                <a:latin typeface="Avenir"/>
                <a:ea typeface="Avenir"/>
                <a:cs typeface="Avenir"/>
                <a:sym typeface="Avenir"/>
              </a:rPr>
              <a:t>  Contains data similar to that of tech1</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description:</a:t>
            </a:r>
            <a:r>
              <a:rPr lang="en" sz="1052" b="0" i="0" u="none" strike="noStrike" cap="none">
                <a:solidFill>
                  <a:schemeClr val="dk1"/>
                </a:solidFill>
                <a:latin typeface="Avenir"/>
                <a:ea typeface="Avenir"/>
                <a:cs typeface="Avenir"/>
                <a:sym typeface="Avenir"/>
              </a:rPr>
              <a:t> A short description of the product</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fit:</a:t>
            </a:r>
            <a:r>
              <a:rPr lang="en" sz="1052" b="0" i="0" u="none" strike="noStrike" cap="none">
                <a:solidFill>
                  <a:schemeClr val="dk1"/>
                </a:solidFill>
                <a:latin typeface="Avenir"/>
                <a:ea typeface="Avenir"/>
                <a:cs typeface="Avenir"/>
                <a:sym typeface="Avenir"/>
              </a:rPr>
              <a:t> A column which has no values for a mobile phone dataset </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title:</a:t>
            </a:r>
            <a:r>
              <a:rPr lang="en" sz="1052" b="0" i="0" u="none" strike="noStrike" cap="none">
                <a:solidFill>
                  <a:schemeClr val="dk1"/>
                </a:solidFill>
                <a:latin typeface="Avenir"/>
                <a:ea typeface="Avenir"/>
                <a:cs typeface="Avenir"/>
                <a:sym typeface="Avenir"/>
              </a:rPr>
              <a:t> Name of the product</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also_buy:</a:t>
            </a:r>
            <a:r>
              <a:rPr lang="en" sz="1052" b="0" i="0" u="none" strike="noStrike" cap="none">
                <a:solidFill>
                  <a:schemeClr val="dk1"/>
                </a:solidFill>
                <a:latin typeface="Avenir"/>
                <a:ea typeface="Avenir"/>
                <a:cs typeface="Avenir"/>
                <a:sym typeface="Avenir"/>
              </a:rPr>
              <a:t> Product IDs of the products that are generally bought along with the particular product</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image:</a:t>
            </a:r>
            <a:r>
              <a:rPr lang="en" sz="1052" b="0" i="0" u="none" strike="noStrike" cap="none">
                <a:solidFill>
                  <a:schemeClr val="dk1"/>
                </a:solidFill>
                <a:latin typeface="Avenir"/>
                <a:ea typeface="Avenir"/>
                <a:cs typeface="Avenir"/>
                <a:sym typeface="Avenir"/>
              </a:rPr>
              <a:t> Image of the product by the supplier</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brand:</a:t>
            </a:r>
            <a:r>
              <a:rPr lang="en" sz="1052" b="0" i="0" u="none" strike="noStrike" cap="none">
                <a:solidFill>
                  <a:schemeClr val="dk1"/>
                </a:solidFill>
                <a:latin typeface="Avenir"/>
                <a:ea typeface="Avenir"/>
                <a:cs typeface="Avenir"/>
                <a:sym typeface="Avenir"/>
              </a:rPr>
              <a:t> Brand of the product</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feature:</a:t>
            </a:r>
            <a:r>
              <a:rPr lang="en" sz="1052" b="0" i="0" u="none" strike="noStrike" cap="none">
                <a:solidFill>
                  <a:schemeClr val="dk1"/>
                </a:solidFill>
                <a:latin typeface="Avenir"/>
                <a:ea typeface="Avenir"/>
                <a:cs typeface="Avenir"/>
                <a:sym typeface="Avenir"/>
              </a:rPr>
              <a:t> Features of the product including specifications such as the 4G/3G, language, apps supported etc.</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rank: </a:t>
            </a:r>
            <a:r>
              <a:rPr lang="en" sz="1052" b="0" i="0" u="none" strike="noStrike" cap="none">
                <a:solidFill>
                  <a:schemeClr val="dk1"/>
                </a:solidFill>
                <a:latin typeface="Avenir"/>
                <a:ea typeface="Avenir"/>
                <a:cs typeface="Avenir"/>
                <a:sym typeface="Avenir"/>
              </a:rPr>
              <a:t>Ranking of the product as given by Amazon based on various parameters in different segments. It is a metric that explains the relationship among products within a category based on their sales performance. Sales rank is updated hourly, it can range from 1 to over 1 million, and is influenced by seasonality, and its algorithm remains unrevealed.</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also_view:</a:t>
            </a:r>
            <a:r>
              <a:rPr lang="en" sz="1052" b="0" i="0" u="none" strike="noStrike" cap="none">
                <a:solidFill>
                  <a:schemeClr val="dk1"/>
                </a:solidFill>
                <a:latin typeface="Avenir"/>
                <a:ea typeface="Avenir"/>
                <a:cs typeface="Avenir"/>
                <a:sym typeface="Avenir"/>
              </a:rPr>
              <a:t> Products which are also viewed while searching for this product.</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details: </a:t>
            </a:r>
            <a:r>
              <a:rPr lang="en" sz="1052" b="0" i="0" u="none" strike="noStrike" cap="none">
                <a:solidFill>
                  <a:schemeClr val="dk1"/>
                </a:solidFill>
                <a:latin typeface="Avenir"/>
                <a:ea typeface="Avenir"/>
                <a:cs typeface="Avenir"/>
                <a:sym typeface="Avenir"/>
              </a:rPr>
              <a:t>Contains details from a delivery point of view such as product dimension, shipping weight etc.</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main_cat:</a:t>
            </a:r>
            <a:r>
              <a:rPr lang="en" sz="1052" b="0" i="0" u="none" strike="noStrike" cap="none">
                <a:solidFill>
                  <a:schemeClr val="dk1"/>
                </a:solidFill>
                <a:latin typeface="Avenir"/>
                <a:ea typeface="Avenir"/>
                <a:cs typeface="Avenir"/>
                <a:sym typeface="Avenir"/>
              </a:rPr>
              <a:t> The main category to which the product belongs, e.g., “All Electronics”</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similar_item: </a:t>
            </a:r>
            <a:r>
              <a:rPr lang="en" sz="1052" b="0" i="0" u="none" strike="noStrike" cap="none">
                <a:solidFill>
                  <a:schemeClr val="dk1"/>
                </a:solidFill>
                <a:latin typeface="Avenir"/>
                <a:ea typeface="Avenir"/>
                <a:cs typeface="Avenir"/>
                <a:sym typeface="Avenir"/>
              </a:rPr>
              <a:t>Related products.</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price: </a:t>
            </a:r>
            <a:r>
              <a:rPr lang="en" sz="1052" b="0" i="0" u="none" strike="noStrike" cap="none">
                <a:solidFill>
                  <a:schemeClr val="dk1"/>
                </a:solidFill>
                <a:latin typeface="Avenir"/>
                <a:ea typeface="Avenir"/>
                <a:cs typeface="Avenir"/>
                <a:sym typeface="Avenir"/>
              </a:rPr>
              <a:t>Price of the product.</a:t>
            </a:r>
            <a:endParaRPr sz="1052" b="0" i="0" u="none" strike="noStrike" cap="none">
              <a:solidFill>
                <a:schemeClr val="dk1"/>
              </a:solidFill>
              <a:latin typeface="Avenir"/>
              <a:ea typeface="Avenir"/>
              <a:cs typeface="Avenir"/>
              <a:sym typeface="Avenir"/>
            </a:endParaRPr>
          </a:p>
          <a:p>
            <a:pPr marL="215900" marR="0" lvl="0" indent="-219233" algn="l" rtl="0">
              <a:lnSpc>
                <a:spcPct val="80000"/>
              </a:lnSpc>
              <a:spcBef>
                <a:spcPts val="800"/>
              </a:spcBef>
              <a:spcAft>
                <a:spcPts val="0"/>
              </a:spcAft>
              <a:buClr>
                <a:schemeClr val="dk1"/>
              </a:buClr>
              <a:buSzPts val="1053"/>
              <a:buFont typeface="Arial"/>
              <a:buChar char="●"/>
            </a:pPr>
            <a:r>
              <a:rPr lang="en" sz="1052" b="1" i="0" u="none" strike="noStrike" cap="none">
                <a:solidFill>
                  <a:schemeClr val="dk1"/>
                </a:solidFill>
                <a:latin typeface="Avenir"/>
                <a:ea typeface="Avenir"/>
                <a:cs typeface="Avenir"/>
                <a:sym typeface="Avenir"/>
              </a:rPr>
              <a:t>asin: </a:t>
            </a:r>
            <a:r>
              <a:rPr lang="en" sz="1052" b="0" i="0" u="none" strike="noStrike" cap="none">
                <a:solidFill>
                  <a:schemeClr val="dk1"/>
                </a:solidFill>
                <a:latin typeface="Avenir"/>
                <a:ea typeface="Avenir"/>
                <a:cs typeface="Avenir"/>
                <a:sym typeface="Avenir"/>
              </a:rPr>
              <a:t>ID of the product, e.g., 0000031852</a:t>
            </a:r>
            <a:endParaRPr sz="1052" b="0" i="0" u="none" strike="noStrike" cap="none">
              <a:solidFill>
                <a:schemeClr val="dk1"/>
              </a:solidFill>
              <a:latin typeface="Avenir"/>
              <a:ea typeface="Avenir"/>
              <a:cs typeface="Avenir"/>
              <a:sym typeface="Avenir"/>
            </a:endParaRPr>
          </a:p>
          <a:p>
            <a:pPr marL="0" marR="0" lvl="0" indent="0" algn="l" rtl="0">
              <a:lnSpc>
                <a:spcPct val="80000"/>
              </a:lnSpc>
              <a:spcBef>
                <a:spcPts val="800"/>
              </a:spcBef>
              <a:spcAft>
                <a:spcPts val="0"/>
              </a:spcAft>
              <a:buClr>
                <a:schemeClr val="dk1"/>
              </a:buClr>
              <a:buSzPts val="852"/>
              <a:buFont typeface="Arial"/>
              <a:buNone/>
            </a:pPr>
            <a:endParaRPr sz="1052" b="0" i="0" u="none" strike="noStrike" cap="none">
              <a:solidFill>
                <a:schemeClr val="dk1"/>
              </a:solidFill>
              <a:latin typeface="Avenir"/>
              <a:ea typeface="Avenir"/>
              <a:cs typeface="Avenir"/>
              <a:sym typeface="Avenir"/>
            </a:endParaRPr>
          </a:p>
          <a:p>
            <a:pPr marL="0" marR="0" lvl="0" indent="0" algn="l" rtl="0">
              <a:lnSpc>
                <a:spcPct val="80000"/>
              </a:lnSpc>
              <a:spcBef>
                <a:spcPts val="800"/>
              </a:spcBef>
              <a:spcAft>
                <a:spcPts val="0"/>
              </a:spcAft>
              <a:buClr>
                <a:schemeClr val="dk1"/>
              </a:buClr>
              <a:buSzPts val="852"/>
              <a:buFont typeface="Arial"/>
              <a:buNone/>
            </a:pPr>
            <a:endParaRPr sz="1052" b="0" i="0" u="none" strike="noStrike" cap="none">
              <a:solidFill>
                <a:schemeClr val="dk1"/>
              </a:solidFill>
              <a:latin typeface="Avenir"/>
              <a:ea typeface="Avenir"/>
              <a:cs typeface="Avenir"/>
              <a:sym typeface="Avenir"/>
            </a:endParaRPr>
          </a:p>
        </p:txBody>
      </p:sp>
      <p:sp>
        <p:nvSpPr>
          <p:cNvPr id="261" name="Google Shape;261;p35"/>
          <p:cNvSpPr txBox="1"/>
          <p:nvPr/>
        </p:nvSpPr>
        <p:spPr>
          <a:xfrm>
            <a:off x="1868409" y="229075"/>
            <a:ext cx="5678786" cy="3000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b="1" i="0" u="none" strike="noStrike" cap="none">
                <a:solidFill>
                  <a:srgbClr val="000000"/>
                </a:solidFill>
                <a:latin typeface="Avenir"/>
                <a:ea typeface="Avenir"/>
                <a:cs typeface="Avenir"/>
                <a:sym typeface="Avenir"/>
              </a:rPr>
              <a:t>FILE</a:t>
            </a:r>
            <a:r>
              <a:rPr lang="en" sz="1500" b="0" i="0" u="none" strike="noStrike" cap="none">
                <a:solidFill>
                  <a:srgbClr val="000000"/>
                </a:solidFill>
                <a:latin typeface="Avenir"/>
                <a:ea typeface="Avenir"/>
                <a:cs typeface="Avenir"/>
                <a:sym typeface="Avenir"/>
              </a:rPr>
              <a:t>: meta_Cell_Phones_and_Accessories.json</a:t>
            </a:r>
            <a:endParaRPr sz="1500">
              <a:solidFill>
                <a:srgbClr val="FFFFFF"/>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6"/>
          <p:cNvPicPr preferRelativeResize="0"/>
          <p:nvPr/>
        </p:nvPicPr>
        <p:blipFill>
          <a:blip r:embed="rId3">
            <a:alphaModFix/>
          </a:blip>
          <a:stretch>
            <a:fillRect/>
          </a:stretch>
        </p:blipFill>
        <p:spPr>
          <a:xfrm>
            <a:off x="5013150" y="718000"/>
            <a:ext cx="2800275" cy="1773125"/>
          </a:xfrm>
          <a:prstGeom prst="rect">
            <a:avLst/>
          </a:prstGeom>
          <a:noFill/>
          <a:ln>
            <a:noFill/>
          </a:ln>
        </p:spPr>
      </p:pic>
      <p:sp>
        <p:nvSpPr>
          <p:cNvPr id="267" name="Google Shape;267;p36"/>
          <p:cNvSpPr txBox="1">
            <a:spLocks noGrp="1"/>
          </p:cNvSpPr>
          <p:nvPr>
            <p:ph type="title"/>
          </p:nvPr>
        </p:nvSpPr>
        <p:spPr>
          <a:xfrm>
            <a:off x="394406" y="570177"/>
            <a:ext cx="3483900" cy="577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1500"/>
              <a:buFont typeface="Avenir"/>
              <a:buNone/>
            </a:pPr>
            <a:r>
              <a:rPr lang="en" sz="1500" b="1">
                <a:latin typeface="Avenir"/>
                <a:ea typeface="Avenir"/>
                <a:cs typeface="Avenir"/>
                <a:sym typeface="Avenir"/>
              </a:rPr>
              <a:t>STEP 1: DATA PRE-PROCESSING</a:t>
            </a:r>
            <a:endParaRPr b="1">
              <a:latin typeface="Avenir"/>
              <a:ea typeface="Avenir"/>
              <a:cs typeface="Avenir"/>
              <a:sym typeface="Avenir"/>
            </a:endParaRPr>
          </a:p>
          <a:p>
            <a:pPr marL="0" lvl="0" indent="0" algn="ctr" rtl="0">
              <a:lnSpc>
                <a:spcPct val="90000"/>
              </a:lnSpc>
              <a:spcBef>
                <a:spcPts val="0"/>
              </a:spcBef>
              <a:spcAft>
                <a:spcPts val="0"/>
              </a:spcAft>
              <a:buClr>
                <a:schemeClr val="dk1"/>
              </a:buClr>
              <a:buSzPts val="2100"/>
              <a:buFont typeface="Arial"/>
              <a:buNone/>
            </a:pPr>
            <a:endParaRPr b="1">
              <a:latin typeface="Avenir"/>
              <a:ea typeface="Avenir"/>
              <a:cs typeface="Avenir"/>
              <a:sym typeface="Avenir"/>
            </a:endParaRPr>
          </a:p>
        </p:txBody>
      </p:sp>
      <p:sp>
        <p:nvSpPr>
          <p:cNvPr id="268" name="Google Shape;268;p36"/>
          <p:cNvSpPr txBox="1">
            <a:spLocks noGrp="1"/>
          </p:cNvSpPr>
          <p:nvPr>
            <p:ph type="body" idx="4294967295"/>
          </p:nvPr>
        </p:nvSpPr>
        <p:spPr>
          <a:xfrm>
            <a:off x="393700" y="979525"/>
            <a:ext cx="3662400" cy="3744900"/>
          </a:xfrm>
          <a:prstGeom prst="rect">
            <a:avLst/>
          </a:prstGeom>
          <a:noFill/>
          <a:ln>
            <a:noFill/>
          </a:ln>
        </p:spPr>
        <p:txBody>
          <a:bodyPr spcFirstLastPara="1" wrap="square" lIns="68575" tIns="34275" rIns="68575" bIns="34275" anchor="t" anchorCtr="0">
            <a:noAutofit/>
          </a:bodyPr>
          <a:lstStyle/>
          <a:p>
            <a:pPr marL="177800" lvl="0" indent="-107950" algn="just" rtl="0">
              <a:lnSpc>
                <a:spcPct val="100000"/>
              </a:lnSpc>
              <a:spcBef>
                <a:spcPts val="0"/>
              </a:spcBef>
              <a:spcAft>
                <a:spcPts val="0"/>
              </a:spcAft>
              <a:buSzPts val="1100"/>
              <a:buFont typeface="Avenir"/>
              <a:buChar char="•"/>
            </a:pPr>
            <a:r>
              <a:rPr lang="en" sz="1100">
                <a:latin typeface="Avenir"/>
                <a:ea typeface="Avenir"/>
                <a:cs typeface="Avenir"/>
                <a:sym typeface="Avenir"/>
              </a:rPr>
              <a:t>Exploratory Data Analysis </a:t>
            </a:r>
            <a:endParaRPr sz="1100">
              <a:latin typeface="Avenir"/>
              <a:ea typeface="Avenir"/>
              <a:cs typeface="Avenir"/>
              <a:sym typeface="Avenir"/>
            </a:endParaRPr>
          </a:p>
          <a:p>
            <a:pPr marL="177800" lvl="0" indent="-107950" algn="just" rtl="0">
              <a:lnSpc>
                <a:spcPct val="100000"/>
              </a:lnSpc>
              <a:spcBef>
                <a:spcPts val="0"/>
              </a:spcBef>
              <a:spcAft>
                <a:spcPts val="0"/>
              </a:spcAft>
              <a:buSzPts val="1100"/>
              <a:buFont typeface="Avenir"/>
              <a:buChar char="•"/>
            </a:pPr>
            <a:r>
              <a:rPr lang="en" sz="1100">
                <a:latin typeface="Avenir"/>
                <a:ea typeface="Avenir"/>
                <a:cs typeface="Avenir"/>
                <a:sym typeface="Avenir"/>
              </a:rPr>
              <a:t>Cleaning the data by handling the missing values, removing duplicates, etc.</a:t>
            </a:r>
            <a:endParaRPr/>
          </a:p>
          <a:p>
            <a:pPr marL="177800" lvl="0" indent="-107950" algn="just" rtl="0">
              <a:lnSpc>
                <a:spcPct val="100000"/>
              </a:lnSpc>
              <a:spcBef>
                <a:spcPts val="0"/>
              </a:spcBef>
              <a:spcAft>
                <a:spcPts val="0"/>
              </a:spcAft>
              <a:buSzPts val="1100"/>
              <a:buFont typeface="Avenir"/>
              <a:buChar char="•"/>
            </a:pPr>
            <a:r>
              <a:rPr lang="en" sz="1100">
                <a:latin typeface="Avenir"/>
                <a:ea typeface="Avenir"/>
                <a:cs typeface="Avenir"/>
                <a:sym typeface="Avenir"/>
              </a:rPr>
              <a:t>Asins are a unique identification number for each product in Amazon. Metadata contains duplicate Asins, so we must remove duplicates, review text columns that cannot have blank entries, etc.</a:t>
            </a:r>
            <a:endParaRPr/>
          </a:p>
          <a:p>
            <a:pPr marL="177800" lvl="0" indent="-107950" algn="just" rtl="0">
              <a:lnSpc>
                <a:spcPct val="100000"/>
              </a:lnSpc>
              <a:spcBef>
                <a:spcPts val="0"/>
              </a:spcBef>
              <a:spcAft>
                <a:spcPts val="0"/>
              </a:spcAft>
              <a:buSzPts val="1100"/>
              <a:buFont typeface="Avenir"/>
              <a:buChar char="•"/>
            </a:pPr>
            <a:r>
              <a:rPr lang="en" sz="1100">
                <a:latin typeface="Avenir"/>
                <a:ea typeface="Avenir"/>
                <a:cs typeface="Avenir"/>
                <a:sym typeface="Avenir"/>
              </a:rPr>
              <a:t>'Category' column of the metadata contains a list for each entry. The second element of the list tells you whether the entry is a Cell Phone or an accessory. So, we need to extract only the entries for the Cell Phones and work with it </a:t>
            </a:r>
            <a:endParaRPr/>
          </a:p>
          <a:p>
            <a:pPr marL="177800" lvl="0" indent="-107950" algn="just" rtl="0">
              <a:lnSpc>
                <a:spcPct val="100000"/>
              </a:lnSpc>
              <a:spcBef>
                <a:spcPts val="0"/>
              </a:spcBef>
              <a:spcAft>
                <a:spcPts val="0"/>
              </a:spcAft>
              <a:buSzPts val="1100"/>
              <a:buFont typeface="Avenir"/>
              <a:buChar char="•"/>
            </a:pPr>
            <a:r>
              <a:rPr lang="en" sz="1100">
                <a:latin typeface="Avenir"/>
                <a:ea typeface="Avenir"/>
                <a:cs typeface="Avenir"/>
                <a:sym typeface="Avenir"/>
              </a:rPr>
              <a:t>Using column 'also viewed' to extract some features and get an idea of the competitor brands for each of the mobile phone brands. </a:t>
            </a:r>
            <a:endParaRPr/>
          </a:p>
          <a:p>
            <a:pPr marL="177800" lvl="0" indent="-107950" algn="just" rtl="0">
              <a:lnSpc>
                <a:spcPct val="100000"/>
              </a:lnSpc>
              <a:spcBef>
                <a:spcPts val="0"/>
              </a:spcBef>
              <a:spcAft>
                <a:spcPts val="0"/>
              </a:spcAft>
              <a:buSzPts val="1100"/>
              <a:buFont typeface="Avenir"/>
              <a:buChar char="•"/>
            </a:pPr>
            <a:r>
              <a:rPr lang="en" sz="1100">
                <a:latin typeface="Avenir"/>
                <a:ea typeface="Avenir"/>
                <a:cs typeface="Avenir"/>
                <a:sym typeface="Avenir"/>
              </a:rPr>
              <a:t>Converting the unixReview time to normal time stamp is another example.</a:t>
            </a:r>
            <a:endParaRPr/>
          </a:p>
          <a:p>
            <a:pPr marL="177800" lvl="0" indent="-107950" algn="just" rtl="0">
              <a:lnSpc>
                <a:spcPct val="100000"/>
              </a:lnSpc>
              <a:spcBef>
                <a:spcPts val="0"/>
              </a:spcBef>
              <a:spcAft>
                <a:spcPts val="0"/>
              </a:spcAft>
              <a:buSzPts val="1100"/>
              <a:buFont typeface="Avenir"/>
              <a:buChar char="•"/>
            </a:pPr>
            <a:r>
              <a:rPr lang="en" sz="1100">
                <a:latin typeface="Avenir"/>
                <a:ea typeface="Avenir"/>
                <a:cs typeface="Avenir"/>
                <a:sym typeface="Avenir"/>
              </a:rPr>
              <a:t>Choosing the columns that can be useful to the analysis from phone data and metadata, and merging them together based on some primary key value will open up more possibilities for the insights.</a:t>
            </a:r>
            <a:endParaRPr sz="1100">
              <a:latin typeface="Avenir"/>
              <a:ea typeface="Avenir"/>
              <a:cs typeface="Avenir"/>
              <a:sym typeface="Avenir"/>
            </a:endParaRPr>
          </a:p>
          <a:p>
            <a:pPr marL="177800" lvl="0" indent="0" algn="just" rtl="0">
              <a:lnSpc>
                <a:spcPct val="100000"/>
              </a:lnSpc>
              <a:spcBef>
                <a:spcPts val="800"/>
              </a:spcBef>
              <a:spcAft>
                <a:spcPts val="0"/>
              </a:spcAft>
              <a:buNone/>
            </a:pPr>
            <a:endParaRPr sz="1100">
              <a:latin typeface="Avenir"/>
              <a:ea typeface="Avenir"/>
              <a:cs typeface="Avenir"/>
              <a:sym typeface="Avenir"/>
            </a:endParaRPr>
          </a:p>
        </p:txBody>
      </p:sp>
      <p:sp>
        <p:nvSpPr>
          <p:cNvPr id="269" name="Google Shape;269;p36"/>
          <p:cNvSpPr txBox="1"/>
          <p:nvPr/>
        </p:nvSpPr>
        <p:spPr>
          <a:xfrm>
            <a:off x="4555943" y="2187927"/>
            <a:ext cx="3833700" cy="5754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chemeClr val="dk1"/>
              </a:buClr>
              <a:buSzPts val="1500"/>
              <a:buFont typeface="Avenir"/>
              <a:buNone/>
            </a:pPr>
            <a:r>
              <a:rPr lang="en" sz="1500" b="1" cap="none">
                <a:solidFill>
                  <a:schemeClr val="dk1"/>
                </a:solidFill>
                <a:latin typeface="Avenir"/>
                <a:ea typeface="Avenir"/>
                <a:cs typeface="Avenir"/>
                <a:sym typeface="Avenir"/>
              </a:rPr>
              <a:t>STEP 2: TEXT ANALYTICS</a:t>
            </a:r>
            <a:endParaRPr sz="2100" b="1" cap="none">
              <a:solidFill>
                <a:schemeClr val="dk1"/>
              </a:solidFill>
              <a:latin typeface="Avenir"/>
              <a:ea typeface="Avenir"/>
              <a:cs typeface="Avenir"/>
              <a:sym typeface="Avenir"/>
            </a:endParaRPr>
          </a:p>
        </p:txBody>
      </p:sp>
      <p:sp>
        <p:nvSpPr>
          <p:cNvPr id="270" name="Google Shape;270;p36"/>
          <p:cNvSpPr txBox="1"/>
          <p:nvPr/>
        </p:nvSpPr>
        <p:spPr>
          <a:xfrm>
            <a:off x="4327350" y="2832700"/>
            <a:ext cx="4447500" cy="1891800"/>
          </a:xfrm>
          <a:prstGeom prst="rect">
            <a:avLst/>
          </a:prstGeom>
          <a:noFill/>
          <a:ln>
            <a:noFill/>
          </a:ln>
        </p:spPr>
        <p:txBody>
          <a:bodyPr spcFirstLastPara="1" wrap="square" lIns="68575" tIns="34275" rIns="68575" bIns="34275" anchor="t" anchorCtr="0">
            <a:noAutofit/>
          </a:bodyPr>
          <a:lstStyle/>
          <a:p>
            <a:pPr marL="177800" marR="0" lvl="0" indent="-107950" algn="just" rtl="0">
              <a:lnSpc>
                <a:spcPct val="100000"/>
              </a:lnSpc>
              <a:spcBef>
                <a:spcPts val="800"/>
              </a:spcBef>
              <a:spcAft>
                <a:spcPts val="0"/>
              </a:spcAft>
              <a:buClr>
                <a:schemeClr val="dk1"/>
              </a:buClr>
              <a:buSzPts val="1100"/>
              <a:buFont typeface="Avenir"/>
              <a:buChar char="•"/>
            </a:pPr>
            <a:r>
              <a:rPr lang="en" sz="1100">
                <a:solidFill>
                  <a:srgbClr val="091E42"/>
                </a:solidFill>
                <a:latin typeface="Avenir"/>
                <a:ea typeface="Avenir"/>
                <a:cs typeface="Avenir"/>
                <a:sym typeface="Avenir"/>
              </a:rPr>
              <a:t>Cleaning the review text using the lexical processing methods </a:t>
            </a:r>
            <a:r>
              <a:rPr lang="en" sz="1100">
                <a:solidFill>
                  <a:schemeClr val="dk1"/>
                </a:solidFill>
                <a:latin typeface="Avenir"/>
                <a:ea typeface="Avenir"/>
                <a:cs typeface="Avenir"/>
                <a:sym typeface="Avenir"/>
              </a:rPr>
              <a:t>and</a:t>
            </a:r>
            <a:r>
              <a:rPr lang="en" sz="1100">
                <a:solidFill>
                  <a:srgbClr val="091E42"/>
                </a:solidFill>
                <a:latin typeface="Avenir"/>
                <a:ea typeface="Avenir"/>
                <a:cs typeface="Avenir"/>
                <a:sym typeface="Avenir"/>
              </a:rPr>
              <a:t> creating some useful word corpus that will be useful for the analysis.</a:t>
            </a:r>
            <a:endParaRPr sz="1100">
              <a:solidFill>
                <a:srgbClr val="091E42"/>
              </a:solidFill>
              <a:latin typeface="Avenir"/>
              <a:ea typeface="Avenir"/>
              <a:cs typeface="Avenir"/>
              <a:sym typeface="Avenir"/>
            </a:endParaRPr>
          </a:p>
          <a:p>
            <a:pPr marL="177800" marR="0" lvl="0" indent="-107950" algn="just" rtl="0">
              <a:lnSpc>
                <a:spcPct val="100000"/>
              </a:lnSpc>
              <a:spcBef>
                <a:spcPts val="0"/>
              </a:spcBef>
              <a:spcAft>
                <a:spcPts val="0"/>
              </a:spcAft>
              <a:buClr>
                <a:schemeClr val="dk1"/>
              </a:buClr>
              <a:buSzPts val="1100"/>
              <a:buFont typeface="Avenir"/>
              <a:buChar char="•"/>
            </a:pPr>
            <a:r>
              <a:rPr lang="en" sz="1100">
                <a:solidFill>
                  <a:srgbClr val="091E42"/>
                </a:solidFill>
                <a:latin typeface="Avenir"/>
                <a:ea typeface="Avenir"/>
                <a:cs typeface="Avenir"/>
                <a:sym typeface="Avenir"/>
              </a:rPr>
              <a:t>Using stemming/lemmatization from nklt library for text pre-processing. It will improve model </a:t>
            </a:r>
            <a:r>
              <a:rPr lang="en" sz="1100">
                <a:solidFill>
                  <a:schemeClr val="dk1"/>
                </a:solidFill>
                <a:latin typeface="Avenir"/>
                <a:ea typeface="Avenir"/>
                <a:cs typeface="Avenir"/>
                <a:sym typeface="Avenir"/>
              </a:rPr>
              <a:t>performance</a:t>
            </a:r>
            <a:r>
              <a:rPr lang="en" sz="1100">
                <a:solidFill>
                  <a:srgbClr val="091E42"/>
                </a:solidFill>
                <a:latin typeface="Avenir"/>
                <a:ea typeface="Avenir"/>
                <a:cs typeface="Avenir"/>
                <a:sym typeface="Avenir"/>
              </a:rPr>
              <a:t> in the latter part of the solution.</a:t>
            </a:r>
            <a:endParaRPr sz="1100">
              <a:solidFill>
                <a:srgbClr val="091E42"/>
              </a:solidFill>
              <a:latin typeface="Avenir"/>
              <a:ea typeface="Avenir"/>
              <a:cs typeface="Avenir"/>
              <a:sym typeface="Avenir"/>
            </a:endParaRPr>
          </a:p>
          <a:p>
            <a:pPr marL="177800" marR="0" lvl="0" indent="-107950" algn="just" rtl="0">
              <a:lnSpc>
                <a:spcPct val="100000"/>
              </a:lnSpc>
              <a:spcBef>
                <a:spcPts val="0"/>
              </a:spcBef>
              <a:spcAft>
                <a:spcPts val="0"/>
              </a:spcAft>
              <a:buClr>
                <a:srgbClr val="091E42"/>
              </a:buClr>
              <a:buSzPts val="1100"/>
              <a:buFont typeface="Avenir"/>
              <a:buChar char="•"/>
            </a:pPr>
            <a:r>
              <a:rPr lang="en" sz="1100">
                <a:solidFill>
                  <a:srgbClr val="091E42"/>
                </a:solidFill>
                <a:latin typeface="Avenir"/>
                <a:ea typeface="Avenir"/>
                <a:cs typeface="Avenir"/>
                <a:sym typeface="Avenir"/>
              </a:rPr>
              <a:t>Converting the cleaned text into a numeric format (bag-of-words or tf-idf) so that it can be fed into the machine learning models.</a:t>
            </a:r>
            <a:endParaRPr sz="1100">
              <a:solidFill>
                <a:srgbClr val="091E42"/>
              </a:solidFill>
              <a:latin typeface="Avenir"/>
              <a:ea typeface="Avenir"/>
              <a:cs typeface="Avenir"/>
              <a:sym typeface="Avenir"/>
            </a:endParaRPr>
          </a:p>
          <a:p>
            <a:pPr marL="177800" marR="0" lvl="0" indent="-107950" algn="just" rtl="0">
              <a:lnSpc>
                <a:spcPct val="100000"/>
              </a:lnSpc>
              <a:spcBef>
                <a:spcPts val="0"/>
              </a:spcBef>
              <a:spcAft>
                <a:spcPts val="0"/>
              </a:spcAft>
              <a:buClr>
                <a:srgbClr val="091E42"/>
              </a:buClr>
              <a:buSzPts val="1100"/>
              <a:buFont typeface="Avenir"/>
              <a:buChar char="•"/>
            </a:pPr>
            <a:r>
              <a:rPr lang="en" sz="1100">
                <a:solidFill>
                  <a:srgbClr val="091E42"/>
                </a:solidFill>
                <a:latin typeface="Avenir"/>
                <a:ea typeface="Avenir"/>
                <a:cs typeface="Avenir"/>
                <a:sym typeface="Avenir"/>
              </a:rPr>
              <a:t>Using of the positive and negative words corpuses provided to extract some features out of the review text and use it for visualisation.</a:t>
            </a:r>
            <a:endParaRPr sz="1100">
              <a:solidFill>
                <a:srgbClr val="091E42"/>
              </a:solidFill>
              <a:latin typeface="Avenir"/>
              <a:ea typeface="Avenir"/>
              <a:cs typeface="Avenir"/>
              <a:sym typeface="Avenir"/>
            </a:endParaRPr>
          </a:p>
          <a:p>
            <a:pPr marL="520700" marR="0" lvl="0" indent="0" algn="just" rtl="0">
              <a:lnSpc>
                <a:spcPct val="100000"/>
              </a:lnSpc>
              <a:spcBef>
                <a:spcPts val="800"/>
              </a:spcBef>
              <a:spcAft>
                <a:spcPts val="0"/>
              </a:spcAft>
              <a:buNone/>
            </a:pPr>
            <a:endParaRPr sz="11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ctrTitle"/>
          </p:nvPr>
        </p:nvSpPr>
        <p:spPr>
          <a:xfrm>
            <a:off x="5209562" y="1611630"/>
            <a:ext cx="3168628" cy="1286648"/>
          </a:xfrm>
          <a:prstGeom prst="rect">
            <a:avLst/>
          </a:prstGeom>
          <a:noFill/>
          <a:ln>
            <a:noFill/>
          </a:ln>
        </p:spPr>
        <p:txBody>
          <a:bodyPr spcFirstLastPara="1" wrap="square" lIns="68575" tIns="34275" rIns="68575" bIns="34275" anchor="b" anchorCtr="0">
            <a:noAutofit/>
          </a:bodyPr>
          <a:lstStyle/>
          <a:p>
            <a:pPr marL="0" lvl="0" indent="0" algn="l" rtl="0">
              <a:lnSpc>
                <a:spcPct val="150000"/>
              </a:lnSpc>
              <a:spcBef>
                <a:spcPts val="0"/>
              </a:spcBef>
              <a:spcAft>
                <a:spcPts val="0"/>
              </a:spcAft>
              <a:buClr>
                <a:schemeClr val="lt1"/>
              </a:buClr>
              <a:buSzPts val="2700"/>
              <a:buFont typeface="Arial"/>
              <a:buNone/>
            </a:pPr>
            <a:r>
              <a:rPr lang="en">
                <a:latin typeface="Avenir"/>
                <a:ea typeface="Avenir"/>
                <a:cs typeface="Avenir"/>
                <a:sym typeface="Avenir"/>
              </a:rPr>
              <a:t>Model Used For Prediction:</a:t>
            </a:r>
            <a:endParaRPr>
              <a:latin typeface="Avenir"/>
              <a:ea typeface="Avenir"/>
              <a:cs typeface="Avenir"/>
              <a:sym typeface="Avenir"/>
            </a:endParaRPr>
          </a:p>
        </p:txBody>
      </p:sp>
      <p:sp>
        <p:nvSpPr>
          <p:cNvPr id="276" name="Google Shape;276;p37"/>
          <p:cNvSpPr txBox="1">
            <a:spLocks noGrp="1"/>
          </p:cNvSpPr>
          <p:nvPr>
            <p:ph type="subTitle" idx="1"/>
          </p:nvPr>
        </p:nvSpPr>
        <p:spPr>
          <a:xfrm>
            <a:off x="5226525" y="3190074"/>
            <a:ext cx="3134700" cy="5862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ts val="1200"/>
              <a:buNone/>
            </a:pPr>
            <a:r>
              <a:rPr lang="en" sz="2400">
                <a:solidFill>
                  <a:srgbClr val="00FFFF"/>
                </a:solidFill>
                <a:latin typeface="Avenir"/>
                <a:ea typeface="Avenir"/>
                <a:cs typeface="Avenir"/>
                <a:sym typeface="Avenir"/>
              </a:rPr>
              <a:t>Naïve Bayes</a:t>
            </a:r>
            <a:endParaRPr sz="2400">
              <a:solidFill>
                <a:srgbClr val="00FFFF"/>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2285</Words>
  <Application>Microsoft Macintosh PowerPoint</Application>
  <PresentationFormat>On-screen Show (16:9)</PresentationFormat>
  <Paragraphs>158</Paragraphs>
  <Slides>20</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Avenir</vt:lpstr>
      <vt:lpstr>Roboto</vt:lpstr>
      <vt:lpstr>Simple Light</vt:lpstr>
      <vt:lpstr>Office Theme</vt:lpstr>
      <vt:lpstr>SENTIMENT ANALYSIS Amazon Reviews for Mobiles</vt:lpstr>
      <vt:lpstr>CONTENT</vt:lpstr>
      <vt:lpstr>INTRODUCTION– PROBLEM BACKGROUND</vt:lpstr>
      <vt:lpstr>DATA</vt:lpstr>
      <vt:lpstr>REFERENCES</vt:lpstr>
      <vt:lpstr>PowerPoint Presentation</vt:lpstr>
      <vt:lpstr>PowerPoint Presentation</vt:lpstr>
      <vt:lpstr>STEP 1: DATA PRE-PROCESSING </vt:lpstr>
      <vt:lpstr>Model Used For Prediction:</vt:lpstr>
      <vt:lpstr>PowerPoint Presentation</vt:lpstr>
      <vt:lpstr>PowerPoint Presentation</vt:lpstr>
      <vt:lpstr>KEY INSIGHTS &amp; RECOMMENDATIONS</vt:lpstr>
      <vt:lpstr>Important phone characteristics Vs review sentiment</vt:lpstr>
      <vt:lpstr>PowerPoint Presentation</vt:lpstr>
      <vt:lpstr>PowerPoint Presentation</vt:lpstr>
      <vt:lpstr>PowerPoint Presentation</vt:lpstr>
      <vt:lpstr>PowerPoint Presentation</vt:lpstr>
      <vt:lpstr>Suggestions to improve performance of model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Amazon Reviews for Mobiles</dc:title>
  <cp:lastModifiedBy>Sachi Kothari</cp:lastModifiedBy>
  <cp:revision>2</cp:revision>
  <dcterms:modified xsi:type="dcterms:W3CDTF">2023-04-24T20:40:28Z</dcterms:modified>
</cp:coreProperties>
</file>