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exen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4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55" Type="http://schemas.openxmlformats.org/officeDocument/2006/relationships/font" Target="fonts/Lexend-regular.fntdata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exen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39d30e112_2_5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b39d30e112_2_56:notes"/>
          <p:cNvSpPr/>
          <p:nvPr>
            <p:ph idx="2" type="sldImg"/>
          </p:nvPr>
        </p:nvSpPr>
        <p:spPr>
          <a:xfrm>
            <a:off x="379263" y="685795"/>
            <a:ext cx="610013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5185d0c1f_0_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b5185d0c1f_0_6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5185d0c1f_0_2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b5185d0c1f_0_24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185d0c1f_0_1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b5185d0c1f_0_18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5185d0c1f_0_3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b5185d0c1f_0_30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5185d0c1f_0_3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5185d0c1f_0_38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5185d0c1f_0_4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b5185d0c1f_0_45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5185d0c1f_0_5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b5185d0c1f_0_53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5185d0c1f_0_6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b5185d0c1f_0_62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5185d0c1f_0_6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b5185d0c1f_0_68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5185d0c1f_0_7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b5185d0c1f_0_75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39d30e112_2_63:notes"/>
          <p:cNvSpPr/>
          <p:nvPr>
            <p:ph idx="2" type="sldImg"/>
          </p:nvPr>
        </p:nvSpPr>
        <p:spPr>
          <a:xfrm>
            <a:off x="379256" y="685795"/>
            <a:ext cx="61001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39d30e112_2_63:notes"/>
          <p:cNvSpPr txBox="1"/>
          <p:nvPr>
            <p:ph idx="1" type="body"/>
          </p:nvPr>
        </p:nvSpPr>
        <p:spPr>
          <a:xfrm>
            <a:off x="685787" y="4343386"/>
            <a:ext cx="5486294" cy="4114909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185d0c1f_0_8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b5185d0c1f_0_84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5185d0c1f_0_9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5185d0c1f_0_95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51dbf3eea_0_1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arbon.now.sh/?bg=rgba%280%2C0%2C0%2C1%29&amp;t=blackboard&amp;wt=none&amp;l=application%2Fx-sh&amp;width=436&amp;ds=true&amp;dsyoff=20px&amp;dsblur=68px&amp;wc=true&amp;wa=false&amp;pv=0px&amp;ph=0px&amp;ln=false&amp;fl=1&amp;fm=Hack&amp;fs=14px&amp;lh=133%25&amp;si=false&amp;es=2x&amp;wm=false&amp;code=git%2520status</a:t>
            </a:r>
            <a:endParaRPr/>
          </a:p>
        </p:txBody>
      </p:sp>
      <p:sp>
        <p:nvSpPr>
          <p:cNvPr id="235" name="Google Shape;235;g1b51dbf3eea_0_11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5185d0c1f_0_10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arbon.now.sh/?bg=rgba%280%2C0%2C0%2C1%29&amp;t=blackboard&amp;wt=none&amp;l=application%2Fx-sh&amp;width=436&amp;ds=true&amp;dsyoff=20px&amp;dsblur=68px&amp;wc=true&amp;wa=false&amp;pv=0px&amp;ph=0px&amp;ln=false&amp;fl=1&amp;fm=Hack&amp;fs=14px&amp;lh=133%25&amp;si=false&amp;es=2x&amp;wm=false&amp;code=git%2520status</a:t>
            </a:r>
            <a:endParaRPr/>
          </a:p>
        </p:txBody>
      </p:sp>
      <p:sp>
        <p:nvSpPr>
          <p:cNvPr id="241" name="Google Shape;241;g1b5185d0c1f_0_101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51dbf3e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51dbf3e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51dbf3e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51dbf3e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51dbf3e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51dbf3e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51dbf3e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51dbf3e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51dbf3e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51dbf3e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51dbf3e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51dbf3e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0f3f2d6f4_0_24:notes"/>
          <p:cNvSpPr/>
          <p:nvPr>
            <p:ph idx="2" type="sldImg"/>
          </p:nvPr>
        </p:nvSpPr>
        <p:spPr>
          <a:xfrm>
            <a:off x="379256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0f3f2d6f4_0_2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51dbf3ee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51dbf3ee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51dbf3e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51dbf3e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51dbf3e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51dbf3e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51dbf3e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51dbf3e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51dbf3e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51dbf3e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51dbf3ee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51dbf3e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51dbf3ee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51dbf3ee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b51dbf3ee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b51dbf3e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51dbf3e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51dbf3e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0f3f2d6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0f3f2d6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0f3f2d6f4_0_1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b0f3f2d6f4_0_19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51dbf3ee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51dbf3ee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51dbf3e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b51dbf3e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51dbf3e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51dbf3e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0f3f2d6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b0f3f2d6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0f3f2d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0f3f2d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0f3f2d6f4_0_3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b0f3f2d6f4_0_31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0f3f2d6f4_0_3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b0f3f2d6f4_0_38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9d30e112_7_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39d30e112_7_0:notes"/>
          <p:cNvSpPr/>
          <p:nvPr>
            <p:ph idx="2" type="sldImg"/>
          </p:nvPr>
        </p:nvSpPr>
        <p:spPr>
          <a:xfrm>
            <a:off x="379263" y="685795"/>
            <a:ext cx="610013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185d0c1f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b5185d0c1f_0_0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0f3f2d6f4_0_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0f3f2d6f4_0_6:notes"/>
          <p:cNvSpPr/>
          <p:nvPr>
            <p:ph idx="2" type="sldImg"/>
          </p:nvPr>
        </p:nvSpPr>
        <p:spPr>
          <a:xfrm>
            <a:off x="379263" y="685795"/>
            <a:ext cx="610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6989" y="1203370"/>
            <a:ext cx="8228416" cy="2982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6989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673440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456989" y="2761263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4" type="body"/>
          </p:nvPr>
        </p:nvSpPr>
        <p:spPr>
          <a:xfrm>
            <a:off x="4673440" y="2761263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6989" y="1203370"/>
            <a:ext cx="8228416" cy="29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56989" y="1203370"/>
            <a:ext cx="4015232" cy="29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673440" y="1203370"/>
            <a:ext cx="4015232" cy="29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56989" y="205173"/>
            <a:ext cx="7218402" cy="33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6989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3440" y="1203370"/>
            <a:ext cx="4015232" cy="29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6989" y="2761263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6989" y="1203370"/>
            <a:ext cx="4015232" cy="29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3440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3440" y="2761263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6989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3440" y="1203370"/>
            <a:ext cx="4015232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6989" y="2761263"/>
            <a:ext cx="8228416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6989" y="1203370"/>
            <a:ext cx="8228416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6989" y="2761263"/>
            <a:ext cx="8228416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6989" y="205173"/>
            <a:ext cx="7218402" cy="727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6989" y="1203370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239428" y="1203370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6021541" y="1203370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56989" y="2761263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5" type="body"/>
          </p:nvPr>
        </p:nvSpPr>
        <p:spPr>
          <a:xfrm>
            <a:off x="3239428" y="2761263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6021541" y="2761263"/>
            <a:ext cx="2649491" cy="14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662" y="204683"/>
            <a:ext cx="7216115" cy="728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662" y="1202881"/>
            <a:ext cx="8228743" cy="3305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6662" y="4684942"/>
            <a:ext cx="2130111" cy="354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6406" y="4684942"/>
            <a:ext cx="2898075" cy="354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294" y="4684942"/>
            <a:ext cx="2130111" cy="354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7" y="4768921"/>
            <a:ext cx="9143374" cy="373865"/>
          </a:xfrm>
          <a:prstGeom prst="rect">
            <a:avLst/>
          </a:prstGeom>
          <a:solidFill>
            <a:srgbClr val="88B04B"/>
          </a:solidFill>
          <a:ln cap="flat" cmpd="sng" w="9525">
            <a:solidFill>
              <a:srgbClr val="88B0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79549" y="193176"/>
            <a:ext cx="739406" cy="7398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839" y="319583"/>
            <a:ext cx="4488094" cy="2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/>
          <p:nvPr/>
        </p:nvSpPr>
        <p:spPr>
          <a:xfrm>
            <a:off x="0" y="4615164"/>
            <a:ext cx="9143374" cy="310942"/>
          </a:xfrm>
          <a:prstGeom prst="rect">
            <a:avLst/>
          </a:prstGeom>
          <a:solidFill>
            <a:srgbClr val="88B04B"/>
          </a:solidFill>
          <a:ln cap="flat" cmpd="sng" w="9525">
            <a:solidFill>
              <a:srgbClr val="88B0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4">
            <a:alphaModFix/>
          </a:blip>
          <a:srcRect b="-2616" l="14148" r="0" t="0"/>
          <a:stretch/>
        </p:blipFill>
        <p:spPr>
          <a:xfrm>
            <a:off x="-33595" y="3262545"/>
            <a:ext cx="9177594" cy="138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Github account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456650" y="1579975"/>
            <a:ext cx="82287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https://github.com/</a:t>
            </a:r>
            <a:endParaRPr sz="5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Installation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57650" y="2005350"/>
            <a:ext cx="8228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https://git-scm.com/downloads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installation for Linux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</p:txBody>
      </p:sp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04925"/>
            <a:ext cx="60960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installation for mac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</p:txBody>
      </p:sp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0" y="1970087"/>
            <a:ext cx="8269577" cy="12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Checking Git Installation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</p:txBody>
      </p:sp>
      <p:pic>
        <p:nvPicPr>
          <p:cNvPr id="190" name="Google Shape;1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57350"/>
            <a:ext cx="6096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Configuration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13" y="1573763"/>
            <a:ext cx="7893774" cy="19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Configuration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63" y="1163900"/>
            <a:ext cx="5950475" cy="3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out some git commands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556101"/>
            <a:ext cx="70866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initialization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1451"/>
            <a:ext cx="6096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/>
        </p:nvSpPr>
        <p:spPr>
          <a:xfrm>
            <a:off x="456650" y="204675"/>
            <a:ext cx="7216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 file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26" y="1130825"/>
            <a:ext cx="5041124" cy="3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456998" y="671582"/>
            <a:ext cx="7618934" cy="134762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56998" y="2734243"/>
            <a:ext cx="8228416" cy="13476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Amrita Shrestha and Swikriti Tripathi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JankariTech Pvt.  Ltd.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/>
        </p:nvSpPr>
        <p:spPr>
          <a:xfrm>
            <a:off x="456650" y="204675"/>
            <a:ext cx="7216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status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828800"/>
            <a:ext cx="8305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States of files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6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Tracked</a:t>
            </a:r>
            <a:r>
              <a:rPr lang="en" sz="2700"/>
              <a:t> : files that Git knows about and are added to the repository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Untracked : files that are in your working directory, but not added to the repository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20699" cy="45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7"/>
          <p:cNvSpPr txBox="1"/>
          <p:nvPr/>
        </p:nvSpPr>
        <p:spPr>
          <a:xfrm>
            <a:off x="3063625" y="217975"/>
            <a:ext cx="236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exend"/>
                <a:ea typeface="Lexend"/>
                <a:cs typeface="Lexend"/>
                <a:sym typeface="Lexend"/>
              </a:rPr>
              <a:t>File Stages </a:t>
            </a:r>
            <a:endParaRPr b="1" sz="27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" y="178000"/>
            <a:ext cx="8834826" cy="44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5" y="1117225"/>
            <a:ext cx="8554624" cy="3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1349150" y="147575"/>
            <a:ext cx="595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Add File to Repository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/>
        </p:nvSpPr>
        <p:spPr>
          <a:xfrm>
            <a:off x="1486125" y="189725"/>
            <a:ext cx="511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Commit Changes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13025"/>
            <a:ext cx="8839201" cy="31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5125"/>
            <a:ext cx="8839201" cy="372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/>
        </p:nvSpPr>
        <p:spPr>
          <a:xfrm>
            <a:off x="2129075" y="242400"/>
            <a:ext cx="446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Compare changes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52"/>
          <p:cNvPicPr preferRelativeResize="0"/>
          <p:nvPr/>
        </p:nvPicPr>
        <p:blipFill rotWithShape="1">
          <a:blip r:embed="rId3">
            <a:alphaModFix/>
          </a:blip>
          <a:srcRect b="10560" l="0" r="0" t="10568"/>
          <a:stretch/>
        </p:blipFill>
        <p:spPr>
          <a:xfrm>
            <a:off x="226175" y="1452113"/>
            <a:ext cx="8839199" cy="223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/>
        </p:nvSpPr>
        <p:spPr>
          <a:xfrm>
            <a:off x="3180700" y="295125"/>
            <a:ext cx="26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Branches</a:t>
            </a:r>
            <a:endParaRPr sz="3600"/>
          </a:p>
        </p:txBody>
      </p:sp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425"/>
            <a:ext cx="8839202" cy="354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5" y="1181713"/>
            <a:ext cx="8839199" cy="24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1" y="111350"/>
            <a:ext cx="3648601" cy="4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0" y="1111525"/>
            <a:ext cx="8839201" cy="347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 txBox="1"/>
          <p:nvPr/>
        </p:nvSpPr>
        <p:spPr>
          <a:xfrm>
            <a:off x="3404400" y="189725"/>
            <a:ext cx="182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Tags</a:t>
            </a:r>
            <a:endParaRPr sz="3600"/>
          </a:p>
        </p:txBody>
      </p:sp>
      <p:sp>
        <p:nvSpPr>
          <p:cNvPr id="288" name="Google Shape;288;p56"/>
          <p:cNvSpPr txBox="1"/>
          <p:nvPr/>
        </p:nvSpPr>
        <p:spPr>
          <a:xfrm>
            <a:off x="521700" y="1412350"/>
            <a:ext cx="7588800" cy="6156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EEEEEE"/>
                </a:highlight>
              </a:rPr>
              <a:t>Tags are a symbolic name given to a specific commit</a:t>
            </a:r>
            <a:endParaRPr>
              <a:solidFill>
                <a:schemeClr val="dk1"/>
              </a:solidFill>
              <a:highlight>
                <a:srgbClr val="EEEEEE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EEEEEE"/>
                </a:highlight>
              </a:rPr>
              <a:t>always point to the same object and do not change</a:t>
            </a:r>
            <a:endParaRPr>
              <a:solidFill>
                <a:schemeClr val="dk1"/>
              </a:solidFill>
              <a:highlight>
                <a:srgbClr val="EEEEEE"/>
              </a:highlight>
            </a:endParaRPr>
          </a:p>
        </p:txBody>
      </p:sp>
      <p:pic>
        <p:nvPicPr>
          <p:cNvPr id="289" name="Google Shape;2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7726"/>
            <a:ext cx="8839199" cy="25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/>
        </p:nvSpPr>
        <p:spPr>
          <a:xfrm>
            <a:off x="2055300" y="421625"/>
            <a:ext cx="514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Switching Branches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3">
            <a:alphaModFix/>
          </a:blip>
          <a:srcRect b="4889" l="0" r="0" t="4898"/>
          <a:stretch/>
        </p:blipFill>
        <p:spPr>
          <a:xfrm>
            <a:off x="152400" y="1697825"/>
            <a:ext cx="8839197" cy="244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/>
        </p:nvSpPr>
        <p:spPr>
          <a:xfrm>
            <a:off x="3486450" y="147600"/>
            <a:ext cx="217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Merging</a:t>
            </a:r>
            <a:endParaRPr sz="3600"/>
          </a:p>
        </p:txBody>
      </p:sp>
      <p:pic>
        <p:nvPicPr>
          <p:cNvPr id="301" name="Google Shape;3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50" y="1523725"/>
            <a:ext cx="8839201" cy="25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9"/>
          <p:cNvSpPr txBox="1"/>
          <p:nvPr/>
        </p:nvSpPr>
        <p:spPr>
          <a:xfrm>
            <a:off x="1749625" y="168625"/>
            <a:ext cx="524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Pull and Git fetch</a:t>
            </a:r>
            <a:endParaRPr sz="3600"/>
          </a:p>
        </p:txBody>
      </p:sp>
      <p:sp>
        <p:nvSpPr>
          <p:cNvPr id="307" name="Google Shape;307;p59"/>
          <p:cNvSpPr txBox="1"/>
          <p:nvPr/>
        </p:nvSpPr>
        <p:spPr>
          <a:xfrm>
            <a:off x="590250" y="1222625"/>
            <a:ext cx="79155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`git pull` download the remote content and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execute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`git merge`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`git fetch`</a:t>
            </a:r>
            <a:r>
              <a:rPr lang="en" sz="1450">
                <a:solidFill>
                  <a:schemeClr val="dk1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download the remote content but not update your local repo's working state, leaving your current work intact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44200"/>
            <a:ext cx="8839201" cy="25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0"/>
          <p:cNvSpPr txBox="1"/>
          <p:nvPr/>
        </p:nvSpPr>
        <p:spPr>
          <a:xfrm>
            <a:off x="2339875" y="147575"/>
            <a:ext cx="415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Rebase and Conflict</a:t>
            </a:r>
            <a:endParaRPr sz="3800"/>
          </a:p>
        </p:txBody>
      </p:sp>
      <p:pic>
        <p:nvPicPr>
          <p:cNvPr id="314" name="Google Shape;3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425"/>
            <a:ext cx="8839201" cy="213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1"/>
          <p:cNvPicPr preferRelativeResize="0"/>
          <p:nvPr/>
        </p:nvPicPr>
        <p:blipFill rotWithShape="1">
          <a:blip r:embed="rId3">
            <a:alphaModFix/>
          </a:blip>
          <a:srcRect b="4161" l="0" r="0" t="4170"/>
          <a:stretch/>
        </p:blipFill>
        <p:spPr>
          <a:xfrm>
            <a:off x="68050" y="1427725"/>
            <a:ext cx="8839201" cy="213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/>
        </p:nvSpPr>
        <p:spPr>
          <a:xfrm>
            <a:off x="2540125" y="137000"/>
            <a:ext cx="372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Undo Mistakes</a:t>
            </a:r>
            <a:endParaRPr sz="3900"/>
          </a:p>
        </p:txBody>
      </p:sp>
      <p:sp>
        <p:nvSpPr>
          <p:cNvPr id="325" name="Google Shape;325;p62"/>
          <p:cNvSpPr txBox="1"/>
          <p:nvPr/>
        </p:nvSpPr>
        <p:spPr>
          <a:xfrm>
            <a:off x="537550" y="1117225"/>
            <a:ext cx="63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Reset</a:t>
            </a:r>
            <a:endParaRPr/>
          </a:p>
        </p:txBody>
      </p:sp>
      <p:pic>
        <p:nvPicPr>
          <p:cNvPr id="326" name="Google Shape;3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175"/>
            <a:ext cx="8839201" cy="25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00" y="1270463"/>
            <a:ext cx="8839201" cy="270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3"/>
          <p:cNvSpPr txBox="1"/>
          <p:nvPr/>
        </p:nvSpPr>
        <p:spPr>
          <a:xfrm>
            <a:off x="621875" y="959125"/>
            <a:ext cx="41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4"/>
          <p:cNvSpPr txBox="1"/>
          <p:nvPr/>
        </p:nvSpPr>
        <p:spPr>
          <a:xfrm>
            <a:off x="621875" y="959125"/>
            <a:ext cx="41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remote</a:t>
            </a:r>
            <a:endParaRPr/>
          </a:p>
        </p:txBody>
      </p:sp>
      <p:pic>
        <p:nvPicPr>
          <p:cNvPr id="338" name="Google Shape;3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" y="1583375"/>
            <a:ext cx="8115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Version Control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Char char="❖"/>
            </a:pPr>
            <a:r>
              <a:rPr lang="en" sz="2700"/>
              <a:t>Track and manage source code changes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Record all the changes - versions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Types:</a:t>
            </a:r>
            <a:endParaRPr sz="2700"/>
          </a:p>
          <a:p>
            <a:pPr indent="-361950" lvl="1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➢"/>
            </a:pPr>
            <a:r>
              <a:rPr lang="en" sz="2700"/>
              <a:t>Centralized</a:t>
            </a:r>
            <a:r>
              <a:rPr lang="en" sz="2700"/>
              <a:t> Version Control System (CVCS)</a:t>
            </a:r>
            <a:endParaRPr sz="2700"/>
          </a:p>
          <a:p>
            <a:pPr indent="-361950" lvl="1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➢"/>
            </a:pPr>
            <a:r>
              <a:rPr lang="en" sz="2700"/>
              <a:t>Distributed Version Control System (DVCS)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85850"/>
            <a:ext cx="8839201" cy="270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5"/>
          <p:cNvSpPr txBox="1"/>
          <p:nvPr/>
        </p:nvSpPr>
        <p:spPr>
          <a:xfrm>
            <a:off x="962100" y="221350"/>
            <a:ext cx="721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Push Local Changes to Remote</a:t>
            </a:r>
            <a:endParaRPr sz="3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4850"/>
            <a:ext cx="8839201" cy="2513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6"/>
          <p:cNvSpPr txBox="1"/>
          <p:nvPr/>
        </p:nvSpPr>
        <p:spPr>
          <a:xfrm>
            <a:off x="1549375" y="168625"/>
            <a:ext cx="5817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Clone Remote Repository</a:t>
            </a:r>
            <a:endParaRPr sz="3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/>
        </p:nvSpPr>
        <p:spPr>
          <a:xfrm>
            <a:off x="600500" y="1488225"/>
            <a:ext cx="75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Issue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Pull Request</a:t>
            </a:r>
            <a:endParaRPr/>
          </a:p>
        </p:txBody>
      </p:sp>
      <p:sp>
        <p:nvSpPr>
          <p:cNvPr id="356" name="Google Shape;356;p67"/>
          <p:cNvSpPr txBox="1"/>
          <p:nvPr/>
        </p:nvSpPr>
        <p:spPr>
          <a:xfrm>
            <a:off x="600500" y="2506475"/>
            <a:ext cx="6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Contribute in open source project</a:t>
            </a:r>
            <a:endParaRPr/>
          </a:p>
        </p:txBody>
      </p:sp>
      <p:sp>
        <p:nvSpPr>
          <p:cNvPr id="357" name="Google Shape;357;p67"/>
          <p:cNvSpPr txBox="1"/>
          <p:nvPr/>
        </p:nvSpPr>
        <p:spPr>
          <a:xfrm>
            <a:off x="3407275" y="234975"/>
            <a:ext cx="17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Bonus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0675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9"/>
          <p:cNvSpPr txBox="1"/>
          <p:nvPr/>
        </p:nvSpPr>
        <p:spPr>
          <a:xfrm>
            <a:off x="1065900" y="2202300"/>
            <a:ext cx="701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00" y="791888"/>
            <a:ext cx="73152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44900"/>
            <a:ext cx="7315200" cy="4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456658" y="204676"/>
            <a:ext cx="7216060" cy="777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Char char="❖"/>
            </a:pPr>
            <a:r>
              <a:rPr lang="en" sz="2700"/>
              <a:t>Version control system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Tracking code changes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Tracking who made changes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Coding collaboration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Clone, push, commit, pull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a Git repository hosting service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an online database to track and share projects 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cloud-based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Coding collaboration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Fork, merge, pull request, code reviews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/>
        </p:nvSpPr>
        <p:spPr>
          <a:xfrm>
            <a:off x="456658" y="204676"/>
            <a:ext cx="72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3500">
              <a:solidFill>
                <a:srgbClr val="88B0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456650" y="1042476"/>
            <a:ext cx="8228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Worldwide usage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Code collaboration from anywhere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See the full history of the project</a:t>
            </a:r>
            <a:endParaRPr sz="2700"/>
          </a:p>
          <a:p>
            <a:pPr indent="-361950" lvl="0" marL="76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Revert to the earlier version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