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730EFF-B325-46E8-8D36-B9FE0577C87E}">
  <a:tblStyle styleId="{DA730EFF-B325-46E8-8D36-B9FE0577C8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6efa9982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6efa998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6efa9982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6efa9982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6efa998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6efa998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6efa9982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6efa9982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6efa9982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6efa9982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699add85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699add85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6efa9982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6efa9982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6efa9982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6efa9982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6efa998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6efa998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6efa998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6efa998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6efa9982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6efa9982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6efa998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6efa998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6efa998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6efa998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6efa998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6efa998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6efa9982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6efa998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6efa9982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6efa9982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upport.10xgenomics.com/single-cell-vdj/software/pipelines/latest/tutorial/tutorial-vdj"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elucidatainc.atlassian.net/wiki/spaces/~63b248ae159df2c252e81e13/pages/4045963445/VDJ+annotation+from+raw+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55075" y="44900"/>
            <a:ext cx="6435300" cy="1129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650"/>
              <a:t>Recap </a:t>
            </a:r>
            <a:endParaRPr sz="2650"/>
          </a:p>
          <a:p>
            <a:pPr indent="0" lvl="0" marL="0" rtl="0" algn="ctr">
              <a:spcBef>
                <a:spcPts val="0"/>
              </a:spcBef>
              <a:spcAft>
                <a:spcPts val="0"/>
              </a:spcAft>
              <a:buNone/>
            </a:pPr>
            <a:r>
              <a:rPr lang="en" sz="1800"/>
              <a:t>Analysis of immune receptor of scRNA seq</a:t>
            </a:r>
            <a:r>
              <a:rPr lang="en"/>
              <a:t> </a:t>
            </a:r>
            <a:endParaRPr/>
          </a:p>
        </p:txBody>
      </p:sp>
      <p:sp>
        <p:nvSpPr>
          <p:cNvPr id="55" name="Google Shape;55;p13"/>
          <p:cNvSpPr txBox="1"/>
          <p:nvPr>
            <p:ph idx="1" type="subTitle"/>
          </p:nvPr>
        </p:nvSpPr>
        <p:spPr>
          <a:xfrm>
            <a:off x="284325" y="1262400"/>
            <a:ext cx="3546900" cy="3825900"/>
          </a:xfrm>
          <a:prstGeom prst="rect">
            <a:avLst/>
          </a:prstGeom>
        </p:spPr>
        <p:txBody>
          <a:bodyPr anchorCtr="0" anchor="t" bIns="91425" lIns="91425" spcFirstLastPara="1" rIns="91425" wrap="square" tIns="91425">
            <a:normAutofit fontScale="92500" lnSpcReduction="20000"/>
          </a:bodyPr>
          <a:lstStyle/>
          <a:p>
            <a:pPr indent="-310832" lvl="0" marL="457200" rtl="0" algn="l">
              <a:lnSpc>
                <a:spcPct val="150000"/>
              </a:lnSpc>
              <a:spcBef>
                <a:spcPts val="0"/>
              </a:spcBef>
              <a:spcAft>
                <a:spcPts val="0"/>
              </a:spcAft>
              <a:buClr>
                <a:schemeClr val="dk1"/>
              </a:buClr>
              <a:buSzPct val="100000"/>
              <a:buChar char="●"/>
            </a:pPr>
            <a:r>
              <a:rPr lang="en" sz="1400">
                <a:solidFill>
                  <a:schemeClr val="dk1"/>
                </a:solidFill>
              </a:rPr>
              <a:t>filter</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normalize</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calculate log values</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highly variable genes</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pca</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chain qc</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calculate neighbors</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umap</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clusters - leiden</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Visualization</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DGE</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GSEA</a:t>
            </a:r>
            <a:endParaRPr sz="1400">
              <a:solidFill>
                <a:schemeClr val="dk1"/>
              </a:solidFill>
            </a:endParaRPr>
          </a:p>
          <a:p>
            <a:pPr indent="0" lvl="0" marL="45720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109675" y="100825"/>
            <a:ext cx="8547900" cy="8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Lastly, </a:t>
            </a:r>
            <a:r>
              <a:rPr b="1" lang="en" sz="1400"/>
              <a:t>merge</a:t>
            </a:r>
            <a:r>
              <a:rPr lang="en" sz="1400"/>
              <a:t> the contig annotation obtained with feature_bc_matrix in an anndata object ; </a:t>
            </a:r>
            <a:r>
              <a:rPr lang="en" sz="1400"/>
              <a:t>remove</a:t>
            </a:r>
            <a:r>
              <a:rPr lang="en" sz="1400"/>
              <a:t> null values, filter and  proceed to analysis</a:t>
            </a:r>
            <a:endParaRPr sz="1400"/>
          </a:p>
        </p:txBody>
      </p:sp>
      <p:pic>
        <p:nvPicPr>
          <p:cNvPr id="111" name="Google Shape;111;p22"/>
          <p:cNvPicPr preferRelativeResize="0"/>
          <p:nvPr/>
        </p:nvPicPr>
        <p:blipFill>
          <a:blip r:embed="rId3">
            <a:alphaModFix/>
          </a:blip>
          <a:stretch>
            <a:fillRect/>
          </a:stretch>
        </p:blipFill>
        <p:spPr>
          <a:xfrm>
            <a:off x="339475" y="1117850"/>
            <a:ext cx="8190950" cy="3476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191975" y="1382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Cell ranger vdj pipeline</a:t>
            </a:r>
            <a:endParaRPr sz="2400"/>
          </a:p>
        </p:txBody>
      </p:sp>
      <p:sp>
        <p:nvSpPr>
          <p:cNvPr id="117" name="Google Shape;117;p23"/>
          <p:cNvSpPr txBox="1"/>
          <p:nvPr>
            <p:ph idx="1" type="body"/>
          </p:nvPr>
        </p:nvSpPr>
        <p:spPr>
          <a:xfrm>
            <a:off x="311700" y="71092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solidFill>
                  <a:schemeClr val="dk1"/>
                </a:solidFill>
              </a:rPr>
              <a:t>used to analyze sequencing data produced from Chromium Single Cell 5′ V(D)J libraries. It takes FASTQ files from cellranger and performs sequence assembly and paired clonotype calling. The pipeline uses the Chromium cellular barcodes and UMIs to assemble V(D)J transcripts per cell.</a:t>
            </a:r>
            <a:endParaRPr sz="1400">
              <a:solidFill>
                <a:schemeClr val="dk1"/>
              </a:solidFill>
            </a:endParaRPr>
          </a:p>
          <a:p>
            <a:pPr indent="0" lvl="0" marL="0" rtl="0" algn="l">
              <a:lnSpc>
                <a:spcPct val="150000"/>
              </a:lnSpc>
              <a:spcBef>
                <a:spcPts val="1200"/>
              </a:spcBef>
              <a:spcAft>
                <a:spcPts val="0"/>
              </a:spcAft>
              <a:buNone/>
            </a:pPr>
            <a:r>
              <a:t/>
            </a:r>
            <a:endParaRPr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en" sz="1400">
                <a:solidFill>
                  <a:schemeClr val="dk1"/>
                </a:solidFill>
              </a:rPr>
              <a:t>Input - FASTQ from cellranger</a:t>
            </a:r>
            <a:endParaRPr sz="1400">
              <a:solidFill>
                <a:schemeClr val="dk1"/>
              </a:solidFill>
            </a:endParaRPr>
          </a:p>
          <a:p>
            <a:pPr indent="0" lvl="0" marL="0" rtl="0" algn="l">
              <a:lnSpc>
                <a:spcPct val="150000"/>
              </a:lnSpc>
              <a:spcBef>
                <a:spcPts val="1200"/>
              </a:spcBef>
              <a:spcAft>
                <a:spcPts val="1200"/>
              </a:spcAft>
              <a:buNone/>
            </a:pPr>
            <a:r>
              <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87225" y="30050"/>
            <a:ext cx="8862300" cy="471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9600" u="sng">
                <a:solidFill>
                  <a:schemeClr val="hlink"/>
                </a:solidFill>
                <a:hlinkClick r:id="rId3"/>
              </a:rPr>
              <a:t>vdj annotation processing from tutorial dataset</a:t>
            </a:r>
            <a:endParaRPr sz="9600"/>
          </a:p>
          <a:p>
            <a:pPr indent="0" lvl="0" marL="0" rtl="0" algn="l">
              <a:spcBef>
                <a:spcPts val="1200"/>
              </a:spcBef>
              <a:spcAft>
                <a:spcPts val="0"/>
              </a:spcAft>
              <a:buNone/>
            </a:pPr>
            <a:r>
              <a:t/>
            </a:r>
            <a:endParaRPr sz="2400">
              <a:solidFill>
                <a:schemeClr val="dk1"/>
              </a:solidFill>
            </a:endParaRPr>
          </a:p>
          <a:p>
            <a:pPr indent="0" lvl="0" marL="0" rtl="0" algn="l">
              <a:spcBef>
                <a:spcPts val="1200"/>
              </a:spcBef>
              <a:spcAft>
                <a:spcPts val="1200"/>
              </a:spcAft>
              <a:buNone/>
            </a:pPr>
            <a:r>
              <a:t/>
            </a:r>
            <a:endParaRPr/>
          </a:p>
        </p:txBody>
      </p:sp>
      <p:pic>
        <p:nvPicPr>
          <p:cNvPr id="123" name="Google Shape;123;p24"/>
          <p:cNvPicPr preferRelativeResize="0"/>
          <p:nvPr/>
        </p:nvPicPr>
        <p:blipFill>
          <a:blip r:embed="rId4">
            <a:alphaModFix/>
          </a:blip>
          <a:stretch>
            <a:fillRect/>
          </a:stretch>
        </p:blipFill>
        <p:spPr>
          <a:xfrm>
            <a:off x="226726" y="569625"/>
            <a:ext cx="6006450" cy="1714500"/>
          </a:xfrm>
          <a:prstGeom prst="rect">
            <a:avLst/>
          </a:prstGeom>
          <a:noFill/>
          <a:ln>
            <a:noFill/>
          </a:ln>
        </p:spPr>
      </p:pic>
      <p:pic>
        <p:nvPicPr>
          <p:cNvPr id="124" name="Google Shape;124;p24"/>
          <p:cNvPicPr preferRelativeResize="0"/>
          <p:nvPr/>
        </p:nvPicPr>
        <p:blipFill>
          <a:blip r:embed="rId5">
            <a:alphaModFix/>
          </a:blip>
          <a:stretch>
            <a:fillRect/>
          </a:stretch>
        </p:blipFill>
        <p:spPr>
          <a:xfrm>
            <a:off x="333375" y="2232200"/>
            <a:ext cx="8477250" cy="1866900"/>
          </a:xfrm>
          <a:prstGeom prst="rect">
            <a:avLst/>
          </a:prstGeom>
          <a:noFill/>
          <a:ln>
            <a:noFill/>
          </a:ln>
        </p:spPr>
      </p:pic>
      <p:sp>
        <p:nvSpPr>
          <p:cNvPr id="125" name="Google Shape;125;p24"/>
          <p:cNvSpPr txBox="1"/>
          <p:nvPr/>
        </p:nvSpPr>
        <p:spPr>
          <a:xfrm>
            <a:off x="4272675" y="1119075"/>
            <a:ext cx="256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Dataset used from 10x genomics</a:t>
            </a:r>
            <a:endParaRPr/>
          </a:p>
        </p:txBody>
      </p:sp>
      <p:sp>
        <p:nvSpPr>
          <p:cNvPr id="126" name="Google Shape;126;p24"/>
          <p:cNvSpPr txBox="1"/>
          <p:nvPr/>
        </p:nvSpPr>
        <p:spPr>
          <a:xfrm>
            <a:off x="4272675" y="3075425"/>
            <a:ext cx="431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dataset - Human - GRCH38</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933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Output</a:t>
            </a:r>
            <a:endParaRPr sz="2400"/>
          </a:p>
        </p:txBody>
      </p:sp>
      <p:pic>
        <p:nvPicPr>
          <p:cNvPr id="132" name="Google Shape;132;p25"/>
          <p:cNvPicPr preferRelativeResize="0"/>
          <p:nvPr/>
        </p:nvPicPr>
        <p:blipFill>
          <a:blip r:embed="rId3">
            <a:alphaModFix/>
          </a:blip>
          <a:stretch>
            <a:fillRect/>
          </a:stretch>
        </p:blipFill>
        <p:spPr>
          <a:xfrm>
            <a:off x="152400" y="818425"/>
            <a:ext cx="8839198" cy="17998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6"/>
          <p:cNvPicPr preferRelativeResize="0"/>
          <p:nvPr/>
        </p:nvPicPr>
        <p:blipFill>
          <a:blip r:embed="rId3">
            <a:alphaModFix/>
          </a:blip>
          <a:stretch>
            <a:fillRect/>
          </a:stretch>
        </p:blipFill>
        <p:spPr>
          <a:xfrm>
            <a:off x="152400" y="152400"/>
            <a:ext cx="8839200" cy="2240784"/>
          </a:xfrm>
          <a:prstGeom prst="rect">
            <a:avLst/>
          </a:prstGeom>
          <a:noFill/>
          <a:ln>
            <a:noFill/>
          </a:ln>
        </p:spPr>
      </p:pic>
      <p:sp>
        <p:nvSpPr>
          <p:cNvPr id="138" name="Google Shape;138;p26"/>
          <p:cNvSpPr txBox="1"/>
          <p:nvPr/>
        </p:nvSpPr>
        <p:spPr>
          <a:xfrm>
            <a:off x="1512375" y="2306925"/>
            <a:ext cx="40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Filtered contig annotation - of cell ranger(outs)</a:t>
            </a:r>
            <a:endParaRPr/>
          </a:p>
        </p:txBody>
      </p:sp>
      <p:pic>
        <p:nvPicPr>
          <p:cNvPr id="139" name="Google Shape;139;p26"/>
          <p:cNvPicPr preferRelativeResize="0"/>
          <p:nvPr/>
        </p:nvPicPr>
        <p:blipFill>
          <a:blip r:embed="rId4">
            <a:alphaModFix/>
          </a:blip>
          <a:stretch>
            <a:fillRect/>
          </a:stretch>
        </p:blipFill>
        <p:spPr>
          <a:xfrm>
            <a:off x="236025" y="2964950"/>
            <a:ext cx="6970659" cy="1978275"/>
          </a:xfrm>
          <a:prstGeom prst="rect">
            <a:avLst/>
          </a:prstGeom>
          <a:noFill/>
          <a:ln>
            <a:noFill/>
          </a:ln>
        </p:spPr>
      </p:pic>
      <p:sp>
        <p:nvSpPr>
          <p:cNvPr id="140" name="Google Shape;140;p26"/>
          <p:cNvSpPr txBox="1"/>
          <p:nvPr/>
        </p:nvSpPr>
        <p:spPr>
          <a:xfrm>
            <a:off x="2299950" y="4822900"/>
            <a:ext cx="40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Clonotype - of cell ranger(outs)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3">
            <a:alphaModFix/>
          </a:blip>
          <a:stretch>
            <a:fillRect/>
          </a:stretch>
        </p:blipFill>
        <p:spPr>
          <a:xfrm>
            <a:off x="119725" y="0"/>
            <a:ext cx="6607324" cy="5143500"/>
          </a:xfrm>
          <a:prstGeom prst="rect">
            <a:avLst/>
          </a:prstGeom>
          <a:noFill/>
          <a:ln>
            <a:noFill/>
          </a:ln>
        </p:spPr>
      </p:pic>
      <p:sp>
        <p:nvSpPr>
          <p:cNvPr id="146" name="Google Shape;146;p27"/>
          <p:cNvSpPr txBox="1"/>
          <p:nvPr/>
        </p:nvSpPr>
        <p:spPr>
          <a:xfrm>
            <a:off x="6495575" y="1386925"/>
            <a:ext cx="2983200" cy="246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chemeClr val="dk1"/>
                </a:solidFill>
              </a:rPr>
              <a:t>The output consists of the given files above. </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Out of these, we will be using</a:t>
            </a:r>
            <a:r>
              <a:rPr lang="en">
                <a:solidFill>
                  <a:schemeClr val="dk1"/>
                </a:solidFill>
              </a:rPr>
              <a:t>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Filtered contig annotation(containing the </a:t>
            </a:r>
            <a:endParaRPr sz="1200">
              <a:solidFill>
                <a:schemeClr val="dk1"/>
              </a:solidFill>
            </a:endParaRPr>
          </a:p>
          <a:p>
            <a:pPr indent="0" lvl="0" marL="457200" rtl="0" algn="l">
              <a:lnSpc>
                <a:spcPct val="100000"/>
              </a:lnSpc>
              <a:spcBef>
                <a:spcPts val="0"/>
              </a:spcBef>
              <a:spcAft>
                <a:spcPts val="0"/>
              </a:spcAft>
              <a:buNone/>
            </a:pPr>
            <a:r>
              <a:rPr lang="en" sz="1200">
                <a:solidFill>
                  <a:schemeClr val="dk1"/>
                </a:solidFill>
              </a:rPr>
              <a:t>vdj annotation)</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And the feature file directly</a:t>
            </a:r>
            <a:endParaRPr sz="1200">
              <a:solidFill>
                <a:schemeClr val="dk1"/>
              </a:solidFill>
            </a:endParaRPr>
          </a:p>
          <a:p>
            <a:pPr indent="0" lvl="0" marL="457200" rtl="0" algn="l">
              <a:lnSpc>
                <a:spcPct val="100000"/>
              </a:lnSpc>
              <a:spcBef>
                <a:spcPts val="0"/>
              </a:spcBef>
              <a:spcAft>
                <a:spcPts val="0"/>
              </a:spcAft>
              <a:buNone/>
            </a:pPr>
            <a:r>
              <a:rPr lang="en" sz="1200">
                <a:solidFill>
                  <a:schemeClr val="dk1"/>
                </a:solidFill>
              </a:rPr>
              <a:t> from cell ranger</a:t>
            </a:r>
            <a:endParaRPr sz="1200">
              <a:solidFill>
                <a:schemeClr val="dk1"/>
              </a:solidFill>
            </a:endParaRPr>
          </a:p>
          <a:p>
            <a:pPr indent="0" lvl="0" marL="457200" rtl="0" algn="l">
              <a:lnSpc>
                <a:spcPct val="100000"/>
              </a:lnSpc>
              <a:spcBef>
                <a:spcPts val="0"/>
              </a:spcBef>
              <a:spcAft>
                <a:spcPts val="0"/>
              </a:spcAft>
              <a:buNone/>
            </a:pPr>
            <a:r>
              <a:t/>
            </a:r>
            <a:endParaRPr sz="1200">
              <a:solidFill>
                <a:schemeClr val="dk1"/>
              </a:solidFill>
            </a:endParaRPr>
          </a:p>
          <a:p>
            <a:pPr indent="0" lvl="0" marL="457200" rtl="0" algn="l">
              <a:lnSpc>
                <a:spcPct val="100000"/>
              </a:lnSpc>
              <a:spcBef>
                <a:spcPts val="0"/>
              </a:spcBef>
              <a:spcAft>
                <a:spcPts val="0"/>
              </a:spcAft>
              <a:buNone/>
            </a:pPr>
            <a:r>
              <a:rPr lang="en" sz="1200">
                <a:solidFill>
                  <a:schemeClr val="dk1"/>
                </a:solidFill>
              </a:rPr>
              <a:t>And merge to </a:t>
            </a:r>
            <a:r>
              <a:rPr lang="en" sz="1200">
                <a:solidFill>
                  <a:schemeClr val="dk1"/>
                </a:solidFill>
              </a:rPr>
              <a:t>form</a:t>
            </a:r>
            <a:r>
              <a:rPr lang="en" sz="1200">
                <a:solidFill>
                  <a:schemeClr val="dk1"/>
                </a:solidFill>
              </a:rPr>
              <a:t> an </a:t>
            </a:r>
            <a:endParaRPr sz="1200">
              <a:solidFill>
                <a:schemeClr val="dk1"/>
              </a:solidFill>
            </a:endParaRPr>
          </a:p>
          <a:p>
            <a:pPr indent="0" lvl="0" marL="457200" rtl="0" algn="l">
              <a:lnSpc>
                <a:spcPct val="100000"/>
              </a:lnSpc>
              <a:spcBef>
                <a:spcPts val="0"/>
              </a:spcBef>
              <a:spcAft>
                <a:spcPts val="0"/>
              </a:spcAft>
              <a:buNone/>
            </a:pPr>
            <a:r>
              <a:rPr lang="en" sz="1200">
                <a:solidFill>
                  <a:schemeClr val="dk1"/>
                </a:solidFill>
              </a:rPr>
              <a:t>anndata object</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28"/>
          <p:cNvGraphicFramePr/>
          <p:nvPr/>
        </p:nvGraphicFramePr>
        <p:xfrm>
          <a:off x="283350" y="58800"/>
          <a:ext cx="3000000" cy="3000000"/>
        </p:xfrm>
        <a:graphic>
          <a:graphicData uri="http://schemas.openxmlformats.org/drawingml/2006/table">
            <a:tbl>
              <a:tblPr>
                <a:solidFill>
                  <a:srgbClr val="F7F7F8"/>
                </a:solidFill>
                <a:tableStyleId>{DA730EFF-B325-46E8-8D36-B9FE0577C87E}</a:tableStyleId>
              </a:tblPr>
              <a:tblGrid>
                <a:gridCol w="2369450"/>
                <a:gridCol w="3154700"/>
                <a:gridCol w="2289500"/>
              </a:tblGrid>
              <a:tr h="522700">
                <a:tc>
                  <a:txBody>
                    <a:bodyPr/>
                    <a:lstStyle/>
                    <a:p>
                      <a:pPr indent="0" lvl="0" marL="0" rtl="0" algn="ctr">
                        <a:lnSpc>
                          <a:spcPct val="171429"/>
                        </a:lnSpc>
                        <a:spcBef>
                          <a:spcPts val="0"/>
                        </a:spcBef>
                        <a:spcAft>
                          <a:spcPts val="1900"/>
                        </a:spcAft>
                        <a:buNone/>
                      </a:pPr>
                      <a:r>
                        <a:rPr b="1" lang="en" sz="950">
                          <a:solidFill>
                            <a:srgbClr val="374151"/>
                          </a:solidFill>
                          <a:highlight>
                            <a:srgbClr val="F7F7F8"/>
                          </a:highlight>
                          <a:latin typeface="Roboto"/>
                          <a:ea typeface="Roboto"/>
                          <a:cs typeface="Roboto"/>
                          <a:sym typeface="Roboto"/>
                        </a:rPr>
                        <a:t>Feature</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0"/>
                        </a:spcBef>
                        <a:spcAft>
                          <a:spcPts val="1900"/>
                        </a:spcAft>
                        <a:buNone/>
                      </a:pPr>
                      <a:r>
                        <a:rPr b="1" lang="en" sz="950">
                          <a:solidFill>
                            <a:srgbClr val="374151"/>
                          </a:solidFill>
                          <a:highlight>
                            <a:srgbClr val="F7F7F8"/>
                          </a:highlight>
                          <a:latin typeface="Roboto"/>
                          <a:ea typeface="Roboto"/>
                          <a:cs typeface="Roboto"/>
                          <a:sym typeface="Roboto"/>
                        </a:rPr>
                        <a:t>Cell Ranger VDJ Pipeline</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0"/>
                        </a:spcBef>
                        <a:spcAft>
                          <a:spcPts val="1900"/>
                        </a:spcAft>
                        <a:buNone/>
                      </a:pPr>
                      <a:r>
                        <a:rPr b="1" lang="en" sz="950">
                          <a:solidFill>
                            <a:srgbClr val="374151"/>
                          </a:solidFill>
                          <a:highlight>
                            <a:srgbClr val="F7F7F8"/>
                          </a:highlight>
                          <a:latin typeface="Roboto"/>
                          <a:ea typeface="Roboto"/>
                          <a:cs typeface="Roboto"/>
                          <a:sym typeface="Roboto"/>
                        </a:rPr>
                        <a:t>IgBLAST VDJ Pipeline</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522700">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Software requirements</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Cell Ranger</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IgBLAST, IMGT</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522700">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Input data types</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10x Genomics single-cell and bulk RNA-seq data</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FASTQ files</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522700">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Input data format</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BAM or MEX files</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FASTA files</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522700">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Species compatibility</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Human and mouse</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Broad range of species</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522700">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Library preparation</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5' and 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5' and 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522700">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V(D)J gene identification</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Cell Ranger algorithm</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IgBLAST</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522700">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Repertoire annotation</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Cell Ranger algorithm</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IgBLAST and IMGT</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522700">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Repertoire analysis</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Seurat, Loupe VDJ, VDJTools</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 sz="950">
                          <a:solidFill>
                            <a:srgbClr val="374151"/>
                          </a:solidFill>
                          <a:highlight>
                            <a:srgbClr val="F7F7F8"/>
                          </a:highlight>
                          <a:latin typeface="Roboto"/>
                          <a:ea typeface="Roboto"/>
                          <a:cs typeface="Roboto"/>
                          <a:sym typeface="Roboto"/>
                        </a:rPr>
                        <a:t>python</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251850" y="858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Next steps…………</a:t>
            </a:r>
            <a:endParaRPr sz="2400"/>
          </a:p>
        </p:txBody>
      </p:sp>
      <p:sp>
        <p:nvSpPr>
          <p:cNvPr id="157" name="Google Shape;157;p29"/>
          <p:cNvSpPr txBox="1"/>
          <p:nvPr>
            <p:ph idx="1" type="body"/>
          </p:nvPr>
        </p:nvSpPr>
        <p:spPr>
          <a:xfrm>
            <a:off x="364075" y="65855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Counts to vdj annotation</a:t>
            </a:r>
            <a:endParaRPr sz="1400">
              <a:solidFill>
                <a:schemeClr val="dk1"/>
              </a:solidFill>
            </a:endParaRPr>
          </a:p>
          <a:p>
            <a:pPr indent="0" lvl="0" marL="457200" rtl="0" algn="l">
              <a:spcBef>
                <a:spcPts val="1200"/>
              </a:spcBef>
              <a:spcAft>
                <a:spcPts val="0"/>
              </a:spcAft>
              <a:buNone/>
            </a:pPr>
            <a:r>
              <a:rPr lang="en" sz="1400">
                <a:solidFill>
                  <a:schemeClr val="dk1"/>
                </a:solidFill>
              </a:rPr>
              <a:t>Provided with - </a:t>
            </a:r>
            <a:endParaRPr sz="1400">
              <a:solidFill>
                <a:schemeClr val="dk1"/>
              </a:solidFill>
            </a:endParaRPr>
          </a:p>
          <a:p>
            <a:pPr indent="0" lvl="0" marL="457200" rtl="0" algn="l">
              <a:spcBef>
                <a:spcPts val="1200"/>
              </a:spcBef>
              <a:spcAft>
                <a:spcPts val="0"/>
              </a:spcAft>
              <a:buNone/>
            </a:pPr>
            <a:r>
              <a:rPr lang="en" sz="1400">
                <a:solidFill>
                  <a:schemeClr val="dk1"/>
                </a:solidFill>
              </a:rPr>
              <a:t>Barcode.tsv, matrix.mtx and feature.tsv</a:t>
            </a:r>
            <a:endParaRPr sz="1400">
              <a:solidFill>
                <a:schemeClr val="dk1"/>
              </a:solidFill>
            </a:endParaRPr>
          </a:p>
          <a:p>
            <a:pPr indent="0" lvl="0" marL="457200" rtl="0" algn="l">
              <a:spcBef>
                <a:spcPts val="1200"/>
              </a:spcBef>
              <a:spcAft>
                <a:spcPts val="0"/>
              </a:spcAft>
              <a:buNone/>
            </a:pPr>
            <a:r>
              <a:rPr lang="en" sz="1400">
                <a:solidFill>
                  <a:schemeClr val="dk1"/>
                </a:solidFill>
              </a:rPr>
              <a:t>Get the VDJ annotation.</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Integrate bcr tcr data with counts file </a:t>
            </a:r>
            <a:endParaRPr sz="1400">
              <a:solidFill>
                <a:schemeClr val="dk1"/>
              </a:solidFill>
            </a:endParaRPr>
          </a:p>
          <a:p>
            <a:pPr indent="0" lvl="0" marL="457200" rtl="0" algn="l">
              <a:spcBef>
                <a:spcPts val="1200"/>
              </a:spcBef>
              <a:spcAft>
                <a:spcPts val="1200"/>
              </a:spcAft>
              <a:buNone/>
            </a:pPr>
            <a:r>
              <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942825" y="-74825"/>
            <a:ext cx="7777200" cy="78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400"/>
              <a:t>Vdj annotation/ immune receptor annotation</a:t>
            </a:r>
            <a:endParaRPr sz="2400"/>
          </a:p>
        </p:txBody>
      </p:sp>
      <p:sp>
        <p:nvSpPr>
          <p:cNvPr id="61" name="Google Shape;61;p14"/>
          <p:cNvSpPr txBox="1"/>
          <p:nvPr>
            <p:ph idx="1" type="subTitle"/>
          </p:nvPr>
        </p:nvSpPr>
        <p:spPr>
          <a:xfrm>
            <a:off x="246925" y="875500"/>
            <a:ext cx="8792400" cy="4108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what?</a:t>
            </a:r>
            <a:endParaRPr sz="1400">
              <a:solidFill>
                <a:schemeClr val="dk1"/>
              </a:solidFill>
            </a:endParaRPr>
          </a:p>
          <a:p>
            <a:pPr indent="0" lvl="0" marL="0" rtl="0" algn="l">
              <a:lnSpc>
                <a:spcPct val="150000"/>
              </a:lnSpc>
              <a:spcBef>
                <a:spcPts val="0"/>
              </a:spcBef>
              <a:spcAft>
                <a:spcPts val="0"/>
              </a:spcAft>
              <a:buNone/>
            </a:pPr>
            <a:r>
              <a:rPr lang="en" sz="1400">
                <a:solidFill>
                  <a:schemeClr val="dk1"/>
                </a:solidFill>
              </a:rPr>
              <a:t>VDJ annotation refers to the process of identifying and characterizing the variable (V), diversity (D), and joining (J) gene segments within the immunoglobulin (Ig) or T-cell receptor (TCR) gene loci.</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why?</a:t>
            </a:r>
            <a:endParaRPr sz="1400">
              <a:solidFill>
                <a:schemeClr val="dk1"/>
              </a:solidFill>
            </a:endParaRPr>
          </a:p>
          <a:p>
            <a:pPr indent="0" lvl="0" marL="0" rtl="0" algn="l">
              <a:lnSpc>
                <a:spcPct val="150000"/>
              </a:lnSpc>
              <a:spcBef>
                <a:spcPts val="0"/>
              </a:spcBef>
              <a:spcAft>
                <a:spcPts val="0"/>
              </a:spcAft>
              <a:buNone/>
            </a:pPr>
            <a:r>
              <a:rPr lang="en" sz="1400">
                <a:solidFill>
                  <a:schemeClr val="dk1"/>
                </a:solidFill>
              </a:rPr>
              <a:t>The VDJ annotation process involves using tools to align and compare sequences from a genomic or transcriptomic dataset to a reference database of known V, D, and J gene segments. This allows for the identification of the specific V, D, and J segments used in the generation of each individual antigen receptor sequence.</a:t>
            </a:r>
            <a:endParaRPr sz="1400">
              <a:solidFill>
                <a:schemeClr val="dk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u="sng">
                <a:solidFill>
                  <a:schemeClr val="hlink"/>
                </a:solidFill>
                <a:hlinkClick r:id="rId3"/>
              </a:rPr>
              <a:t>details about contig annotation of immune receptor</a:t>
            </a:r>
            <a:endParaRPr sz="1400"/>
          </a:p>
          <a:p>
            <a:pPr indent="0" lvl="0" marL="0" rtl="0" algn="l">
              <a:spcBef>
                <a:spcPts val="0"/>
              </a:spcBef>
              <a:spcAft>
                <a:spcPts val="0"/>
              </a:spcAft>
              <a:buNone/>
            </a:pPr>
            <a:r>
              <a:t/>
            </a:r>
            <a:endParaRPr sz="1400"/>
          </a:p>
          <a:p>
            <a:pPr indent="0" lvl="0" marL="0" rtl="0" algn="l">
              <a:lnSpc>
                <a:spcPct val="150000"/>
              </a:lnSpc>
              <a:spcBef>
                <a:spcPts val="0"/>
              </a:spcBef>
              <a:spcAft>
                <a:spcPts val="0"/>
              </a:spcAft>
              <a:buNone/>
            </a:pPr>
            <a:r>
              <a:rPr lang="en" sz="1400">
                <a:solidFill>
                  <a:schemeClr val="dk1"/>
                </a:solidFill>
              </a:rPr>
              <a:t>Tools used - </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Igblast - wrapper - pyIR</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Cell Ranger</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2300" y="78375"/>
            <a:ext cx="90417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igblast</a:t>
            </a:r>
            <a:endParaRPr sz="2400"/>
          </a:p>
        </p:txBody>
      </p:sp>
      <p:sp>
        <p:nvSpPr>
          <p:cNvPr id="67" name="Google Shape;67;p15"/>
          <p:cNvSpPr txBox="1"/>
          <p:nvPr>
            <p:ph idx="1" type="body"/>
          </p:nvPr>
        </p:nvSpPr>
        <p:spPr>
          <a:xfrm>
            <a:off x="139575" y="651075"/>
            <a:ext cx="8944500" cy="4369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solidFill>
                  <a:schemeClr val="dk1"/>
                </a:solidFill>
              </a:rPr>
              <a:t>IgBLAST uses a customized version of the basic local alignment search tool (BLAST) algorithm to align the input sequences with a database of germline V, D, and J gene segments. This allows for the identification of the specific V, D, and J gene segments used in the generation of each individual antigen receptor sequence.It also identifies somatic mutations, identifying isotype/subtype and subclass, determining complementarity-determining region (CDR) lengths, and identifying potential non-functional sequences.</a:t>
            </a:r>
            <a:endParaRPr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en" sz="1400">
                <a:solidFill>
                  <a:schemeClr val="dk1"/>
                </a:solidFill>
              </a:rPr>
              <a:t>Input - fasta format</a:t>
            </a:r>
            <a:endParaRPr sz="14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82300" y="59875"/>
            <a:ext cx="8927100" cy="488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u="sng">
                <a:solidFill>
                  <a:schemeClr val="dk1"/>
                </a:solidFill>
              </a:rPr>
              <a:t>Preprocessing</a:t>
            </a:r>
            <a:r>
              <a:rPr lang="en" sz="1400">
                <a:solidFill>
                  <a:schemeClr val="dk1"/>
                </a:solidFill>
              </a:rPr>
              <a:t>: IgBLAST first preprocesses the input sequences by removing low-quality regions, trimming the sequences to remove adapters, and converting them to the appropriate format.</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u="sng">
                <a:solidFill>
                  <a:schemeClr val="dk1"/>
                </a:solidFill>
              </a:rPr>
              <a:t>Alignment</a:t>
            </a:r>
            <a:r>
              <a:rPr lang="en" sz="1400">
                <a:solidFill>
                  <a:schemeClr val="dk1"/>
                </a:solidFill>
              </a:rPr>
              <a:t>: IgBLAST then performs a sequence alignment between the input sequence and the germline V, D, and J gene segments. This alignment uses a customized version of the basic local alignment search tool (BLAST) algorithm that is optimized for Ig and TCR sequences.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u="sng">
                <a:solidFill>
                  <a:schemeClr val="dk1"/>
                </a:solidFill>
              </a:rPr>
              <a:t>Filtering</a:t>
            </a:r>
            <a:r>
              <a:rPr lang="en" sz="1400">
                <a:solidFill>
                  <a:schemeClr val="dk1"/>
                </a:solidFill>
              </a:rPr>
              <a:t>: IgBLAST filters out low-quality alignments, including those with short or poorly aligned sequences, to ensure that only high-quality alignments are used for V(D)J sequence annotation.</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u="sng">
                <a:solidFill>
                  <a:schemeClr val="dk1"/>
                </a:solidFill>
              </a:rPr>
              <a:t>Annotation</a:t>
            </a:r>
            <a:r>
              <a:rPr lang="en" sz="1400">
                <a:solidFill>
                  <a:schemeClr val="dk1"/>
                </a:solidFill>
              </a:rPr>
              <a:t>: Based on the alignment results, IgBLAST identifies the specific V, D, and J gene segments used in the generation of each individual antigen receptor sequence. It also identifies the CDR and framework regions (FR) in each sequence.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u="sng">
                <a:solidFill>
                  <a:schemeClr val="dk1"/>
                </a:solidFill>
              </a:rPr>
              <a:t>Clustering</a:t>
            </a:r>
            <a:r>
              <a:rPr lang="en" sz="1400">
                <a:solidFill>
                  <a:schemeClr val="dk1"/>
                </a:solidFill>
              </a:rPr>
              <a:t>: IgBLAST can also perform clustering to group similar sequences together, which can be useful for identifying clonal expansions in a sample.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u="sng">
                <a:solidFill>
                  <a:schemeClr val="dk1"/>
                </a:solidFill>
              </a:rPr>
              <a:t>Output</a:t>
            </a:r>
            <a:r>
              <a:rPr lang="en" sz="1400">
                <a:solidFill>
                  <a:schemeClr val="dk1"/>
                </a:solidFill>
              </a:rPr>
              <a:t>: Finally, IgBLAST provides a range of output formats for the annotated sequences, including tabular and FASTA formats. It also provides additional information on the isotype/subtype, somatic mutations, and CDR lengths of each sequence.</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102200" y="708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P</a:t>
            </a:r>
            <a:r>
              <a:rPr lang="en" sz="2400"/>
              <a:t>yIR</a:t>
            </a:r>
            <a:endParaRPr sz="2400"/>
          </a:p>
        </p:txBody>
      </p:sp>
      <p:sp>
        <p:nvSpPr>
          <p:cNvPr id="78" name="Google Shape;78;p17"/>
          <p:cNvSpPr txBox="1"/>
          <p:nvPr>
            <p:ph idx="1" type="body"/>
          </p:nvPr>
        </p:nvSpPr>
        <p:spPr>
          <a:xfrm>
            <a:off x="102200" y="643575"/>
            <a:ext cx="8922000" cy="4384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solidFill>
                  <a:schemeClr val="dk1"/>
                </a:solidFill>
              </a:rPr>
              <a:t>PyIR is a minimally-dependent high-speed wrapper for the IgBLAST immunoglobulin and T-cell analyzer. </a:t>
            </a:r>
            <a:endParaRPr sz="1400">
              <a:solidFill>
                <a:schemeClr val="dk1"/>
              </a:solidFill>
            </a:endParaRPr>
          </a:p>
          <a:p>
            <a:pPr indent="0" lvl="0" marL="0" rtl="0" algn="l">
              <a:lnSpc>
                <a:spcPct val="150000"/>
              </a:lnSpc>
              <a:spcBef>
                <a:spcPts val="1200"/>
              </a:spcBef>
              <a:spcAft>
                <a:spcPts val="0"/>
              </a:spcAft>
              <a:buNone/>
            </a:pPr>
            <a:r>
              <a:rPr lang="en" sz="1400">
                <a:solidFill>
                  <a:schemeClr val="dk1"/>
                </a:solidFill>
              </a:rPr>
              <a:t>It achieves this through chunking the input data set and running IgBLAST . At the beginning of execution, PyIR estimates the number of input sequences based on the FASTX file size and then splits the file into ‘chunks’ that are stored as temporary files on disk. This allows PyIR to process billions of immunoglobulin and T cell receptor sequences using IgBLAST.</a:t>
            </a:r>
            <a:endParaRPr sz="1400">
              <a:solidFill>
                <a:schemeClr val="dk1"/>
              </a:solidFill>
            </a:endParaRPr>
          </a:p>
          <a:p>
            <a:pPr indent="0" lvl="0" marL="0" rtl="0" algn="l">
              <a:lnSpc>
                <a:spcPct val="150000"/>
              </a:lnSpc>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2469325" y="67350"/>
            <a:ext cx="3427200" cy="501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400">
                <a:solidFill>
                  <a:schemeClr val="dk1"/>
                </a:solidFill>
              </a:rPr>
              <a:t>Input </a:t>
            </a:r>
            <a:r>
              <a:rPr lang="en">
                <a:solidFill>
                  <a:schemeClr val="dk1"/>
                </a:solidFill>
              </a:rPr>
              <a:t> </a:t>
            </a:r>
            <a:endParaRPr>
              <a:solidFill>
                <a:schemeClr val="dk1"/>
              </a:solidFill>
            </a:endParaRPr>
          </a:p>
        </p:txBody>
      </p:sp>
      <p:pic>
        <p:nvPicPr>
          <p:cNvPr id="84" name="Google Shape;84;p18"/>
          <p:cNvPicPr preferRelativeResize="0"/>
          <p:nvPr/>
        </p:nvPicPr>
        <p:blipFill>
          <a:blip r:embed="rId3">
            <a:alphaModFix/>
          </a:blip>
          <a:stretch>
            <a:fillRect/>
          </a:stretch>
        </p:blipFill>
        <p:spPr>
          <a:xfrm>
            <a:off x="1734075" y="639463"/>
            <a:ext cx="4731101" cy="4298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1083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P</a:t>
            </a:r>
            <a:r>
              <a:rPr lang="en" sz="2400"/>
              <a:t>rocessing</a:t>
            </a:r>
            <a:endParaRPr sz="2400"/>
          </a:p>
        </p:txBody>
      </p:sp>
      <p:pic>
        <p:nvPicPr>
          <p:cNvPr id="90" name="Google Shape;90;p19"/>
          <p:cNvPicPr preferRelativeResize="0"/>
          <p:nvPr/>
        </p:nvPicPr>
        <p:blipFill>
          <a:blip r:embed="rId3">
            <a:alphaModFix/>
          </a:blip>
          <a:stretch>
            <a:fillRect/>
          </a:stretch>
        </p:blipFill>
        <p:spPr>
          <a:xfrm>
            <a:off x="115000" y="601475"/>
            <a:ext cx="8839201" cy="37046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221925" y="1606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O</a:t>
            </a:r>
            <a:r>
              <a:rPr lang="en" sz="2400"/>
              <a:t>utput</a:t>
            </a:r>
            <a:endParaRPr sz="2400"/>
          </a:p>
        </p:txBody>
      </p:sp>
      <p:pic>
        <p:nvPicPr>
          <p:cNvPr id="96" name="Google Shape;96;p20"/>
          <p:cNvPicPr preferRelativeResize="0"/>
          <p:nvPr/>
        </p:nvPicPr>
        <p:blipFill>
          <a:blip r:embed="rId3">
            <a:alphaModFix/>
          </a:blip>
          <a:stretch>
            <a:fillRect/>
          </a:stretch>
        </p:blipFill>
        <p:spPr>
          <a:xfrm>
            <a:off x="221925" y="564000"/>
            <a:ext cx="3332400" cy="4427051"/>
          </a:xfrm>
          <a:prstGeom prst="rect">
            <a:avLst/>
          </a:prstGeom>
          <a:noFill/>
          <a:ln>
            <a:noFill/>
          </a:ln>
        </p:spPr>
      </p:pic>
      <p:sp>
        <p:nvSpPr>
          <p:cNvPr id="97" name="Google Shape;97;p20"/>
          <p:cNvSpPr/>
          <p:nvPr/>
        </p:nvSpPr>
        <p:spPr>
          <a:xfrm>
            <a:off x="3614200" y="2170025"/>
            <a:ext cx="2304600" cy="110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nvSpPr>
        <p:spPr>
          <a:xfrm>
            <a:off x="3704000" y="2416025"/>
            <a:ext cx="239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Manually added cell_id from seq_id</a:t>
            </a:r>
            <a:endParaRPr/>
          </a:p>
        </p:txBody>
      </p:sp>
      <p:pic>
        <p:nvPicPr>
          <p:cNvPr id="99" name="Google Shape;99;p20"/>
          <p:cNvPicPr preferRelativeResize="0"/>
          <p:nvPr/>
        </p:nvPicPr>
        <p:blipFill>
          <a:blip r:embed="rId4">
            <a:alphaModFix/>
          </a:blip>
          <a:stretch>
            <a:fillRect/>
          </a:stretch>
        </p:blipFill>
        <p:spPr>
          <a:xfrm>
            <a:off x="6008700" y="606100"/>
            <a:ext cx="3135300" cy="4384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247776" y="0"/>
            <a:ext cx="864844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