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dd87957e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dd87957e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7a320ed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7a320ed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7a320ed4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7a320ed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7a320ed4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7a320ed4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7a320ed4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7a320ed4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80c8413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80c8413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9f5bc5a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9f5bc5a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7a320ed4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7a320ed4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dd87957e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dd87957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7a320ed4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7a320ed4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dd87957e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dd87957e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2bf18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2bf18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0042df3a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0042df3a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002bf18b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002bf18b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9bc5a07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9bc5a07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lucidatainc.atlassian.net/wiki/spaces/~63b248ae159df2c252e81e13/pages/4070375516/Algorithm+of+immune+receptor+annotatio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cbi.nlm.nih.gov/geo/query/acc.cgi?acc=GSE158038" TargetMode="External"/><Relationship Id="rId4" Type="http://schemas.openxmlformats.org/officeDocument/2006/relationships/hyperlink" Target="https://www.ncbi.nlm.nih.gov/geo/query/acc.cgi?acc=GSE15803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10xgenomics.com/resources/datasets/human-b-cells-from-a-healthy-donor-1-k-cells-2-standard-6-0-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support.10xgenomics.com/single-cell-gene-expression/software/pipelines/latest/using/fastq-inpu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b.10xgenomics.com/hc/en-us/articles/115004506263-What-is-a-barcode-whitelist-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49125" y="1292650"/>
            <a:ext cx="8520600" cy="792600"/>
          </a:xfrm>
          <a:prstGeom prst="rect">
            <a:avLst/>
          </a:prstGeom>
          <a:solidFill>
            <a:srgbClr val="FFE59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Various cases and their workflow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25" y="0"/>
            <a:ext cx="8550385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3417650" y="4803800"/>
            <a:ext cx="39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Mixcr command 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20648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3551925" y="1178175"/>
            <a:ext cx="39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miXCR output (convert to AIRR 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3700"/>
            <a:ext cx="8839198" cy="42301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2643100" y="4341725"/>
            <a:ext cx="39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 Solo command line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3432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2303375" y="2799375"/>
            <a:ext cx="39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 solo output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11700" y="77125"/>
            <a:ext cx="8520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Creating anndata from mixcr and star solo output for data analysis</a:t>
            </a:r>
            <a:endParaRPr sz="2220"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9675"/>
            <a:ext cx="4502749" cy="385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074" y="689675"/>
            <a:ext cx="4184051" cy="357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/>
        </p:nvSpPr>
        <p:spPr>
          <a:xfrm>
            <a:off x="2590150" y="44125"/>
            <a:ext cx="512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Fastq (R1 and R2 of the same Index) sequenced by vdj library, however with either</a:t>
            </a:r>
            <a:r>
              <a:rPr lang="en" u="sng">
                <a:solidFill>
                  <a:schemeClr val="hlink"/>
                </a:solidFill>
                <a:hlinkClick r:id="rId3"/>
              </a:rPr>
              <a:t> 5’ and 3’ end</a:t>
            </a:r>
            <a:r>
              <a:rPr lang="en"/>
              <a:t> sequencing the workflow remains the same </a:t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 rot="1322819">
            <a:off x="3157548" y="781111"/>
            <a:ext cx="246958" cy="145032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 rot="-1436901">
            <a:off x="5002250" y="733874"/>
            <a:ext cx="246851" cy="143715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2511500" y="1038475"/>
            <a:ext cx="5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10x</a:t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5430450" y="1037550"/>
            <a:ext cx="42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Non-10x</a:t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1479050" y="2365700"/>
            <a:ext cx="261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Cell ranger count pipeline </a:t>
            </a:r>
            <a:r>
              <a:rPr lang="en"/>
              <a:t>- Gene expression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AND</a:t>
            </a:r>
            <a:endParaRPr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Cell ranger vdj pipeline</a:t>
            </a:r>
            <a:r>
              <a:rPr lang="en"/>
              <a:t>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Immune receptor data 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4778500" y="2224825"/>
            <a:ext cx="2072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StarSolo</a:t>
            </a:r>
            <a:r>
              <a:rPr lang="en"/>
              <a:t> - gene expression count matrix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AND</a:t>
            </a:r>
            <a:endParaRPr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miXCR</a:t>
            </a:r>
            <a:r>
              <a:rPr lang="en"/>
              <a:t>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Immune receptor data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2369400" y="4061825"/>
            <a:ext cx="4238400" cy="831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we merge gene expression and immune receptor to get the adata and perform downstream analysis to infer insights </a:t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1567325" y="4554825"/>
            <a:ext cx="42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goal,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252825" y="122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do automatic cell type annotation after clustering.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Improvising on immune receptor specific </a:t>
            </a:r>
            <a:r>
              <a:rPr lang="en"/>
              <a:t>downstream</a:t>
            </a:r>
            <a:r>
              <a:rPr lang="en"/>
              <a:t>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 /scalable the process- one command thing - docker (job)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bash/python script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027875" y="282375"/>
            <a:ext cx="238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Vdj annotation, i.e </a:t>
            </a:r>
            <a:r>
              <a:rPr lang="en"/>
              <a:t>filtered</a:t>
            </a:r>
            <a:r>
              <a:rPr lang="en"/>
              <a:t> contig annotation (given)</a:t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333700" y="897975"/>
            <a:ext cx="359100" cy="3591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630275" y="4638475"/>
            <a:ext cx="23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Downstream analysis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532550" y="2299450"/>
            <a:ext cx="2641500" cy="281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29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Char char="●"/>
            </a:pPr>
            <a:r>
              <a:rPr lang="en" sz="900">
                <a:solidFill>
                  <a:srgbClr val="FF0000"/>
                </a:solidFill>
              </a:rPr>
              <a:t> </a:t>
            </a:r>
            <a:r>
              <a:rPr lang="en" sz="900">
                <a:solidFill>
                  <a:srgbClr val="FF0000"/>
                </a:solidFill>
              </a:rPr>
              <a:t>filter</a:t>
            </a:r>
            <a:endParaRPr sz="900">
              <a:solidFill>
                <a:srgbClr val="FF0000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Char char="●"/>
            </a:pPr>
            <a:r>
              <a:rPr lang="en" sz="900">
                <a:solidFill>
                  <a:srgbClr val="FF0000"/>
                </a:solidFill>
              </a:rPr>
              <a:t>normalize</a:t>
            </a:r>
            <a:endParaRPr sz="900">
              <a:solidFill>
                <a:srgbClr val="FF0000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Char char="●"/>
            </a:pPr>
            <a:r>
              <a:rPr lang="en" sz="900">
                <a:solidFill>
                  <a:srgbClr val="FF0000"/>
                </a:solidFill>
              </a:rPr>
              <a:t>calculate log values</a:t>
            </a:r>
            <a:endParaRPr sz="900">
              <a:solidFill>
                <a:srgbClr val="FF0000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Char char="●"/>
            </a:pPr>
            <a:r>
              <a:rPr lang="en" sz="900">
                <a:solidFill>
                  <a:srgbClr val="FF0000"/>
                </a:solidFill>
              </a:rPr>
              <a:t>highly variable genes</a:t>
            </a:r>
            <a:endParaRPr sz="900">
              <a:solidFill>
                <a:srgbClr val="FF0000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Char char="●"/>
            </a:pPr>
            <a:r>
              <a:rPr lang="en" sz="900">
                <a:solidFill>
                  <a:srgbClr val="FF0000"/>
                </a:solidFill>
              </a:rPr>
              <a:t>pca</a:t>
            </a:r>
            <a:endParaRPr sz="900">
              <a:solidFill>
                <a:srgbClr val="FF0000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Char char="●"/>
            </a:pPr>
            <a:r>
              <a:rPr lang="en" sz="900">
                <a:solidFill>
                  <a:srgbClr val="FF0000"/>
                </a:solidFill>
              </a:rPr>
              <a:t>chain qc</a:t>
            </a:r>
            <a:endParaRPr sz="900">
              <a:solidFill>
                <a:srgbClr val="FF0000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Char char="●"/>
            </a:pPr>
            <a:r>
              <a:rPr lang="en" sz="900">
                <a:solidFill>
                  <a:srgbClr val="FF0000"/>
                </a:solidFill>
              </a:rPr>
              <a:t>calculate neighbors</a:t>
            </a:r>
            <a:endParaRPr sz="900">
              <a:solidFill>
                <a:srgbClr val="FF0000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Char char="●"/>
            </a:pPr>
            <a:r>
              <a:rPr lang="en" sz="900">
                <a:solidFill>
                  <a:srgbClr val="FF0000"/>
                </a:solidFill>
              </a:rPr>
              <a:t>umap</a:t>
            </a:r>
            <a:endParaRPr sz="900">
              <a:solidFill>
                <a:srgbClr val="FF0000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Char char="●"/>
            </a:pPr>
            <a:r>
              <a:rPr lang="en" sz="900">
                <a:solidFill>
                  <a:srgbClr val="FF0000"/>
                </a:solidFill>
              </a:rPr>
              <a:t>clusters - leiden</a:t>
            </a:r>
            <a:endParaRPr sz="900">
              <a:solidFill>
                <a:srgbClr val="FF0000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Char char="●"/>
            </a:pPr>
            <a:r>
              <a:rPr lang="en" sz="900">
                <a:solidFill>
                  <a:srgbClr val="FF0000"/>
                </a:solidFill>
              </a:rPr>
              <a:t>Visualization</a:t>
            </a:r>
            <a:endParaRPr sz="900">
              <a:solidFill>
                <a:srgbClr val="FF0000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Char char="●"/>
            </a:pPr>
            <a:r>
              <a:rPr lang="en" sz="900">
                <a:solidFill>
                  <a:srgbClr val="FF0000"/>
                </a:solidFill>
              </a:rPr>
              <a:t>DGE</a:t>
            </a:r>
            <a:endParaRPr sz="900">
              <a:solidFill>
                <a:srgbClr val="FF0000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Char char="●"/>
            </a:pPr>
            <a:r>
              <a:rPr lang="en" sz="900">
                <a:solidFill>
                  <a:srgbClr val="FF0000"/>
                </a:solidFill>
              </a:rPr>
              <a:t>GSEA</a:t>
            </a:r>
            <a:endParaRPr sz="9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0" y="0"/>
            <a:ext cx="21999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8635225" y="3441950"/>
            <a:ext cx="239400" cy="3069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8171225" y="3595850"/>
            <a:ext cx="284400" cy="153000"/>
          </a:xfrm>
          <a:prstGeom prst="mathEqual">
            <a:avLst>
              <a:gd fmla="val 23520" name="adj1"/>
              <a:gd fmla="val 13837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826525" y="2165275"/>
            <a:ext cx="239400" cy="3069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609375" y="287275"/>
            <a:ext cx="246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 feature bc matrix(given)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242600" y="325675"/>
            <a:ext cx="441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+</a:t>
            </a:r>
            <a:endParaRPr b="1" sz="2300"/>
          </a:p>
        </p:txBody>
      </p:sp>
      <p:sp>
        <p:nvSpPr>
          <p:cNvPr id="69" name="Google Shape;69;p14"/>
          <p:cNvSpPr txBox="1"/>
          <p:nvPr/>
        </p:nvSpPr>
        <p:spPr>
          <a:xfrm>
            <a:off x="5881500" y="703375"/>
            <a:ext cx="155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Eg -GSE158038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0" y="0"/>
            <a:ext cx="21999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097875" y="142175"/>
            <a:ext cx="43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Fastq seq ( given ; has to be of 10x genomics only)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741400" y="479725"/>
            <a:ext cx="246900" cy="67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093000" y="479725"/>
            <a:ext cx="431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Cell ranger vdj pipeline  </a:t>
            </a:r>
            <a:r>
              <a:rPr lang="en" sz="1300">
                <a:solidFill>
                  <a:schemeClr val="dk1"/>
                </a:solidFill>
              </a:rPr>
              <a:t>(input - fastq and ref vdj annotation)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678850" y="1146400"/>
            <a:ext cx="43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 contig annotation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00" y="1487138"/>
            <a:ext cx="8839201" cy="168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3741400" y="3167975"/>
            <a:ext cx="246900" cy="51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312175" y="3559800"/>
            <a:ext cx="211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 contig annotation 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197700" y="3516900"/>
            <a:ext cx="431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gene expression-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feature/cell matrix (given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636700" y="3559800"/>
            <a:ext cx="456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+</a:t>
            </a:r>
            <a:endParaRPr b="1" sz="2900"/>
          </a:p>
        </p:txBody>
      </p:sp>
      <p:sp>
        <p:nvSpPr>
          <p:cNvPr id="84" name="Google Shape;84;p15"/>
          <p:cNvSpPr/>
          <p:nvPr/>
        </p:nvSpPr>
        <p:spPr>
          <a:xfrm>
            <a:off x="3741400" y="4142700"/>
            <a:ext cx="246900" cy="67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038000" y="4697125"/>
            <a:ext cx="20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Downstream analysis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093000" y="4315200"/>
            <a:ext cx="246900" cy="3285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042825" y="437600"/>
            <a:ext cx="114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Eg-human b cells ,1k</a:t>
            </a:r>
            <a:endParaRPr sz="800"/>
          </a:p>
        </p:txBody>
      </p:sp>
      <p:sp>
        <p:nvSpPr>
          <p:cNvPr id="88" name="Google Shape;88;p15"/>
          <p:cNvSpPr/>
          <p:nvPr/>
        </p:nvSpPr>
        <p:spPr>
          <a:xfrm rot="-5400000">
            <a:off x="5279604" y="4560324"/>
            <a:ext cx="246600" cy="67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5993750" y="4348200"/>
            <a:ext cx="321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Also can visualize clonotypes using </a:t>
            </a:r>
            <a:r>
              <a:rPr lang="en" sz="1300">
                <a:solidFill>
                  <a:srgbClr val="FF0000"/>
                </a:solidFill>
              </a:rPr>
              <a:t>loupe vdj browser</a:t>
            </a:r>
            <a:r>
              <a:rPr lang="en" sz="1300"/>
              <a:t> (input - v</a:t>
            </a:r>
            <a:r>
              <a:rPr lang="en" sz="1300"/>
              <a:t>loupe</a:t>
            </a:r>
            <a:r>
              <a:rPr lang="en" sz="1300"/>
              <a:t>.vloupe )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38" y="0"/>
            <a:ext cx="741997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615100" y="1209425"/>
            <a:ext cx="39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 ranger vdj pipeline command line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47400"/>
            <a:ext cx="8839200" cy="17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526375" y="3580725"/>
            <a:ext cx="39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0" y="0"/>
            <a:ext cx="21999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3097875" y="142175"/>
            <a:ext cx="43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 seq ( given,non 10x)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741400" y="479725"/>
            <a:ext cx="246900" cy="67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4093000" y="479725"/>
            <a:ext cx="43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pyIR ; igblast algorithm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(input - fasta)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678850" y="1146400"/>
            <a:ext cx="520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 contig annotation (without cell_id column, i.e </a:t>
            </a:r>
            <a:r>
              <a:rPr lang="en"/>
              <a:t>the</a:t>
            </a:r>
            <a:r>
              <a:rPr lang="en"/>
              <a:t> barcode, which is available in the input fasta ; </a:t>
            </a:r>
            <a:r>
              <a:rPr lang="en" u="sng"/>
              <a:t>AIRR format</a:t>
            </a:r>
            <a:r>
              <a:rPr lang="en"/>
              <a:t>)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3741400" y="1670175"/>
            <a:ext cx="246900" cy="51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2371900" y="2028475"/>
            <a:ext cx="211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 contig annotation 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988300" y="2020675"/>
            <a:ext cx="277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gene expression-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feature/cell matrix (given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636700" y="2028475"/>
            <a:ext cx="456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+</a:t>
            </a:r>
            <a:endParaRPr b="1" sz="2900"/>
          </a:p>
        </p:txBody>
      </p:sp>
      <p:sp>
        <p:nvSpPr>
          <p:cNvPr id="111" name="Google Shape;111;p17"/>
          <p:cNvSpPr/>
          <p:nvPr/>
        </p:nvSpPr>
        <p:spPr>
          <a:xfrm>
            <a:off x="3741400" y="2627075"/>
            <a:ext cx="246900" cy="67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2880875" y="3314575"/>
            <a:ext cx="20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Downstream analysis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160350" y="2757400"/>
            <a:ext cx="246900" cy="3285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0" y="0"/>
            <a:ext cx="21999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4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353325" y="206425"/>
            <a:ext cx="237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Fastqs (given, from 10x dataset only)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2837325" y="822025"/>
            <a:ext cx="246900" cy="67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119350" y="857800"/>
            <a:ext cx="242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Cell ranger count pipeline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750725" y="1495525"/>
            <a:ext cx="24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barcode matrix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5021650" y="1495525"/>
            <a:ext cx="38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6487450" y="206425"/>
            <a:ext cx="24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Fastqs(given, 10x)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7079950" y="676000"/>
            <a:ext cx="246900" cy="67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5995875" y="1349500"/>
            <a:ext cx="26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 contig annotation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7326850" y="670275"/>
            <a:ext cx="181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Cell</a:t>
            </a:r>
            <a:r>
              <a:rPr lang="en" sz="1300">
                <a:solidFill>
                  <a:srgbClr val="FF0000"/>
                </a:solidFill>
              </a:rPr>
              <a:t> ranger vdj pipeline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 rot="-1925195">
            <a:off x="3997461" y="1655488"/>
            <a:ext cx="246800" cy="154328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 rot="1575220">
            <a:off x="5691669" y="1586412"/>
            <a:ext cx="246866" cy="156867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4829525" y="2817725"/>
            <a:ext cx="334500" cy="3285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4170825" y="3250525"/>
            <a:ext cx="20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Downstream analysis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106325" y="426850"/>
            <a:ext cx="11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09" y="0"/>
            <a:ext cx="8680142" cy="50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0" y="0"/>
            <a:ext cx="21999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5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5490250" y="-90600"/>
            <a:ext cx="12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SRA 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3601875" y="81475"/>
            <a:ext cx="55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(Needs to have </a:t>
            </a:r>
            <a:r>
              <a:rPr lang="en"/>
              <a:t>at least</a:t>
            </a:r>
            <a:r>
              <a:rPr lang="en"/>
              <a:t> 2-4 reads per spot &amp; seq lib - 10x/illumina) 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5820275" y="476900"/>
            <a:ext cx="246900" cy="67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6112275" y="403850"/>
            <a:ext cx="292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Fastq dump (</a:t>
            </a:r>
            <a:r>
              <a:rPr lang="en" sz="1200">
                <a:solidFill>
                  <a:schemeClr val="dk1"/>
                </a:solidFill>
              </a:rPr>
              <a:t>this will give you R1,R2 and I1/I2(optional) for each read)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input - fastq /fasta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75" y="449000"/>
            <a:ext cx="4398825" cy="310909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4920475" y="1083088"/>
            <a:ext cx="401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Rename the files according to </a:t>
            </a:r>
            <a:r>
              <a:rPr lang="en" u="sng">
                <a:solidFill>
                  <a:schemeClr val="hlink"/>
                </a:solidFill>
                <a:hlinkClick r:id="rId4"/>
              </a:rPr>
              <a:t>10x naming convention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5865375" y="1644013"/>
            <a:ext cx="246900" cy="67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5459575" y="2243075"/>
            <a:ext cx="38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 contig annotation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5271038" y="1719875"/>
            <a:ext cx="246900" cy="1608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5199100" y="3233863"/>
            <a:ext cx="39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barcode matrix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5865375" y="3651950"/>
            <a:ext cx="246900" cy="67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4878625" y="4325450"/>
            <a:ext cx="37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Downstream Analysis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6375550" y="3824450"/>
            <a:ext cx="334500" cy="3285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6147100" y="1672975"/>
            <a:ext cx="298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Cell ranger vdj pipeline command </a:t>
            </a:r>
            <a:r>
              <a:rPr lang="en" sz="1300"/>
              <a:t>(input - r1 and r2)</a:t>
            </a:r>
            <a:endParaRPr sz="1300"/>
          </a:p>
        </p:txBody>
      </p:sp>
      <p:sp>
        <p:nvSpPr>
          <p:cNvPr id="157" name="Google Shape;157;p20"/>
          <p:cNvSpPr txBox="1"/>
          <p:nvPr/>
        </p:nvSpPr>
        <p:spPr>
          <a:xfrm>
            <a:off x="5478025" y="2643263"/>
            <a:ext cx="289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Cell ranger count pipeline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6275" y="3804050"/>
            <a:ext cx="26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Each data represents one sample 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0" y="0"/>
            <a:ext cx="21999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6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4475525" y="-71650"/>
            <a:ext cx="40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 seq -R1 and R2 (non 10x)</a:t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5895400" y="400200"/>
            <a:ext cx="246900" cy="67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4757400" y="945650"/>
            <a:ext cx="40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Fastqc </a:t>
            </a:r>
            <a:r>
              <a:rPr lang="en"/>
              <a:t>- to check for the length of each of </a:t>
            </a:r>
            <a:r>
              <a:rPr lang="en"/>
              <a:t>the</a:t>
            </a:r>
            <a:r>
              <a:rPr lang="en"/>
              <a:t> read produced by fastq dump and analyze the barcode file and the cDNA seq file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5895400" y="1683675"/>
            <a:ext cx="246900" cy="67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4788925" y="2268850"/>
            <a:ext cx="405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on </a:t>
            </a:r>
            <a:r>
              <a:rPr lang="en">
                <a:solidFill>
                  <a:srgbClr val="FF0000"/>
                </a:solidFill>
              </a:rPr>
              <a:t>starsolo </a:t>
            </a:r>
            <a:r>
              <a:rPr lang="en"/>
              <a:t>give the r1 and r2 and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whitelist barcode</a:t>
            </a:r>
            <a:r>
              <a:rPr lang="en">
                <a:solidFill>
                  <a:schemeClr val="dk1"/>
                </a:solidFill>
              </a:rPr>
              <a:t> as input.run the pipeline. ALso create a genome index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6142300" y="2938575"/>
            <a:ext cx="246900" cy="67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4572000" y="3524600"/>
            <a:ext cx="423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Genes.tsv, barcode.tsv and matrix.mtx. We are getting the count matrix /feature bc matrix</a:t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 rot="2297410">
            <a:off x="3876562" y="111689"/>
            <a:ext cx="246916" cy="167519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2043125" y="522000"/>
            <a:ext cx="391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sequenced by vdj library</a:t>
            </a:r>
            <a:endParaRPr sz="1200"/>
          </a:p>
        </p:txBody>
      </p:sp>
      <p:sp>
        <p:nvSpPr>
          <p:cNvPr id="173" name="Google Shape;173;p21"/>
          <p:cNvSpPr txBox="1"/>
          <p:nvPr/>
        </p:nvSpPr>
        <p:spPr>
          <a:xfrm>
            <a:off x="786125" y="1505675"/>
            <a:ext cx="368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miXCR </a:t>
            </a:r>
            <a:r>
              <a:rPr lang="en"/>
              <a:t>pipeline (there are 2 options, either run mixcr analyze which is a one step for all or run it step by step) input - fastq and preset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2569000" y="2463250"/>
            <a:ext cx="246900" cy="67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602475" y="3166750"/>
            <a:ext cx="39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Immune receptor annotation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 rot="-1215761">
            <a:off x="2919435" y="3530899"/>
            <a:ext cx="246878" cy="117989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 rot="1436901">
            <a:off x="4227885" y="3704431"/>
            <a:ext cx="246851" cy="97086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3362775" y="4083900"/>
            <a:ext cx="42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3601450" y="4575025"/>
            <a:ext cx="334500" cy="3285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