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7"/>
  </p:notesMasterIdLst>
  <p:sldIdLst>
    <p:sldId id="256" r:id="rId2"/>
    <p:sldId id="343" r:id="rId3"/>
    <p:sldId id="298" r:id="rId4"/>
    <p:sldId id="259" r:id="rId5"/>
    <p:sldId id="352" r:id="rId6"/>
    <p:sldId id="353" r:id="rId7"/>
    <p:sldId id="354" r:id="rId8"/>
    <p:sldId id="355" r:id="rId9"/>
    <p:sldId id="356" r:id="rId10"/>
    <p:sldId id="357" r:id="rId11"/>
    <p:sldId id="358" r:id="rId12"/>
    <p:sldId id="359" r:id="rId13"/>
    <p:sldId id="360" r:id="rId14"/>
    <p:sldId id="361" r:id="rId15"/>
    <p:sldId id="35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9" d="100"/>
          <a:sy n="69" d="100"/>
        </p:scale>
        <p:origin x="142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C2CF1-702E-4411-B055-6EFE38FA71CB}" type="datetimeFigureOut">
              <a:rPr lang="en-US" smtClean="0"/>
              <a:pPr/>
              <a:t>11/3/2024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04B2D-EA19-47DB-8848-B1C182CD6A25}" type="slidenum">
              <a:rPr lang="en-US" smtClean="0"/>
              <a:pPr/>
              <a:t>‹#›</a:t>
            </a:fld>
            <a:endParaRPr lang="en-US"/>
          </a:p>
        </p:txBody>
      </p:sp>
    </p:spTree>
    <p:extLst>
      <p:ext uri="{BB962C8B-B14F-4D97-AF65-F5344CB8AC3E}">
        <p14:creationId xmlns:p14="http://schemas.microsoft.com/office/powerpoint/2010/main" val="297203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E04B2D-EA19-47DB-8848-B1C182CD6A2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FA65AAA-E049-4D06-B0C3-0E1D430B409E}" type="datetimeFigureOut">
              <a:rPr lang="en-US" smtClean="0"/>
              <a:pPr/>
              <a:t>11/3/2024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1A6578E-E6EE-4D94-BF71-ADC7ED3454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A65AAA-E049-4D06-B0C3-0E1D430B409E}"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578E-E6EE-4D94-BF71-ADC7ED3454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A65AAA-E049-4D06-B0C3-0E1D430B409E}"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578E-E6EE-4D94-BF71-ADC7ED3454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FA65AAA-E049-4D06-B0C3-0E1D430B409E}" type="datetimeFigureOut">
              <a:rPr lang="en-US" smtClean="0"/>
              <a:pPr/>
              <a:t>11/3/2024</a:t>
            </a:fld>
            <a:endParaRPr lang="en-US"/>
          </a:p>
        </p:txBody>
      </p:sp>
      <p:sp>
        <p:nvSpPr>
          <p:cNvPr id="9" name="Slide Number Placeholder 8"/>
          <p:cNvSpPr>
            <a:spLocks noGrp="1"/>
          </p:cNvSpPr>
          <p:nvPr>
            <p:ph type="sldNum" sz="quarter" idx="15"/>
          </p:nvPr>
        </p:nvSpPr>
        <p:spPr/>
        <p:txBody>
          <a:bodyPr rtlCol="0"/>
          <a:lstStyle/>
          <a:p>
            <a:fld id="{C1A6578E-E6EE-4D94-BF71-ADC7ED34542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FA65AAA-E049-4D06-B0C3-0E1D430B409E}" type="datetimeFigureOut">
              <a:rPr lang="en-US" smtClean="0"/>
              <a:pPr/>
              <a:t>11/3/2024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1A6578E-E6EE-4D94-BF71-ADC7ED34542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FA65AAA-E049-4D06-B0C3-0E1D430B409E}"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6578E-E6EE-4D94-BF71-ADC7ED34542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FA65AAA-E049-4D06-B0C3-0E1D430B409E}"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6578E-E6EE-4D94-BF71-ADC7ED34542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FA65AAA-E049-4D06-B0C3-0E1D430B409E}" type="datetimeFigureOut">
              <a:rPr lang="en-US" smtClean="0"/>
              <a:pPr/>
              <a:t>11/3/2024</a:t>
            </a:fld>
            <a:endParaRPr lang="en-US"/>
          </a:p>
        </p:txBody>
      </p:sp>
      <p:sp>
        <p:nvSpPr>
          <p:cNvPr id="7" name="Slide Number Placeholder 6"/>
          <p:cNvSpPr>
            <a:spLocks noGrp="1"/>
          </p:cNvSpPr>
          <p:nvPr>
            <p:ph type="sldNum" sz="quarter" idx="11"/>
          </p:nvPr>
        </p:nvSpPr>
        <p:spPr/>
        <p:txBody>
          <a:bodyPr rtlCol="0"/>
          <a:lstStyle/>
          <a:p>
            <a:fld id="{C1A6578E-E6EE-4D94-BF71-ADC7ED34542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65AAA-E049-4D06-B0C3-0E1D430B409E}"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6578E-E6EE-4D94-BF71-ADC7ED3454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FA65AAA-E049-4D06-B0C3-0E1D430B409E}" type="datetimeFigureOut">
              <a:rPr lang="en-US" smtClean="0"/>
              <a:pPr/>
              <a:t>11/3/2024</a:t>
            </a:fld>
            <a:endParaRPr lang="en-US"/>
          </a:p>
        </p:txBody>
      </p:sp>
      <p:sp>
        <p:nvSpPr>
          <p:cNvPr id="22" name="Slide Number Placeholder 21"/>
          <p:cNvSpPr>
            <a:spLocks noGrp="1"/>
          </p:cNvSpPr>
          <p:nvPr>
            <p:ph type="sldNum" sz="quarter" idx="15"/>
          </p:nvPr>
        </p:nvSpPr>
        <p:spPr/>
        <p:txBody>
          <a:bodyPr rtlCol="0"/>
          <a:lstStyle/>
          <a:p>
            <a:fld id="{C1A6578E-E6EE-4D94-BF71-ADC7ED34542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FA65AAA-E049-4D06-B0C3-0E1D430B409E}" type="datetimeFigureOut">
              <a:rPr lang="en-US" smtClean="0"/>
              <a:pPr/>
              <a:t>11/3/2024</a:t>
            </a:fld>
            <a:endParaRPr lang="en-US"/>
          </a:p>
        </p:txBody>
      </p:sp>
      <p:sp>
        <p:nvSpPr>
          <p:cNvPr id="18" name="Slide Number Placeholder 17"/>
          <p:cNvSpPr>
            <a:spLocks noGrp="1"/>
          </p:cNvSpPr>
          <p:nvPr>
            <p:ph type="sldNum" sz="quarter" idx="11"/>
          </p:nvPr>
        </p:nvSpPr>
        <p:spPr/>
        <p:txBody>
          <a:bodyPr rtlCol="0"/>
          <a:lstStyle/>
          <a:p>
            <a:fld id="{C1A6578E-E6EE-4D94-BF71-ADC7ED34542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FA65AAA-E049-4D06-B0C3-0E1D430B409E}" type="datetimeFigureOut">
              <a:rPr lang="en-US" smtClean="0"/>
              <a:pPr/>
              <a:t>11/3/2024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A6578E-E6EE-4D94-BF71-ADC7ED3454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iantfreakinrobot.com/sci/robot-cheetah.html" TargetMode="External"/><Relationship Id="rId2" Type="http://schemas.openxmlformats.org/officeDocument/2006/relationships/hyperlink" Target="https://robots.ieee.org/robots/minicheetah/"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199"/>
            <a:ext cx="8229600" cy="1828800"/>
          </a:xfrm>
        </p:spPr>
        <p:txBody>
          <a:bodyPr>
            <a:normAutofit fontScale="90000"/>
          </a:bodyPr>
          <a:lstStyle/>
          <a:p>
            <a:pPr algn="ctr"/>
            <a:r>
              <a:rPr lang="en-US"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36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Model Predictive Control Based Jumping of Robotic Leg on a </a:t>
            </a:r>
            <a:r>
              <a:rPr lang="en-US" sz="3600"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a:t>
            </a:r>
            <a:r>
              <a:rPr lang="en-US" sz="36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articular height using  Reinforcement Learning</a:t>
            </a:r>
            <a:r>
              <a:rPr lang="en-US" sz="36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r>
            <a:br>
              <a:rPr lang="en-US" sz="36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endParaRPr lang="en-US" sz="36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381000" y="4038600"/>
            <a:ext cx="8382000" cy="2209800"/>
          </a:xfrm>
        </p:spPr>
        <p:txBody>
          <a:bodyPr>
            <a:normAutofit/>
          </a:bodyPr>
          <a:lstStyle/>
          <a:p>
            <a:pPr algn="just"/>
            <a:r>
              <a:rPr lang="en-US" sz="2200" b="1" dirty="0" smtClean="0">
                <a:solidFill>
                  <a:schemeClr val="tx1"/>
                </a:solidFill>
                <a:latin typeface="Times New Roman" pitchFamily="18" charset="0"/>
                <a:cs typeface="Times New Roman" pitchFamily="18" charset="0"/>
              </a:rPr>
              <a:t>                                                                                           Presented </a:t>
            </a:r>
            <a:r>
              <a:rPr lang="en-US" sz="2200" b="1" dirty="0">
                <a:solidFill>
                  <a:schemeClr val="tx1"/>
                </a:solidFill>
                <a:latin typeface="Times New Roman" pitchFamily="18" charset="0"/>
                <a:cs typeface="Times New Roman" pitchFamily="18" charset="0"/>
              </a:rPr>
              <a:t>by </a:t>
            </a:r>
            <a:r>
              <a:rPr lang="en-US" sz="2200" b="1" dirty="0" smtClean="0">
                <a:solidFill>
                  <a:schemeClr val="tx1"/>
                </a:solidFill>
                <a:latin typeface="Times New Roman" pitchFamily="18" charset="0"/>
                <a:cs typeface="Times New Roman" pitchFamily="18" charset="0"/>
              </a:rPr>
              <a:t>:</a:t>
            </a:r>
          </a:p>
          <a:p>
            <a:pPr algn="just"/>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Amrita </a:t>
            </a:r>
            <a:r>
              <a:rPr lang="en-US" sz="2200" dirty="0" smtClean="0">
                <a:solidFill>
                  <a:schemeClr val="tx1"/>
                </a:solidFill>
                <a:latin typeface="Times New Roman" pitchFamily="18" charset="0"/>
                <a:cs typeface="Times New Roman" pitchFamily="18" charset="0"/>
              </a:rPr>
              <a:t>Rai</a:t>
            </a:r>
          </a:p>
          <a:p>
            <a:pPr algn="just"/>
            <a:r>
              <a:rPr lang="en-US" sz="2200" b="1" dirty="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                                                                                               DBUU</a:t>
            </a:r>
            <a:endParaRPr lang="en-US" sz="2200" b="1" dirty="0">
              <a:solidFill>
                <a:schemeClr val="tx1"/>
              </a:solidFill>
              <a:latin typeface="Times New Roman" pitchFamily="18" charset="0"/>
              <a:cs typeface="Times New Roman" pitchFamily="18" charset="0"/>
            </a:endParaRPr>
          </a:p>
        </p:txBody>
      </p:sp>
      <p:sp>
        <p:nvSpPr>
          <p:cNvPr id="5" name="TextBox 4"/>
          <p:cNvSpPr txBox="1"/>
          <p:nvPr/>
        </p:nvSpPr>
        <p:spPr>
          <a:xfrm>
            <a:off x="4343400" y="6248400"/>
            <a:ext cx="1074906" cy="369332"/>
          </a:xfrm>
          <a:prstGeom prst="rect">
            <a:avLst/>
          </a:prstGeom>
          <a:noFill/>
        </p:spPr>
        <p:txBody>
          <a:bodyPr wrap="square" rtlCol="0">
            <a:spAutoFit/>
          </a:bodyPr>
          <a:lstStyle/>
          <a:p>
            <a:r>
              <a:rPr lang="en-US" dirty="0" smtClean="0"/>
              <a:t>  </a:t>
            </a:r>
            <a:r>
              <a:rPr lang="en-US" sz="1400" dirty="0" smtClean="0">
                <a:latin typeface="+mj-lt"/>
              </a:rPr>
              <a:t>1</a:t>
            </a:r>
            <a:endParaRPr lang="en-US" sz="14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a:bodyPr>
          <a:lstStyle/>
          <a:p>
            <a:r>
              <a:rPr lang="en-US" sz="2000" dirty="0">
                <a:latin typeface="Times New Roman" panose="02020603050405020304" pitchFamily="18" charset="0"/>
                <a:cs typeface="Times New Roman" panose="02020603050405020304" pitchFamily="18" charset="0"/>
              </a:rPr>
              <a:t>3. Chosen Technology Justification</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066800"/>
            <a:ext cx="8153400" cy="5407152"/>
          </a:xfrm>
        </p:spPr>
        <p:txBody>
          <a:bodyPr>
            <a:normAutofit/>
          </a:bodyPr>
          <a:lstStyle/>
          <a:p>
            <a:pPr algn="just"/>
            <a:r>
              <a:rPr lang="en-US" sz="2000" dirty="0">
                <a:latin typeface="Times New Roman" panose="02020603050405020304" pitchFamily="18" charset="0"/>
                <a:cs typeface="Times New Roman" panose="02020603050405020304" pitchFamily="18" charset="0"/>
              </a:rPr>
              <a:t>MPC for precise control over jump dynamics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RL </a:t>
            </a:r>
            <a:r>
              <a:rPr lang="en-US" sz="2000" dirty="0">
                <a:latin typeface="Times New Roman" panose="02020603050405020304" pitchFamily="18" charset="0"/>
                <a:cs typeface="Times New Roman" panose="02020603050405020304" pitchFamily="18" charset="0"/>
              </a:rPr>
              <a:t>for adaptability to varying conditions and heights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Technology evaluation matrix, selection report, and justification </a:t>
            </a:r>
            <a:r>
              <a:rPr lang="en-US" sz="2000" dirty="0" smtClean="0">
                <a:latin typeface="Times New Roman" panose="02020603050405020304" pitchFamily="18" charset="0"/>
                <a:cs typeface="Times New Roman" panose="02020603050405020304" pitchFamily="18" charset="0"/>
              </a:rPr>
              <a:t>document.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Stage 4: System Architecture and </a:t>
            </a:r>
            <a:r>
              <a:rPr lang="en-US" b="1" dirty="0" smtClean="0">
                <a:latin typeface="Times New Roman" panose="02020603050405020304" pitchFamily="18" charset="0"/>
                <a:cs typeface="Times New Roman" panose="02020603050405020304" pitchFamily="18" charset="0"/>
              </a:rPr>
              <a:t>Breakdown Structure</a:t>
            </a:r>
          </a:p>
          <a:p>
            <a:pPr marL="0" indent="0" algn="just">
              <a:buNone/>
            </a:pPr>
            <a:r>
              <a:rPr lang="en-US" sz="2000" dirty="0" smtClean="0">
                <a:latin typeface="Times New Roman" panose="02020603050405020304" pitchFamily="18" charset="0"/>
                <a:cs typeface="Times New Roman" panose="02020603050405020304" pitchFamily="18" charset="0"/>
              </a:rPr>
              <a:t>1.Problem </a:t>
            </a:r>
            <a:r>
              <a:rPr lang="en-US" sz="2000" dirty="0">
                <a:latin typeface="Times New Roman" panose="02020603050405020304" pitchFamily="18" charset="0"/>
                <a:cs typeface="Times New Roman" panose="02020603050405020304" pitchFamily="18" charset="0"/>
              </a:rPr>
              <a:t>Breakdown and Solution </a:t>
            </a:r>
            <a:r>
              <a:rPr lang="en-US" sz="2000" dirty="0" smtClean="0">
                <a:latin typeface="Times New Roman" panose="02020603050405020304" pitchFamily="18" charset="0"/>
                <a:cs typeface="Times New Roman" panose="02020603050405020304" pitchFamily="18" charset="0"/>
              </a:rPr>
              <a:t>Design</a:t>
            </a:r>
          </a:p>
          <a:p>
            <a:pPr marL="0" indent="0" algn="just">
              <a:buNone/>
            </a:pPr>
            <a:r>
              <a:rPr lang="en-US" sz="2000" dirty="0" smtClean="0">
                <a:latin typeface="Times New Roman" panose="02020603050405020304" pitchFamily="18" charset="0"/>
                <a:cs typeface="Times New Roman" panose="02020603050405020304" pitchFamily="18" charset="0"/>
              </a:rPr>
              <a:t>Components:</a:t>
            </a:r>
          </a:p>
          <a:p>
            <a:pPr algn="just"/>
            <a:r>
              <a:rPr lang="en-US" sz="2000" dirty="0" smtClean="0">
                <a:latin typeface="Times New Roman" panose="02020603050405020304" pitchFamily="18" charset="0"/>
                <a:cs typeface="Times New Roman" panose="02020603050405020304" pitchFamily="18" charset="0"/>
              </a:rPr>
              <a:t>Jump </a:t>
            </a:r>
            <a:r>
              <a:rPr lang="en-US" sz="2000" dirty="0">
                <a:latin typeface="Times New Roman" panose="02020603050405020304" pitchFamily="18" charset="0"/>
                <a:cs typeface="Times New Roman" panose="02020603050405020304" pitchFamily="18" charset="0"/>
              </a:rPr>
              <a:t>control algorithm (MPC</a:t>
            </a:r>
            <a:r>
              <a:rPr lang="en-US"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Adaptive </a:t>
            </a:r>
            <a:r>
              <a:rPr lang="en-US" sz="2000" dirty="0">
                <a:latin typeface="Times New Roman" panose="02020603050405020304" pitchFamily="18" charset="0"/>
                <a:cs typeface="Times New Roman" panose="02020603050405020304" pitchFamily="18" charset="0"/>
              </a:rPr>
              <a:t>learning model (RL</a:t>
            </a:r>
            <a:r>
              <a:rPr lang="en-US"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Feedback </a:t>
            </a:r>
            <a:r>
              <a:rPr lang="en-US" sz="2000" dirty="0">
                <a:latin typeface="Times New Roman" panose="02020603050405020304" pitchFamily="18" charset="0"/>
                <a:cs typeface="Times New Roman" panose="02020603050405020304" pitchFamily="18" charset="0"/>
              </a:rPr>
              <a:t>mechanisms for real-time adjustments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Resources: Software libraries, simulation tools, testing environment</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Team </a:t>
            </a:r>
            <a:r>
              <a:rPr lang="en-US" sz="2000" dirty="0">
                <a:latin typeface="Times New Roman" panose="02020603050405020304" pitchFamily="18" charset="0"/>
                <a:cs typeface="Times New Roman" panose="02020603050405020304" pitchFamily="18" charset="0"/>
              </a:rPr>
              <a:t>Roles: Developers for coding, testers for simulations, analysts for data interpretation.</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8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304800"/>
            <a:ext cx="8229600" cy="457200"/>
          </a:xfrm>
        </p:spPr>
        <p:txBody>
          <a:bodyPr>
            <a:normAutofit/>
          </a:bodyPr>
          <a:lstStyle/>
          <a:p>
            <a:pPr algn="just"/>
            <a:r>
              <a:rPr lang="en-US" sz="2000" dirty="0">
                <a:latin typeface="Times New Roman" panose="02020603050405020304" pitchFamily="18" charset="0"/>
                <a:cs typeface="Times New Roman" panose="02020603050405020304" pitchFamily="18" charset="0"/>
              </a:rPr>
              <a:t>2. Importance of Technology and Best Practices</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52401" y="914400"/>
            <a:ext cx="8548254" cy="5559552"/>
          </a:xfrm>
        </p:spPr>
        <p:txBody>
          <a:bodyPr>
            <a:normAutofit/>
          </a:bodyPr>
          <a:lstStyle/>
          <a:p>
            <a:pPr algn="just"/>
            <a:r>
              <a:rPr lang="en-US" sz="2000" dirty="0">
                <a:latin typeface="Times New Roman" panose="02020603050405020304" pitchFamily="18" charset="0"/>
                <a:cs typeface="Times New Roman" panose="02020603050405020304" pitchFamily="18" charset="0"/>
              </a:rPr>
              <a:t>Best practices in using MPC and RL</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Importance </a:t>
            </a:r>
            <a:r>
              <a:rPr lang="en-US" sz="2000" dirty="0">
                <a:latin typeface="Times New Roman" panose="02020603050405020304" pitchFamily="18" charset="0"/>
                <a:cs typeface="Times New Roman" panose="02020603050405020304" pitchFamily="18" charset="0"/>
              </a:rPr>
              <a:t>of simulation testing before real-world deployment</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System architecture diagram, work breakdown structure, and technology best practices document</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Stage </a:t>
            </a:r>
            <a:r>
              <a:rPr lang="en-US" b="1" dirty="0">
                <a:latin typeface="Times New Roman" panose="02020603050405020304" pitchFamily="18" charset="0"/>
                <a:cs typeface="Times New Roman" panose="02020603050405020304" pitchFamily="18" charset="0"/>
              </a:rPr>
              <a:t>5: Project Goals and Success </a:t>
            </a:r>
            <a:r>
              <a:rPr lang="en-US" b="1" dirty="0" smtClean="0">
                <a:latin typeface="Times New Roman" panose="02020603050405020304" pitchFamily="18" charset="0"/>
                <a:cs typeface="Times New Roman" panose="02020603050405020304" pitchFamily="18" charset="0"/>
              </a:rPr>
              <a:t>Criteria</a:t>
            </a:r>
          </a:p>
          <a:p>
            <a:pPr marL="0" indent="0" algn="just">
              <a:buNone/>
            </a:pPr>
            <a:r>
              <a:rPr lang="en-US" sz="2000" dirty="0" smtClean="0">
                <a:latin typeface="Times New Roman" panose="02020603050405020304" pitchFamily="18" charset="0"/>
                <a:cs typeface="Times New Roman" panose="02020603050405020304" pitchFamily="18" charset="0"/>
              </a:rPr>
              <a:t>1.Defining </a:t>
            </a:r>
            <a:r>
              <a:rPr lang="en-US" sz="2000" dirty="0">
                <a:latin typeface="Times New Roman" panose="02020603050405020304" pitchFamily="18" charset="0"/>
                <a:cs typeface="Times New Roman" panose="02020603050405020304" pitchFamily="18" charset="0"/>
              </a:rPr>
              <a:t>Clear </a:t>
            </a:r>
            <a:r>
              <a:rPr lang="en-US" sz="2000" dirty="0" smtClean="0">
                <a:latin typeface="Times New Roman" panose="02020603050405020304" pitchFamily="18" charset="0"/>
                <a:cs typeface="Times New Roman" panose="02020603050405020304" pitchFamily="18" charset="0"/>
              </a:rPr>
              <a:t>Goals</a:t>
            </a:r>
          </a:p>
          <a:p>
            <a:pPr algn="just"/>
            <a:r>
              <a:rPr lang="en-US" sz="2000" dirty="0" smtClean="0">
                <a:latin typeface="Times New Roman" panose="02020603050405020304" pitchFamily="18" charset="0"/>
                <a:cs typeface="Times New Roman" panose="02020603050405020304" pitchFamily="18" charset="0"/>
              </a:rPr>
              <a:t>Accurate </a:t>
            </a:r>
            <a:r>
              <a:rPr lang="en-US" sz="2000" dirty="0">
                <a:latin typeface="Times New Roman" panose="02020603050405020304" pitchFamily="18" charset="0"/>
                <a:cs typeface="Times New Roman" panose="02020603050405020304" pitchFamily="18" charset="0"/>
              </a:rPr>
              <a:t>height achievement for each jump</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Reliable </a:t>
            </a:r>
            <a:r>
              <a:rPr lang="en-US" sz="2000" dirty="0">
                <a:latin typeface="Times New Roman" panose="02020603050405020304" pitchFamily="18" charset="0"/>
                <a:cs typeface="Times New Roman" panose="02020603050405020304" pitchFamily="18" charset="0"/>
              </a:rPr>
              <a:t>control response with minimal delay</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Robustness </a:t>
            </a:r>
            <a:r>
              <a:rPr lang="en-US" sz="2000" dirty="0">
                <a:latin typeface="Times New Roman" panose="02020603050405020304" pitchFamily="18" charset="0"/>
                <a:cs typeface="Times New Roman" panose="02020603050405020304" pitchFamily="18" charset="0"/>
              </a:rPr>
              <a:t>to environmental variations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2. Success </a:t>
            </a:r>
            <a:r>
              <a:rPr lang="en-US" sz="2000" dirty="0" smtClean="0">
                <a:latin typeface="Times New Roman" panose="02020603050405020304" pitchFamily="18" charset="0"/>
                <a:cs typeface="Times New Roman" panose="02020603050405020304" pitchFamily="18" charset="0"/>
              </a:rPr>
              <a:t>Criteria</a:t>
            </a:r>
          </a:p>
          <a:p>
            <a:pPr algn="just"/>
            <a:r>
              <a:rPr lang="en-US" sz="2000" dirty="0" smtClean="0">
                <a:latin typeface="Times New Roman" panose="02020603050405020304" pitchFamily="18" charset="0"/>
                <a:cs typeface="Times New Roman" panose="02020603050405020304" pitchFamily="18" charset="0"/>
              </a:rPr>
              <a:t>Achievement </a:t>
            </a:r>
            <a:r>
              <a:rPr lang="en-US" sz="2000" dirty="0">
                <a:latin typeface="Times New Roman" panose="02020603050405020304" pitchFamily="18" charset="0"/>
                <a:cs typeface="Times New Roman" panose="02020603050405020304" pitchFamily="18" charset="0"/>
              </a:rPr>
              <a:t>of specified height within margin of error</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Low </a:t>
            </a:r>
            <a:r>
              <a:rPr lang="en-US" sz="2000" dirty="0">
                <a:latin typeface="Times New Roman" panose="02020603050405020304" pitchFamily="18" charset="0"/>
                <a:cs typeface="Times New Roman" panose="02020603050405020304" pitchFamily="18" charset="0"/>
              </a:rPr>
              <a:t>power consumption during operation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Real-time </a:t>
            </a:r>
            <a:r>
              <a:rPr lang="en-US" sz="2000" dirty="0">
                <a:latin typeface="Times New Roman" panose="02020603050405020304" pitchFamily="18" charset="0"/>
                <a:cs typeface="Times New Roman" panose="02020603050405020304" pitchFamily="18" charset="0"/>
              </a:rPr>
              <a:t>response to varying conditions.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40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77200" cy="914400"/>
          </a:xfrm>
        </p:spPr>
        <p:txBody>
          <a:bodyPr>
            <a:normAutofit/>
          </a:bodyPr>
          <a:lstStyle/>
          <a:p>
            <a:pPr algn="just"/>
            <a:r>
              <a:rPr lang="en-US" sz="2400" dirty="0">
                <a:latin typeface="Times New Roman" panose="02020603050405020304" pitchFamily="18" charset="0"/>
                <a:cs typeface="Times New Roman" panose="02020603050405020304" pitchFamily="18" charset="0"/>
              </a:rPr>
              <a:t>Output: Goals and success criteria document, KPI definition.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143000"/>
            <a:ext cx="8077200" cy="5330952"/>
          </a:xfrm>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Stage 6</a:t>
            </a:r>
            <a:r>
              <a:rPr lang="en-US" b="1" dirty="0">
                <a:latin typeface="Times New Roman" panose="02020603050405020304" pitchFamily="18" charset="0"/>
                <a:cs typeface="Times New Roman" panose="02020603050405020304" pitchFamily="18" charset="0"/>
              </a:rPr>
              <a:t>: Project Metrics and Business Case </a:t>
            </a:r>
            <a:r>
              <a:rPr lang="en-US" b="1" dirty="0" smtClean="0">
                <a:latin typeface="Times New Roman" panose="02020603050405020304" pitchFamily="18" charset="0"/>
                <a:cs typeface="Times New Roman" panose="02020603050405020304" pitchFamily="18" charset="0"/>
              </a:rPr>
              <a:t>Alignment</a:t>
            </a:r>
          </a:p>
          <a:p>
            <a:pPr marL="0" indent="0" algn="just">
              <a:buNone/>
            </a:pPr>
            <a:r>
              <a:rPr lang="en-US" sz="2000" dirty="0" smtClean="0">
                <a:latin typeface="Times New Roman" panose="02020603050405020304" pitchFamily="18" charset="0"/>
                <a:cs typeface="Times New Roman" panose="02020603050405020304" pitchFamily="18" charset="0"/>
              </a:rPr>
              <a:t>1.Measurements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Metrics</a:t>
            </a:r>
          </a:p>
          <a:p>
            <a:pPr algn="just"/>
            <a:r>
              <a:rPr lang="en-US" sz="2000" dirty="0" smtClean="0">
                <a:latin typeface="Times New Roman" panose="02020603050405020304" pitchFamily="18" charset="0"/>
                <a:cs typeface="Times New Roman" panose="02020603050405020304" pitchFamily="18" charset="0"/>
              </a:rPr>
              <a:t>Jump </a:t>
            </a:r>
            <a:r>
              <a:rPr lang="en-US" sz="2000" dirty="0">
                <a:latin typeface="Times New Roman" panose="02020603050405020304" pitchFamily="18" charset="0"/>
                <a:cs typeface="Times New Roman" panose="02020603050405020304" pitchFamily="18" charset="0"/>
              </a:rPr>
              <a:t>height </a:t>
            </a:r>
            <a:r>
              <a:rPr lang="en-US" sz="2000" dirty="0" smtClean="0">
                <a:latin typeface="Times New Roman" panose="02020603050405020304" pitchFamily="18" charset="0"/>
                <a:cs typeface="Times New Roman" panose="02020603050405020304" pitchFamily="18" charset="0"/>
              </a:rPr>
              <a:t>accuracy.</a:t>
            </a:r>
          </a:p>
          <a:p>
            <a:pPr algn="just"/>
            <a:r>
              <a:rPr lang="en-US" sz="2000" dirty="0" smtClean="0">
                <a:latin typeface="Times New Roman" panose="02020603050405020304" pitchFamily="18" charset="0"/>
                <a:cs typeface="Times New Roman" panose="02020603050405020304" pitchFamily="18" charset="0"/>
              </a:rPr>
              <a:t>Response </a:t>
            </a:r>
            <a:r>
              <a:rPr lang="en-US" sz="2000" dirty="0">
                <a:latin typeface="Times New Roman" panose="02020603050405020304" pitchFamily="18" charset="0"/>
                <a:cs typeface="Times New Roman" panose="02020603050405020304" pitchFamily="18" charset="0"/>
              </a:rPr>
              <a:t>time (latency) for control adjustments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Power </a:t>
            </a:r>
            <a:r>
              <a:rPr lang="en-US" sz="2000" dirty="0">
                <a:latin typeface="Times New Roman" panose="02020603050405020304" pitchFamily="18" charset="0"/>
                <a:cs typeface="Times New Roman" panose="02020603050405020304" pitchFamily="18" charset="0"/>
              </a:rPr>
              <a:t>consumption per jump</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2.Vital </a:t>
            </a:r>
            <a:r>
              <a:rPr lang="en-US" sz="2000" dirty="0">
                <a:latin typeface="Times New Roman" panose="02020603050405020304" pitchFamily="18" charset="0"/>
                <a:cs typeface="Times New Roman" panose="02020603050405020304" pitchFamily="18" charset="0"/>
              </a:rPr>
              <a:t>Business </a:t>
            </a:r>
            <a:r>
              <a:rPr lang="en-US" sz="2000" dirty="0" smtClean="0">
                <a:latin typeface="Times New Roman" panose="02020603050405020304" pitchFamily="18" charset="0"/>
                <a:cs typeface="Times New Roman" panose="02020603050405020304" pitchFamily="18" charset="0"/>
              </a:rPr>
              <a:t>Functions</a:t>
            </a:r>
          </a:p>
          <a:p>
            <a:pPr algn="just"/>
            <a:r>
              <a:rPr lang="en-US" sz="2000" dirty="0" smtClean="0">
                <a:latin typeface="Times New Roman" panose="02020603050405020304" pitchFamily="18" charset="0"/>
                <a:cs typeface="Times New Roman" panose="02020603050405020304" pitchFamily="18" charset="0"/>
              </a:rPr>
              <a:t>Reliability</a:t>
            </a:r>
            <a:r>
              <a:rPr lang="en-US" sz="2000" dirty="0">
                <a:latin typeface="Times New Roman" panose="02020603050405020304" pitchFamily="18" charset="0"/>
                <a:cs typeface="Times New Roman" panose="02020603050405020304" pitchFamily="18" charset="0"/>
              </a:rPr>
              <a:t>: Ensuring consistent jump height</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Efficiency</a:t>
            </a:r>
            <a:r>
              <a:rPr lang="en-US" sz="2000" dirty="0">
                <a:latin typeface="Times New Roman" panose="02020603050405020304" pitchFamily="18" charset="0"/>
                <a:cs typeface="Times New Roman" panose="02020603050405020304" pitchFamily="18" charset="0"/>
              </a:rPr>
              <a:t>: Minimizing energy usage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Adaptability</a:t>
            </a:r>
            <a:r>
              <a:rPr lang="en-US" sz="2000" dirty="0">
                <a:latin typeface="Times New Roman" panose="02020603050405020304" pitchFamily="18" charset="0"/>
                <a:cs typeface="Times New Roman" panose="02020603050405020304" pitchFamily="18" charset="0"/>
              </a:rPr>
              <a:t>: Ability to adjust to new heights or conditions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Metrics document, report on business functions and alignment with business case</a:t>
            </a:r>
            <a:r>
              <a:rPr lang="en-US" dirty="0"/>
              <a:t>.</a:t>
            </a:r>
            <a:endParaRPr lang="en-IN" dirty="0"/>
          </a:p>
        </p:txBody>
      </p:sp>
    </p:spTree>
    <p:extLst>
      <p:ext uri="{BB962C8B-B14F-4D97-AF65-F5344CB8AC3E}">
        <p14:creationId xmlns:p14="http://schemas.microsoft.com/office/powerpoint/2010/main" val="387796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normAutofit/>
          </a:bodyPr>
          <a:lstStyle/>
          <a:p>
            <a:pPr algn="just"/>
            <a:r>
              <a:rPr lang="en-US" sz="2400" dirty="0">
                <a:latin typeface="Times New Roman" panose="02020603050405020304" pitchFamily="18" charset="0"/>
                <a:cs typeface="Times New Roman" panose="02020603050405020304" pitchFamily="18" charset="0"/>
              </a:rPr>
              <a:t>Stage 7: Release and Deployment Plan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219200"/>
            <a:ext cx="8077200" cy="5254752"/>
          </a:xfrm>
        </p:spPr>
        <p:txBody>
          <a:bodyPr>
            <a:normAutofit lnSpcReduction="10000"/>
          </a:bodyPr>
          <a:lstStyle/>
          <a:p>
            <a:pPr marL="0" indent="0" algn="just">
              <a:buNone/>
            </a:pPr>
            <a:r>
              <a:rPr lang="en-IN" sz="2000" dirty="0" smtClean="0">
                <a:latin typeface="Times New Roman" panose="02020603050405020304" pitchFamily="18" charset="0"/>
                <a:cs typeface="Times New Roman" panose="02020603050405020304" pitchFamily="18" charset="0"/>
              </a:rPr>
              <a:t>1.Objectives </a:t>
            </a:r>
            <a:r>
              <a:rPr lang="en-IN" sz="2000" dirty="0">
                <a:latin typeface="Times New Roman" panose="02020603050405020304" pitchFamily="18" charset="0"/>
                <a:cs typeface="Times New Roman" panose="02020603050405020304" pitchFamily="18" charset="0"/>
              </a:rPr>
              <a:t>and </a:t>
            </a:r>
            <a:r>
              <a:rPr lang="en-IN" sz="2000" dirty="0" smtClean="0">
                <a:latin typeface="Times New Roman" panose="02020603050405020304" pitchFamily="18" charset="0"/>
                <a:cs typeface="Times New Roman" panose="02020603050405020304" pitchFamily="18" charset="0"/>
              </a:rPr>
              <a:t>Outcomes</a:t>
            </a:r>
          </a:p>
          <a:p>
            <a:pPr algn="just"/>
            <a:r>
              <a:rPr lang="en-IN" sz="2000" dirty="0" smtClean="0">
                <a:latin typeface="Times New Roman" panose="02020603050405020304" pitchFamily="18" charset="0"/>
                <a:cs typeface="Times New Roman" panose="02020603050405020304" pitchFamily="18" charset="0"/>
              </a:rPr>
              <a:t>Deliver </a:t>
            </a:r>
            <a:r>
              <a:rPr lang="en-IN" sz="2000" dirty="0">
                <a:latin typeface="Times New Roman" panose="02020603050405020304" pitchFamily="18" charset="0"/>
                <a:cs typeface="Times New Roman" panose="02020603050405020304" pitchFamily="18" charset="0"/>
              </a:rPr>
              <a:t>a prototype capable of controlled, consistent jumps</a:t>
            </a:r>
            <a:r>
              <a:rPr lang="en-IN" sz="2000" dirty="0" smtClean="0">
                <a:latin typeface="Times New Roman" panose="02020603050405020304" pitchFamily="18" charset="0"/>
                <a:cs typeface="Times New Roman" panose="02020603050405020304" pitchFamily="18" charset="0"/>
              </a:rPr>
              <a:t>.</a:t>
            </a:r>
          </a:p>
          <a:p>
            <a:pPr algn="just"/>
            <a:r>
              <a:rPr lang="en-IN" sz="2000" dirty="0" smtClean="0">
                <a:latin typeface="Times New Roman" panose="02020603050405020304" pitchFamily="18" charset="0"/>
                <a:cs typeface="Times New Roman" panose="02020603050405020304" pitchFamily="18" charset="0"/>
              </a:rPr>
              <a:t>Provide </a:t>
            </a:r>
            <a:r>
              <a:rPr lang="en-IN" sz="2000" dirty="0">
                <a:latin typeface="Times New Roman" panose="02020603050405020304" pitchFamily="18" charset="0"/>
                <a:cs typeface="Times New Roman" panose="02020603050405020304" pitchFamily="18" charset="0"/>
              </a:rPr>
              <a:t>documentation on MPC and RL integration</a:t>
            </a:r>
            <a:r>
              <a:rPr lang="en-IN" sz="2000" dirty="0" smtClean="0">
                <a:latin typeface="Times New Roman" panose="02020603050405020304" pitchFamily="18" charset="0"/>
                <a:cs typeface="Times New Roman" panose="02020603050405020304" pitchFamily="18" charset="0"/>
              </a:rPr>
              <a:t>.</a:t>
            </a:r>
          </a:p>
          <a:p>
            <a:pPr marL="0" indent="0" algn="just">
              <a:buNone/>
            </a:pP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2.Deployment Steps</a:t>
            </a:r>
          </a:p>
          <a:p>
            <a:pPr algn="just"/>
            <a:r>
              <a:rPr lang="en-IN" sz="2000" dirty="0" smtClean="0">
                <a:latin typeface="Times New Roman" panose="02020603050405020304" pitchFamily="18" charset="0"/>
                <a:cs typeface="Times New Roman" panose="02020603050405020304" pitchFamily="18" charset="0"/>
              </a:rPr>
              <a:t>Testing </a:t>
            </a:r>
            <a:r>
              <a:rPr lang="en-IN" sz="2000" dirty="0">
                <a:latin typeface="Times New Roman" panose="02020603050405020304" pitchFamily="18" charset="0"/>
                <a:cs typeface="Times New Roman" panose="02020603050405020304" pitchFamily="18" charset="0"/>
              </a:rPr>
              <a:t>in controlled environments</a:t>
            </a:r>
            <a:r>
              <a:rPr lang="en-IN" sz="2000" dirty="0" smtClean="0">
                <a:latin typeface="Times New Roman" panose="02020603050405020304" pitchFamily="18" charset="0"/>
                <a:cs typeface="Times New Roman" panose="02020603050405020304" pitchFamily="18" charset="0"/>
              </a:rPr>
              <a:t>.</a:t>
            </a:r>
          </a:p>
          <a:p>
            <a:pPr algn="just"/>
            <a:r>
              <a:rPr lang="en-IN" sz="2000" dirty="0" smtClean="0">
                <a:latin typeface="Times New Roman" panose="02020603050405020304" pitchFamily="18" charset="0"/>
                <a:cs typeface="Times New Roman" panose="02020603050405020304" pitchFamily="18" charset="0"/>
              </a:rPr>
              <a:t>Release </a:t>
            </a:r>
            <a:r>
              <a:rPr lang="en-IN" sz="2000" dirty="0">
                <a:latin typeface="Times New Roman" panose="02020603050405020304" pitchFamily="18" charset="0"/>
                <a:cs typeface="Times New Roman" panose="02020603050405020304" pitchFamily="18" charset="0"/>
              </a:rPr>
              <a:t>plan to stakeholders, including feedback collection</a:t>
            </a:r>
            <a:r>
              <a:rPr lang="en-IN" sz="2000" dirty="0" smtClean="0">
                <a:latin typeface="Times New Roman" panose="02020603050405020304" pitchFamily="18" charset="0"/>
                <a:cs typeface="Times New Roman" panose="02020603050405020304" pitchFamily="18" charset="0"/>
              </a:rPr>
              <a:t>.</a:t>
            </a:r>
          </a:p>
          <a:p>
            <a:pPr algn="just"/>
            <a:r>
              <a:rPr lang="en-IN" sz="2000" dirty="0" smtClean="0">
                <a:latin typeface="Times New Roman" panose="02020603050405020304" pitchFamily="18" charset="0"/>
                <a:cs typeface="Times New Roman" panose="02020603050405020304" pitchFamily="18" charset="0"/>
              </a:rPr>
              <a:t>Documentation </a:t>
            </a:r>
            <a:r>
              <a:rPr lang="en-IN" sz="2000" dirty="0">
                <a:latin typeface="Times New Roman" panose="02020603050405020304" pitchFamily="18" charset="0"/>
                <a:cs typeface="Times New Roman" panose="02020603050405020304" pitchFamily="18" charset="0"/>
              </a:rPr>
              <a:t>and user manual for future reference</a:t>
            </a:r>
            <a:r>
              <a:rPr lang="en-IN" sz="2000" dirty="0" smtClean="0">
                <a:latin typeface="Times New Roman" panose="02020603050405020304" pitchFamily="18" charset="0"/>
                <a:cs typeface="Times New Roman" panose="02020603050405020304" pitchFamily="18" charset="0"/>
              </a:rPr>
              <a:t>.</a:t>
            </a:r>
          </a:p>
          <a:p>
            <a:pPr marL="0" indent="0" algn="just">
              <a:buNone/>
            </a:pPr>
            <a:r>
              <a:rPr lang="en-IN" sz="2000" dirty="0" smtClean="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Deployment </a:t>
            </a:r>
            <a:r>
              <a:rPr lang="en-IN" sz="2000" dirty="0">
                <a:latin typeface="Times New Roman" panose="02020603050405020304" pitchFamily="18" charset="0"/>
                <a:cs typeface="Times New Roman" panose="02020603050405020304" pitchFamily="18" charset="0"/>
              </a:rPr>
              <a:t>plan, prototype release notes, and user manual</a:t>
            </a:r>
            <a:r>
              <a:rPr lang="en-IN"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Stage 8: Learning Outcomes and Personal </a:t>
            </a:r>
            <a:r>
              <a:rPr lang="en-US" b="1" dirty="0" smtClean="0">
                <a:latin typeface="Times New Roman" panose="02020603050405020304" pitchFamily="18" charset="0"/>
                <a:cs typeface="Times New Roman" panose="02020603050405020304" pitchFamily="18" charset="0"/>
              </a:rPr>
              <a:t>Development</a:t>
            </a:r>
          </a:p>
          <a:p>
            <a:pPr marL="0" indent="0" algn="just">
              <a:buNone/>
            </a:pPr>
            <a:r>
              <a:rPr lang="en-US" sz="2000" dirty="0" smtClean="0">
                <a:latin typeface="Times New Roman" panose="02020603050405020304" pitchFamily="18" charset="0"/>
                <a:cs typeface="Times New Roman" panose="02020603050405020304" pitchFamily="18" charset="0"/>
              </a:rPr>
              <a:t>1.Learning Statement</a:t>
            </a:r>
          </a:p>
          <a:p>
            <a:pPr algn="just"/>
            <a:r>
              <a:rPr lang="en-US" sz="2000" dirty="0" smtClean="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learnings from the integration of MPC and RL</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Enhanced </a:t>
            </a:r>
            <a:r>
              <a:rPr lang="en-US" sz="2000" dirty="0">
                <a:latin typeface="Times New Roman" panose="02020603050405020304" pitchFamily="18" charset="0"/>
                <a:cs typeface="Times New Roman" panose="02020603050405020304" pitchFamily="18" charset="0"/>
              </a:rPr>
              <a:t>understanding of adaptive control systems.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304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87362"/>
          </a:xfrm>
        </p:spPr>
        <p:txBody>
          <a:bodyPr>
            <a:normAutofit/>
          </a:bodyPr>
          <a:lstStyle/>
          <a:p>
            <a:pPr algn="just"/>
            <a:r>
              <a:rPr lang="en-US" sz="2000" dirty="0">
                <a:latin typeface="Times New Roman" panose="02020603050405020304" pitchFamily="18" charset="0"/>
                <a:cs typeface="Times New Roman" panose="02020603050405020304" pitchFamily="18" charset="0"/>
              </a:rPr>
              <a:t>2. Current Capabilities and Development</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914400"/>
            <a:ext cx="8077200" cy="5559552"/>
          </a:xfrm>
        </p:spPr>
        <p:txBody>
          <a:bodyPr>
            <a:normAutofit/>
          </a:bodyPr>
          <a:lstStyle/>
          <a:p>
            <a:pPr algn="just"/>
            <a:r>
              <a:rPr lang="en-US" sz="2000" dirty="0">
                <a:latin typeface="Times New Roman" panose="02020603050405020304" pitchFamily="18" charset="0"/>
                <a:cs typeface="Times New Roman" panose="02020603050405020304" pitchFamily="18" charset="0"/>
              </a:rPr>
              <a:t>Improved technical skills in control systems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Knowledge </a:t>
            </a:r>
            <a:r>
              <a:rPr lang="en-US" sz="2000" dirty="0">
                <a:latin typeface="Times New Roman" panose="02020603050405020304" pitchFamily="18" charset="0"/>
                <a:cs typeface="Times New Roman" panose="02020603050405020304" pitchFamily="18" charset="0"/>
              </a:rPr>
              <a:t>of risk management and iterative testing</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3.Team Contribution</a:t>
            </a:r>
          </a:p>
          <a:p>
            <a:pPr algn="just"/>
            <a:r>
              <a:rPr lang="en-US" sz="2000" dirty="0" smtClean="0">
                <a:latin typeface="Times New Roman" panose="02020603050405020304" pitchFamily="18" charset="0"/>
                <a:cs typeface="Times New Roman" panose="02020603050405020304" pitchFamily="18" charset="0"/>
              </a:rPr>
              <a:t>Individual </a:t>
            </a:r>
            <a:r>
              <a:rPr lang="en-US" sz="2000" dirty="0">
                <a:latin typeface="Times New Roman" panose="02020603050405020304" pitchFamily="18" charset="0"/>
                <a:cs typeface="Times New Roman" panose="02020603050405020304" pitchFamily="18" charset="0"/>
              </a:rPr>
              <a:t>contributions to each stage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How </a:t>
            </a:r>
            <a:r>
              <a:rPr lang="en-US" sz="2000" dirty="0">
                <a:latin typeface="Times New Roman" panose="02020603050405020304" pitchFamily="18" charset="0"/>
                <a:cs typeface="Times New Roman" panose="02020603050405020304" pitchFamily="18" charset="0"/>
              </a:rPr>
              <a:t>knowledge gained will aid future projects and team activities</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Learning outcomes document, personal development report, and team contribution summary.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61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7467600" cy="45719"/>
          </a:xfrm>
        </p:spPr>
        <p:txBody>
          <a:bodyPr>
            <a:normAutofit fontScale="90000"/>
          </a:bodyPr>
          <a:lstStyle/>
          <a:p>
            <a:endParaRPr lang="en-IN" dirty="0"/>
          </a:p>
        </p:txBody>
      </p:sp>
      <p:pic>
        <p:nvPicPr>
          <p:cNvPr id="4" name="Content Placeholder 3"/>
          <p:cNvPicPr>
            <a:picLocks noGrp="1" noChangeAspect="1"/>
          </p:cNvPicPr>
          <p:nvPr>
            <p:ph sz="quarter" idx="1"/>
          </p:nvPr>
        </p:nvPicPr>
        <p:blipFill>
          <a:blip r:embed="rId2"/>
          <a:stretch>
            <a:fillRect/>
          </a:stretch>
        </p:blipFill>
        <p:spPr>
          <a:xfrm>
            <a:off x="1066800" y="1143000"/>
            <a:ext cx="6391275" cy="4495800"/>
          </a:xfrm>
          <a:prstGeom prst="rect">
            <a:avLst/>
          </a:prstGeom>
        </p:spPr>
      </p:pic>
    </p:spTree>
    <p:extLst>
      <p:ext uri="{BB962C8B-B14F-4D97-AF65-F5344CB8AC3E}">
        <p14:creationId xmlns:p14="http://schemas.microsoft.com/office/powerpoint/2010/main" val="2837506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IN" dirty="0"/>
              <a:t>Introduction</a:t>
            </a:r>
          </a:p>
        </p:txBody>
      </p:sp>
      <p:sp>
        <p:nvSpPr>
          <p:cNvPr id="3" name="Content Placeholder 2"/>
          <p:cNvSpPr>
            <a:spLocks noGrp="1"/>
          </p:cNvSpPr>
          <p:nvPr>
            <p:ph sz="quarter" idx="1"/>
          </p:nvPr>
        </p:nvSpPr>
        <p:spPr>
          <a:xfrm>
            <a:off x="457200" y="1295400"/>
            <a:ext cx="7467600" cy="5562600"/>
          </a:xfrm>
        </p:spPr>
        <p:txBody>
          <a:bodyPr>
            <a:normAutofit/>
          </a:bodyPr>
          <a:lstStyle/>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Robots </a:t>
            </a:r>
            <a:r>
              <a:rPr lang="en-US" sz="1600" dirty="0">
                <a:latin typeface="Times New Roman" panose="02020603050405020304" pitchFamily="18" charset="0"/>
                <a:cs typeface="Times New Roman" panose="02020603050405020304" pitchFamily="18" charset="0"/>
              </a:rPr>
              <a:t>are essential to the study of physics because they can perform tasks that humans are unable to. </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 are specifically referring to space robots, which have the ability to live in space, transport supplies for space missions, monitor space stations, or just stroll on the earth so that people may view these locations from a distance</a:t>
            </a:r>
            <a:r>
              <a:rPr lang="en-US" sz="16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industrial robot is a versatile manipulator that can be autonomously controlled, reprogrammed, and programmed in three or more axes. </a:t>
            </a:r>
            <a:endParaRPr lang="en-US" sz="1600" dirty="0" smtClean="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Figure </a:t>
            </a:r>
            <a:r>
              <a:rPr lang="en-US" sz="1400" b="1" dirty="0" smtClean="0">
                <a:latin typeface="Times New Roman" panose="02020603050405020304" pitchFamily="18" charset="0"/>
                <a:cs typeface="Times New Roman" panose="02020603050405020304" pitchFamily="18" charset="0"/>
              </a:rPr>
              <a:t>1</a:t>
            </a:r>
            <a:r>
              <a:rPr lang="en-US" sz="1400" b="1" dirty="0">
                <a:latin typeface="Times New Roman" panose="02020603050405020304" pitchFamily="18" charset="0"/>
                <a:cs typeface="Times New Roman" panose="02020603050405020304" pitchFamily="18" charset="0"/>
              </a:rPr>
              <a:t>: Boston </a:t>
            </a:r>
            <a:r>
              <a:rPr lang="en-US" sz="1400" b="1" dirty="0" smtClean="0">
                <a:latin typeface="Times New Roman" panose="02020603050405020304" pitchFamily="18" charset="0"/>
                <a:cs typeface="Times New Roman" panose="02020603050405020304" pitchFamily="18" charset="0"/>
              </a:rPr>
              <a:t>Robots</a:t>
            </a:r>
          </a:p>
          <a:p>
            <a:pPr marL="0" indent="0" algn="just">
              <a:buNone/>
            </a:pPr>
            <a:r>
              <a:rPr lang="en-US" sz="1400" b="1" dirty="0">
                <a:latin typeface="+mj-lt"/>
                <a:cs typeface="Times New Roman" panose="02020603050405020304" pitchFamily="18" charset="0"/>
              </a:rPr>
              <a:t> </a:t>
            </a:r>
            <a:r>
              <a:rPr lang="en-US" sz="1400" b="1" dirty="0" smtClean="0">
                <a:latin typeface="+mj-lt"/>
                <a:cs typeface="Times New Roman" panose="02020603050405020304" pitchFamily="18" charset="0"/>
              </a:rPr>
              <a:t>                                                                                 </a:t>
            </a:r>
            <a:r>
              <a:rPr lang="en-US" sz="1400" dirty="0" smtClean="0">
                <a:latin typeface="+mj-lt"/>
                <a:cs typeface="Times New Roman" panose="02020603050405020304" pitchFamily="18" charset="0"/>
              </a:rPr>
              <a:t>4 </a:t>
            </a:r>
            <a:endParaRPr lang="en-US" sz="1400" dirty="0">
              <a:latin typeface="+mj-lt"/>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14600" y="4038601"/>
            <a:ext cx="4114800" cy="1981200"/>
          </a:xfrm>
          <a:prstGeom prst="rect">
            <a:avLst/>
          </a:prstGeom>
        </p:spPr>
      </p:pic>
    </p:spTree>
    <p:extLst>
      <p:ext uri="{BB962C8B-B14F-4D97-AF65-F5344CB8AC3E}">
        <p14:creationId xmlns:p14="http://schemas.microsoft.com/office/powerpoint/2010/main" val="600272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868362"/>
          </a:xfrm>
        </p:spPr>
        <p:txBody>
          <a:bodyPr>
            <a:normAutofit/>
          </a:bodyPr>
          <a:lstStyle/>
          <a:p>
            <a:pPr algn="l"/>
            <a:r>
              <a:rPr lang="en-US" sz="3200" dirty="0">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304800" y="978932"/>
            <a:ext cx="8229600" cy="5791200"/>
          </a:xfrm>
        </p:spPr>
        <p:txBody>
          <a:bodyPr>
            <a:normAutofit fontScale="70000" lnSpcReduction="20000"/>
          </a:bodyPr>
          <a:lstStyle/>
          <a:p>
            <a:pPr algn="just">
              <a:buNone/>
            </a:pPr>
            <a:r>
              <a:rPr lang="en-US" sz="4500" dirty="0">
                <a:latin typeface="Times New Roman" pitchFamily="18" charset="0"/>
                <a:cs typeface="Times New Roman" pitchFamily="18" charset="0"/>
              </a:rPr>
              <a:t> </a:t>
            </a:r>
            <a:r>
              <a:rPr lang="en-US" sz="4500" i="1" u="sng" dirty="0">
                <a:latin typeface="Times New Roman" pitchFamily="18" charset="0"/>
                <a:cs typeface="Times New Roman" pitchFamily="18" charset="0"/>
              </a:rPr>
              <a:t>Robotics</a:t>
            </a:r>
            <a:r>
              <a:rPr lang="en-US" sz="4500" dirty="0">
                <a:latin typeface="Times New Roman" pitchFamily="18" charset="0"/>
                <a:cs typeface="Times New Roman" pitchFamily="18" charset="0"/>
              </a:rPr>
              <a:t>: </a:t>
            </a:r>
            <a:endParaRPr lang="en-US" sz="4500" dirty="0" smtClean="0">
              <a:latin typeface="Times New Roman" pitchFamily="18" charset="0"/>
              <a:cs typeface="Times New Roman" pitchFamily="18" charset="0"/>
            </a:endParaRPr>
          </a:p>
          <a:p>
            <a:pPr algn="just">
              <a:buFont typeface="Wingdings" panose="05000000000000000000" pitchFamily="2" charset="2"/>
              <a:buChar char="v"/>
            </a:pPr>
            <a:r>
              <a:rPr lang="en-US" sz="2600" dirty="0" smtClean="0">
                <a:latin typeface="Times New Roman" pitchFamily="18" charset="0"/>
                <a:cs typeface="Times New Roman" pitchFamily="18" charset="0"/>
              </a:rPr>
              <a:t>Robotics </a:t>
            </a:r>
            <a:r>
              <a:rPr lang="en-US" sz="2600" dirty="0">
                <a:latin typeface="Times New Roman" pitchFamily="18" charset="0"/>
                <a:cs typeface="Times New Roman" pitchFamily="18" charset="0"/>
              </a:rPr>
              <a:t>is the science and technology of robots, their design, manufacturing and application</a:t>
            </a:r>
            <a:r>
              <a:rPr lang="en-US" sz="2600" dirty="0" smtClean="0">
                <a:latin typeface="Times New Roman" pitchFamily="18" charset="0"/>
                <a:cs typeface="Times New Roman" pitchFamily="18" charset="0"/>
              </a:rPr>
              <a:t>.</a:t>
            </a:r>
          </a:p>
          <a:p>
            <a:pPr algn="just">
              <a:buFont typeface="Wingdings" panose="05000000000000000000" pitchFamily="2" charset="2"/>
              <a:buChar char="v"/>
            </a:pPr>
            <a:endParaRPr lang="en-US" sz="2600" dirty="0">
              <a:latin typeface="Times New Roman" pitchFamily="18" charset="0"/>
              <a:cs typeface="Times New Roman" pitchFamily="18" charset="0"/>
            </a:endParaRPr>
          </a:p>
          <a:p>
            <a:pPr algn="just">
              <a:buFont typeface="Wingdings" panose="05000000000000000000" pitchFamily="2" charset="2"/>
              <a:buChar char="v"/>
            </a:pPr>
            <a:r>
              <a:rPr lang="en-US" sz="2600" dirty="0">
                <a:latin typeface="Times New Roman" pitchFamily="18" charset="0"/>
                <a:cs typeface="Times New Roman" pitchFamily="18" charset="0"/>
              </a:rPr>
              <a:t>Robotics develops machines that can substitute for humans and replicate human actions</a:t>
            </a:r>
            <a:r>
              <a:rPr lang="en-US" sz="26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                                                         </a:t>
            </a:r>
          </a:p>
          <a:p>
            <a:pPr algn="just">
              <a:buNone/>
            </a:pP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endParaRPr lang="en-US" sz="3000" u="sng" dirty="0" smtClean="0">
              <a:latin typeface="Times New Roman" pitchFamily="18" charset="0"/>
              <a:cs typeface="Times New Roman" pitchFamily="18" charset="0"/>
            </a:endParaRPr>
          </a:p>
          <a:p>
            <a:pPr algn="just">
              <a:buNone/>
            </a:pPr>
            <a:endParaRPr lang="en-US" sz="3000" u="sng" dirty="0">
              <a:latin typeface="Times New Roman" pitchFamily="18" charset="0"/>
              <a:cs typeface="Times New Roman" pitchFamily="18" charset="0"/>
            </a:endParaRPr>
          </a:p>
          <a:p>
            <a:pPr algn="just">
              <a:buNone/>
            </a:pPr>
            <a:endParaRPr lang="en-US" sz="3000" u="sng" dirty="0" smtClean="0">
              <a:latin typeface="Times New Roman" pitchFamily="18" charset="0"/>
              <a:cs typeface="Times New Roman" pitchFamily="18" charset="0"/>
            </a:endParaRPr>
          </a:p>
          <a:p>
            <a:pPr algn="just">
              <a:buNone/>
            </a:pPr>
            <a:endParaRPr lang="en-US" sz="3000" u="sng" dirty="0" smtClean="0">
              <a:latin typeface="Times New Roman" pitchFamily="18" charset="0"/>
              <a:cs typeface="Times New Roman" pitchFamily="18" charset="0"/>
            </a:endParaRPr>
          </a:p>
          <a:p>
            <a:pPr algn="just">
              <a:buNone/>
            </a:pPr>
            <a:endParaRPr lang="en-US" sz="3000" u="sng" dirty="0">
              <a:latin typeface="Times New Roman" pitchFamily="18" charset="0"/>
              <a:cs typeface="Times New Roman" pitchFamily="18" charset="0"/>
            </a:endParaRPr>
          </a:p>
          <a:p>
            <a:pPr algn="just">
              <a:buNone/>
            </a:pPr>
            <a:endParaRPr lang="en-US" sz="3000" u="sng" dirty="0" smtClean="0">
              <a:latin typeface="Times New Roman" pitchFamily="18" charset="0"/>
              <a:cs typeface="Times New Roman" pitchFamily="18" charset="0"/>
            </a:endParaRPr>
          </a:p>
          <a:p>
            <a:pPr algn="just">
              <a:buNone/>
            </a:pPr>
            <a:endParaRPr lang="en-US" sz="3000" u="sng" dirty="0">
              <a:latin typeface="Times New Roman" pitchFamily="18" charset="0"/>
              <a:cs typeface="Times New Roman" pitchFamily="18" charset="0"/>
            </a:endParaRPr>
          </a:p>
          <a:p>
            <a:pPr algn="just">
              <a:buNone/>
            </a:pPr>
            <a:endParaRPr lang="en-US" sz="3000" u="sng" dirty="0" smtClean="0">
              <a:latin typeface="Times New Roman" pitchFamily="18" charset="0"/>
              <a:cs typeface="Times New Roman" pitchFamily="18" charset="0"/>
            </a:endParaRPr>
          </a:p>
          <a:p>
            <a:pPr algn="just">
              <a:buNone/>
            </a:pPr>
            <a:endParaRPr lang="en-US" sz="3000" u="sng" dirty="0">
              <a:latin typeface="Times New Roman" pitchFamily="18" charset="0"/>
              <a:cs typeface="Times New Roman" pitchFamily="18" charset="0"/>
            </a:endParaRPr>
          </a:p>
          <a:p>
            <a:pPr algn="just">
              <a:buNone/>
            </a:pPr>
            <a:r>
              <a:rPr lang="en-US" sz="3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Figure 2: Spot                                                                       Figure 3: Bob(Car)</a:t>
            </a:r>
            <a:endParaRPr lang="en-US" sz="2000" b="1" dirty="0">
              <a:latin typeface="Times New Roman" pitchFamily="18" charset="0"/>
              <a:cs typeface="Times New Roman" pitchFamily="18" charset="0"/>
            </a:endParaRPr>
          </a:p>
          <a:p>
            <a:pPr algn="just">
              <a:buNone/>
            </a:pPr>
            <a:r>
              <a:rPr lang="en-US" sz="3000" u="sng" dirty="0" smtClean="0">
                <a:latin typeface="Times New Roman" pitchFamily="18" charset="0"/>
                <a:cs typeface="Times New Roman" pitchFamily="18" charset="0"/>
              </a:rPr>
              <a:t>                           </a:t>
            </a:r>
          </a:p>
          <a:p>
            <a:pPr algn="just">
              <a:buNone/>
            </a:pPr>
            <a:r>
              <a:rPr lang="en-US" sz="2600" dirty="0">
                <a:latin typeface="+mj-lt"/>
                <a:cs typeface="Times New Roman" pitchFamily="18" charset="0"/>
              </a:rPr>
              <a:t> </a:t>
            </a:r>
            <a:r>
              <a:rPr lang="en-US" sz="2600" dirty="0" smtClean="0">
                <a:latin typeface="+mj-lt"/>
                <a:cs typeface="Times New Roman" pitchFamily="18" charset="0"/>
              </a:rPr>
              <a:t>                                                          </a:t>
            </a:r>
            <a:r>
              <a:rPr lang="en-US" sz="2000" dirty="0" smtClean="0">
                <a:latin typeface="+mj-lt"/>
                <a:cs typeface="Times New Roman" pitchFamily="18" charset="0"/>
              </a:rPr>
              <a:t>5</a:t>
            </a:r>
            <a:endParaRPr lang="en-US" sz="2000" dirty="0">
              <a:latin typeface="+mj-lt"/>
              <a:cs typeface="Times New Roman" pitchFamily="18" charset="0"/>
            </a:endParaRPr>
          </a:p>
        </p:txBody>
      </p:sp>
      <p:sp>
        <p:nvSpPr>
          <p:cNvPr id="15" name="TextBox 14"/>
          <p:cNvSpPr txBox="1"/>
          <p:nvPr/>
        </p:nvSpPr>
        <p:spPr>
          <a:xfrm>
            <a:off x="4419600" y="5867400"/>
            <a:ext cx="3698448" cy="738664"/>
          </a:xfrm>
          <a:prstGeom prst="rect">
            <a:avLst/>
          </a:prstGeom>
          <a:noFill/>
        </p:spPr>
        <p:txBody>
          <a:bodyPr wrap="square" rtlCol="0">
            <a:spAutoFit/>
          </a:bodyPr>
          <a:lstStyle/>
          <a:p>
            <a:pPr>
              <a:buFont typeface="Arial" charset="0"/>
              <a:buChar char="•"/>
            </a:pPr>
            <a:r>
              <a:rPr lang="en-US" sz="1100" dirty="0" smtClean="0">
                <a:latin typeface="Times New Roman" pitchFamily="18" charset="0"/>
                <a:cs typeface="Times New Roman" pitchFamily="18" charset="0"/>
                <a:hlinkClick r:id="rId2"/>
              </a:rPr>
              <a:t>[1] https://robots.ieee.org/robots/minicheetah/</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hlinkClick r:id="rId3"/>
              </a:rPr>
              <a:t> [2] https://www.giantfreakinrobot.com/sci/robot-cheetah.html</a:t>
            </a:r>
            <a:endParaRPr lang="en-US" sz="1100" dirty="0" smtClean="0">
              <a:latin typeface="Times New Roman" pitchFamily="18" charset="0"/>
              <a:cs typeface="Times New Roman" pitchFamily="18" charset="0"/>
            </a:endParaRPr>
          </a:p>
          <a:p>
            <a:pPr>
              <a:buFont typeface="Arial" charset="0"/>
              <a:buChar char="•"/>
            </a:pPr>
            <a:endParaRPr lang="en-US" sz="1100" dirty="0" smtClean="0">
              <a:latin typeface="Times New Roman" pitchFamily="18" charset="0"/>
              <a:cs typeface="Times New Roman" pitchFamily="18" charset="0"/>
            </a:endParaRPr>
          </a:p>
          <a:p>
            <a:pPr>
              <a:buFont typeface="Arial" charset="0"/>
              <a:buChar char="•"/>
            </a:pPr>
            <a:endParaRPr lang="en-US" sz="900" dirty="0"/>
          </a:p>
        </p:txBody>
      </p:sp>
      <p:pic>
        <p:nvPicPr>
          <p:cNvPr id="5" name="Picture 4"/>
          <p:cNvPicPr>
            <a:picLocks noChangeAspect="1"/>
          </p:cNvPicPr>
          <p:nvPr/>
        </p:nvPicPr>
        <p:blipFill>
          <a:blip r:embed="rId4"/>
          <a:stretch>
            <a:fillRect/>
          </a:stretch>
        </p:blipFill>
        <p:spPr>
          <a:xfrm>
            <a:off x="457200" y="3322068"/>
            <a:ext cx="3352800" cy="2274332"/>
          </a:xfrm>
          <a:prstGeom prst="rect">
            <a:avLst/>
          </a:prstGeom>
        </p:spPr>
      </p:pic>
      <p:pic>
        <p:nvPicPr>
          <p:cNvPr id="6" name="Picture 5"/>
          <p:cNvPicPr>
            <a:picLocks noChangeAspect="1"/>
          </p:cNvPicPr>
          <p:nvPr/>
        </p:nvPicPr>
        <p:blipFill>
          <a:blip r:embed="rId5"/>
          <a:stretch>
            <a:fillRect/>
          </a:stretch>
        </p:blipFill>
        <p:spPr>
          <a:xfrm>
            <a:off x="3962400" y="3322069"/>
            <a:ext cx="4267200" cy="227433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200" dirty="0">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457200" y="1066800"/>
            <a:ext cx="8229600" cy="5410200"/>
          </a:xfrm>
        </p:spPr>
        <p:txBody>
          <a:bodyPr>
            <a:noAutofit/>
          </a:bodyPr>
          <a:lstStyle/>
          <a:p>
            <a:pPr algn="just">
              <a:buNone/>
            </a:pPr>
            <a:r>
              <a:rPr lang="en-US" sz="2800" i="1" u="sng" dirty="0">
                <a:latin typeface="Times New Roman" pitchFamily="18" charset="0"/>
                <a:cs typeface="Times New Roman" pitchFamily="18" charset="0"/>
              </a:rPr>
              <a:t>Reinforcement Learning </a:t>
            </a:r>
            <a:r>
              <a:rPr lang="en-US" sz="2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 agent in environment who learn from there action and try to get cumulative rewards.</a:t>
            </a:r>
            <a:r>
              <a:rPr lang="en-US" dirty="0">
                <a:latin typeface="Times New Roman" pitchFamily="18" charset="0"/>
                <a:cs typeface="Times New Roman" pitchFamily="18" charset="0"/>
              </a:rPr>
              <a:t> </a:t>
            </a:r>
            <a:endParaRPr lang="en-US" u="sng" dirty="0">
              <a:latin typeface="Times New Roman" pitchFamily="18" charset="0"/>
              <a:cs typeface="Times New Roman" pitchFamily="18" charset="0"/>
            </a:endParaRPr>
          </a:p>
        </p:txBody>
      </p:sp>
      <p:pic>
        <p:nvPicPr>
          <p:cNvPr id="7" name="Picture 6" descr="rl pic 3.jpg"/>
          <p:cNvPicPr>
            <a:picLocks noChangeAspect="1"/>
          </p:cNvPicPr>
          <p:nvPr/>
        </p:nvPicPr>
        <p:blipFill>
          <a:blip r:embed="rId2"/>
          <a:stretch>
            <a:fillRect/>
          </a:stretch>
        </p:blipFill>
        <p:spPr>
          <a:xfrm>
            <a:off x="4953000" y="2819400"/>
            <a:ext cx="3581400" cy="2282651"/>
          </a:xfrm>
          <a:prstGeom prst="rect">
            <a:avLst/>
          </a:prstGeom>
        </p:spPr>
      </p:pic>
      <p:pic>
        <p:nvPicPr>
          <p:cNvPr id="8" name="Picture 7" descr="rl im.png"/>
          <p:cNvPicPr>
            <a:picLocks noChangeAspect="1"/>
          </p:cNvPicPr>
          <p:nvPr/>
        </p:nvPicPr>
        <p:blipFill>
          <a:blip r:embed="rId3"/>
          <a:stretch>
            <a:fillRect/>
          </a:stretch>
        </p:blipFill>
        <p:spPr>
          <a:xfrm>
            <a:off x="762000" y="2743200"/>
            <a:ext cx="2895600" cy="2005471"/>
          </a:xfrm>
          <a:prstGeom prst="rect">
            <a:avLst/>
          </a:prstGeom>
        </p:spPr>
      </p:pic>
      <p:sp>
        <p:nvSpPr>
          <p:cNvPr id="9" name="TextBox 8"/>
          <p:cNvSpPr txBox="1"/>
          <p:nvPr/>
        </p:nvSpPr>
        <p:spPr>
          <a:xfrm>
            <a:off x="4953000" y="5181600"/>
            <a:ext cx="3657600" cy="523220"/>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Figure5: </a:t>
            </a:r>
            <a:r>
              <a:rPr lang="en-US" sz="1400" b="1" dirty="0">
                <a:latin typeface="Times New Roman" pitchFamily="18" charset="0"/>
                <a:cs typeface="Times New Roman" pitchFamily="18" charset="0"/>
              </a:rPr>
              <a:t>A  sitting dog (agent) want </a:t>
            </a:r>
            <a:r>
              <a:rPr lang="en-US" sz="1400" b="1" dirty="0" smtClean="0">
                <a:latin typeface="Times New Roman" pitchFamily="18" charset="0"/>
                <a:cs typeface="Times New Roman" pitchFamily="18" charset="0"/>
              </a:rPr>
              <a:t>to walk </a:t>
            </a:r>
            <a:r>
              <a:rPr lang="en-US" sz="1400" b="1" dirty="0">
                <a:latin typeface="Times New Roman" pitchFamily="18" charset="0"/>
                <a:cs typeface="Times New Roman" pitchFamily="18" charset="0"/>
              </a:rPr>
              <a:t>,</a:t>
            </a:r>
          </a:p>
          <a:p>
            <a:r>
              <a:rPr lang="en-US" sz="1400" b="1" dirty="0">
                <a:latin typeface="Times New Roman" pitchFamily="18" charset="0"/>
                <a:cs typeface="Times New Roman" pitchFamily="18" charset="0"/>
              </a:rPr>
              <a:t> for this he will get biscuits as a reward</a:t>
            </a:r>
            <a:r>
              <a:rPr lang="en-US" sz="1400" b="1" dirty="0" smtClean="0">
                <a:latin typeface="Times New Roman" pitchFamily="18" charset="0"/>
                <a:cs typeface="Times New Roman" pitchFamily="18" charset="0"/>
              </a:rPr>
              <a:t>.</a:t>
            </a:r>
            <a:endParaRPr lang="en-US" sz="1000" b="1" dirty="0">
              <a:latin typeface="Times New Roman" pitchFamily="18" charset="0"/>
              <a:cs typeface="Times New Roman" pitchFamily="18" charset="0"/>
            </a:endParaRPr>
          </a:p>
        </p:txBody>
      </p:sp>
      <p:sp>
        <p:nvSpPr>
          <p:cNvPr id="10" name="TextBox 9"/>
          <p:cNvSpPr txBox="1"/>
          <p:nvPr/>
        </p:nvSpPr>
        <p:spPr>
          <a:xfrm>
            <a:off x="762000" y="5181600"/>
            <a:ext cx="2895600"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Figure4: </a:t>
            </a:r>
            <a:r>
              <a:rPr lang="en-US" sz="1400" b="1" dirty="0">
                <a:latin typeface="Times New Roman" pitchFamily="18" charset="0"/>
                <a:cs typeface="Times New Roman" pitchFamily="18" charset="0"/>
              </a:rPr>
              <a:t>Reinforcement </a:t>
            </a:r>
            <a:r>
              <a:rPr lang="en-US" sz="1400" b="1" dirty="0" smtClean="0">
                <a:latin typeface="Times New Roman" pitchFamily="18" charset="0"/>
                <a:cs typeface="Times New Roman" pitchFamily="18" charset="0"/>
              </a:rPr>
              <a:t>Learning </a:t>
            </a:r>
            <a:endParaRPr lang="en-US" sz="900" b="1" dirty="0">
              <a:latin typeface="Times New Roman" pitchFamily="18" charset="0"/>
              <a:cs typeface="Times New Roman" pitchFamily="18" charset="0"/>
            </a:endParaRPr>
          </a:p>
        </p:txBody>
      </p:sp>
      <p:sp>
        <p:nvSpPr>
          <p:cNvPr id="4" name="TextBox 3"/>
          <p:cNvSpPr txBox="1"/>
          <p:nvPr/>
        </p:nvSpPr>
        <p:spPr>
          <a:xfrm>
            <a:off x="4038600" y="6368534"/>
            <a:ext cx="668773" cy="369332"/>
          </a:xfrm>
          <a:prstGeom prst="rect">
            <a:avLst/>
          </a:prstGeom>
          <a:noFill/>
        </p:spPr>
        <p:txBody>
          <a:bodyPr wrap="none" rtlCol="0">
            <a:spAutoFit/>
          </a:bodyPr>
          <a:lstStyle/>
          <a:p>
            <a:r>
              <a:rPr lang="en-US" dirty="0"/>
              <a:t> </a:t>
            </a:r>
            <a:r>
              <a:rPr lang="en-US" dirty="0" smtClean="0"/>
              <a:t>     </a:t>
            </a:r>
            <a:r>
              <a:rPr lang="en-US" sz="1400" dirty="0" smtClean="0"/>
              <a:t>6</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normAutofit/>
          </a:bodyPr>
          <a:lstStyle/>
          <a:p>
            <a:r>
              <a:rPr lang="en-US" sz="2800" b="1" dirty="0" smtClean="0">
                <a:latin typeface="Times New Roman" panose="02020603050405020304" pitchFamily="18" charset="0"/>
                <a:cs typeface="Times New Roman" panose="02020603050405020304" pitchFamily="18" charset="0"/>
              </a:rPr>
              <a:t>Different project stages and outputs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219200"/>
            <a:ext cx="8077200" cy="5254752"/>
          </a:xfrm>
        </p:spPr>
        <p:txBody>
          <a:bodyPr>
            <a:normAutofit/>
          </a:bodyPr>
          <a:lstStyle/>
          <a:p>
            <a:r>
              <a:rPr lang="en-US" b="1" dirty="0">
                <a:latin typeface="Times New Roman" panose="02020603050405020304" pitchFamily="18" charset="0"/>
                <a:cs typeface="Times New Roman" panose="02020603050405020304" pitchFamily="18" charset="0"/>
              </a:rPr>
              <a:t>Stage 1:Project Initiation and </a:t>
            </a:r>
            <a:r>
              <a:rPr lang="en-US" b="1" dirty="0" smtClean="0">
                <a:latin typeface="Times New Roman" panose="02020603050405020304" pitchFamily="18" charset="0"/>
                <a:cs typeface="Times New Roman" panose="02020603050405020304" pitchFamily="18" charset="0"/>
              </a:rPr>
              <a:t>Planning</a:t>
            </a:r>
          </a:p>
          <a:p>
            <a:endParaRPr lang="en-US"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1.Creating Questionnaires</a:t>
            </a:r>
          </a:p>
          <a:p>
            <a:r>
              <a:rPr lang="en-US" sz="2000" dirty="0" smtClean="0">
                <a:latin typeface="Times New Roman" panose="02020603050405020304" pitchFamily="18" charset="0"/>
                <a:cs typeface="Times New Roman" panose="02020603050405020304" pitchFamily="18" charset="0"/>
              </a:rPr>
              <a:t>Develop </a:t>
            </a:r>
            <a:r>
              <a:rPr lang="en-US" sz="2000" dirty="0">
                <a:latin typeface="Times New Roman" panose="02020603050405020304" pitchFamily="18" charset="0"/>
                <a:cs typeface="Times New Roman" panose="02020603050405020304" pitchFamily="18" charset="0"/>
              </a:rPr>
              <a:t>a set of questions focused on understanding the requirements, expectations, and potential applications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Target </a:t>
            </a:r>
            <a:r>
              <a:rPr lang="en-US" sz="2000" dirty="0">
                <a:latin typeface="Times New Roman" panose="02020603050405020304" pitchFamily="18" charset="0"/>
                <a:cs typeface="Times New Roman" panose="02020603050405020304" pitchFamily="18" charset="0"/>
              </a:rPr>
              <a:t>audience: colleagues, industry experts, potential users, and academic mentors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Plan </a:t>
            </a:r>
            <a:r>
              <a:rPr lang="en-US" sz="2000" dirty="0">
                <a:latin typeface="Times New Roman" panose="02020603050405020304" pitchFamily="18" charset="0"/>
                <a:cs typeface="Times New Roman" panose="02020603050405020304" pitchFamily="18" charset="0"/>
              </a:rPr>
              <a:t>to circulate the questionnaire via online forms or email, gather responses, and analyze them for insights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2.Stakeholder Analysis</a:t>
            </a:r>
          </a:p>
          <a:p>
            <a:r>
              <a:rPr lang="en-US" sz="2000" dirty="0" smtClean="0">
                <a:latin typeface="Times New Roman" panose="02020603050405020304" pitchFamily="18" charset="0"/>
                <a:cs typeface="Times New Roman" panose="02020603050405020304" pitchFamily="18" charset="0"/>
              </a:rPr>
              <a:t>Stakeholders</a:t>
            </a:r>
            <a:r>
              <a:rPr lang="en-US" sz="2000" dirty="0">
                <a:latin typeface="Times New Roman" panose="02020603050405020304" pitchFamily="18" charset="0"/>
                <a:cs typeface="Times New Roman" panose="02020603050405020304" pitchFamily="18" charset="0"/>
              </a:rPr>
              <a:t>: Robotics engineers, project sponsor, researchers, potential end-users (e.g., medical/industrial robotics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389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609600"/>
          </a:xfrm>
        </p:spPr>
        <p:txBody>
          <a:bodyPr>
            <a:normAutofit/>
          </a:bodyPr>
          <a:lstStyle/>
          <a:p>
            <a:r>
              <a:rPr lang="en-IN" sz="2000" dirty="0">
                <a:latin typeface="Times New Roman" panose="02020603050405020304" pitchFamily="18" charset="0"/>
                <a:cs typeface="Times New Roman" panose="02020603050405020304" pitchFamily="18" charset="0"/>
              </a:rPr>
              <a:t>Roles:</a:t>
            </a:r>
          </a:p>
        </p:txBody>
      </p:sp>
      <p:sp>
        <p:nvSpPr>
          <p:cNvPr id="5" name="Content Placeholder 4"/>
          <p:cNvSpPr>
            <a:spLocks noGrp="1"/>
          </p:cNvSpPr>
          <p:nvPr>
            <p:ph sz="quarter" idx="1"/>
          </p:nvPr>
        </p:nvSpPr>
        <p:spPr>
          <a:xfrm>
            <a:off x="457200" y="838200"/>
            <a:ext cx="8077200" cy="5635752"/>
          </a:xfrm>
        </p:spPr>
        <p:txBody>
          <a:bodyPr>
            <a:normAutofit/>
          </a:bodyPr>
          <a:lstStyle/>
          <a:p>
            <a:pPr algn="just"/>
            <a:r>
              <a:rPr lang="en-US" sz="2000" dirty="0">
                <a:latin typeface="Times New Roman" panose="02020603050405020304" pitchFamily="18" charset="0"/>
                <a:cs typeface="Times New Roman" panose="02020603050405020304" pitchFamily="18" charset="0"/>
              </a:rPr>
              <a:t>Robotics Engineers: Develop and optimize the robotic leg</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Sponsor</a:t>
            </a:r>
            <a:r>
              <a:rPr lang="en-US" sz="2000" dirty="0">
                <a:latin typeface="Times New Roman" panose="02020603050405020304" pitchFamily="18" charset="0"/>
                <a:cs typeface="Times New Roman" panose="02020603050405020304" pitchFamily="18" charset="0"/>
              </a:rPr>
              <a:t>: Provide funding and define project goals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Researchers</a:t>
            </a:r>
            <a:r>
              <a:rPr lang="en-US" sz="2000" dirty="0">
                <a:latin typeface="Times New Roman" panose="02020603050405020304" pitchFamily="18" charset="0"/>
                <a:cs typeface="Times New Roman" panose="02020603050405020304" pitchFamily="18" charset="0"/>
              </a:rPr>
              <a:t>: Guide the use of MPC and RL methodologies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End-users</a:t>
            </a:r>
            <a:r>
              <a:rPr lang="en-US" sz="2000" dirty="0">
                <a:latin typeface="Times New Roman" panose="02020603050405020304" pitchFamily="18" charset="0"/>
                <a:cs typeface="Times New Roman" panose="02020603050405020304" pitchFamily="18" charset="0"/>
              </a:rPr>
              <a:t>: Provide insights into usability and performance needs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Relationships:</a:t>
            </a:r>
          </a:p>
          <a:p>
            <a:pPr algn="just"/>
            <a:r>
              <a:rPr lang="en-US" sz="2000" dirty="0" smtClean="0">
                <a:latin typeface="Times New Roman" panose="02020603050405020304" pitchFamily="18" charset="0"/>
                <a:cs typeface="Times New Roman" panose="02020603050405020304" pitchFamily="18" charset="0"/>
              </a:rPr>
              <a:t>Collaborative </a:t>
            </a:r>
            <a:r>
              <a:rPr lang="en-US" sz="2000" dirty="0">
                <a:latin typeface="Times New Roman" panose="02020603050405020304" pitchFamily="18" charset="0"/>
                <a:cs typeface="Times New Roman" panose="02020603050405020304" pitchFamily="18" charset="0"/>
              </a:rPr>
              <a:t>relationship between engineers and researchers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Sponsor </a:t>
            </a:r>
            <a:r>
              <a:rPr lang="en-US" sz="2000" dirty="0">
                <a:latin typeface="Times New Roman" panose="02020603050405020304" pitchFamily="18" charset="0"/>
                <a:cs typeface="Times New Roman" panose="02020603050405020304" pitchFamily="18" charset="0"/>
              </a:rPr>
              <a:t>oversees progress and resources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Feedback </a:t>
            </a:r>
            <a:r>
              <a:rPr lang="en-US" sz="2000" dirty="0">
                <a:latin typeface="Times New Roman" panose="02020603050405020304" pitchFamily="18" charset="0"/>
                <a:cs typeface="Times New Roman" panose="02020603050405020304" pitchFamily="18" charset="0"/>
              </a:rPr>
              <a:t>loop with end-users to improve usability and effectiveness</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3.Defining </a:t>
            </a:r>
            <a:r>
              <a:rPr lang="en-US" sz="2000" dirty="0">
                <a:latin typeface="Times New Roman" panose="02020603050405020304" pitchFamily="18" charset="0"/>
                <a:cs typeface="Times New Roman" panose="02020603050405020304" pitchFamily="18" charset="0"/>
              </a:rPr>
              <a:t>Business Goals and Target </a:t>
            </a:r>
            <a:r>
              <a:rPr lang="en-US" sz="2000" dirty="0" smtClean="0">
                <a:latin typeface="Times New Roman" panose="02020603050405020304" pitchFamily="18" charset="0"/>
                <a:cs typeface="Times New Roman" panose="02020603050405020304" pitchFamily="18" charset="0"/>
              </a:rPr>
              <a:t>Users</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Business </a:t>
            </a:r>
            <a:r>
              <a:rPr lang="en-US" sz="2000" dirty="0">
                <a:latin typeface="Times New Roman" panose="02020603050405020304" pitchFamily="18" charset="0"/>
                <a:cs typeface="Times New Roman" panose="02020603050405020304" pitchFamily="18" charset="0"/>
              </a:rPr>
              <a:t>Goals: To develop a high-precision robotic leg that can jump to a specified height with optimized control and adaptability</a:t>
            </a:r>
            <a:r>
              <a:rPr lang="en-US"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Target </a:t>
            </a:r>
            <a:r>
              <a:rPr lang="en-US" sz="2000" dirty="0">
                <a:latin typeface="Times New Roman" panose="02020603050405020304" pitchFamily="18" charset="0"/>
                <a:cs typeface="Times New Roman" panose="02020603050405020304" pitchFamily="18" charset="0"/>
              </a:rPr>
              <a:t>Users: Researchers in robotics, companies developing prosthetics, robotics teams in the manufacturing sector.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38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a:bodyPr>
          <a:lstStyle/>
          <a:p>
            <a:r>
              <a:rPr lang="en-IN" sz="2000" dirty="0" smtClean="0">
                <a:latin typeface="Times New Roman" panose="02020603050405020304" pitchFamily="18" charset="0"/>
                <a:cs typeface="Times New Roman" panose="02020603050405020304" pitchFamily="18" charset="0"/>
              </a:rPr>
              <a:t>4.Project </a:t>
            </a:r>
            <a:r>
              <a:rPr lang="en-IN" sz="2000" dirty="0">
                <a:latin typeface="Times New Roman" panose="02020603050405020304" pitchFamily="18" charset="0"/>
                <a:cs typeface="Times New Roman" panose="02020603050405020304" pitchFamily="18" charset="0"/>
              </a:rPr>
              <a:t>Challenges</a:t>
            </a:r>
          </a:p>
        </p:txBody>
      </p:sp>
      <p:sp>
        <p:nvSpPr>
          <p:cNvPr id="3" name="Content Placeholder 2"/>
          <p:cNvSpPr>
            <a:spLocks noGrp="1"/>
          </p:cNvSpPr>
          <p:nvPr>
            <p:ph sz="quarter" idx="1"/>
          </p:nvPr>
        </p:nvSpPr>
        <p:spPr>
          <a:xfrm>
            <a:off x="457200" y="762000"/>
            <a:ext cx="8153400" cy="5711952"/>
          </a:xfrm>
        </p:spPr>
        <p:txBody>
          <a:bodyPr/>
          <a:lstStyle/>
          <a:p>
            <a:pPr algn="just"/>
            <a:r>
              <a:rPr lang="en-US" sz="2000" dirty="0">
                <a:latin typeface="Times New Roman" panose="02020603050405020304" pitchFamily="18" charset="0"/>
                <a:cs typeface="Times New Roman" panose="02020603050405020304" pitchFamily="18" charset="0"/>
              </a:rPr>
              <a:t>Precise control over jump dynamics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Integration </a:t>
            </a:r>
            <a:r>
              <a:rPr lang="en-US" sz="2000" dirty="0">
                <a:latin typeface="Times New Roman" panose="02020603050405020304" pitchFamily="18" charset="0"/>
                <a:cs typeface="Times New Roman" panose="02020603050405020304" pitchFamily="18" charset="0"/>
              </a:rPr>
              <a:t>of MPC and RL for real-time response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Minimizing </a:t>
            </a:r>
            <a:r>
              <a:rPr lang="en-US" sz="2000" dirty="0">
                <a:latin typeface="Times New Roman" panose="02020603050405020304" pitchFamily="18" charset="0"/>
                <a:cs typeface="Times New Roman" panose="02020603050405020304" pitchFamily="18" charset="0"/>
              </a:rPr>
              <a:t>energy consumption and computational requirements</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5.Practical Need</a:t>
            </a:r>
          </a:p>
          <a:p>
            <a:pPr algn="just"/>
            <a:r>
              <a:rPr lang="en-US" sz="2000" dirty="0" smtClean="0">
                <a:latin typeface="Times New Roman" panose="02020603050405020304" pitchFamily="18" charset="0"/>
                <a:cs typeface="Times New Roman" panose="02020603050405020304" pitchFamily="18" charset="0"/>
              </a:rPr>
              <a:t>Provides </a:t>
            </a:r>
            <a:r>
              <a:rPr lang="en-US" sz="2000" dirty="0">
                <a:latin typeface="Times New Roman" panose="02020603050405020304" pitchFamily="18" charset="0"/>
                <a:cs typeface="Times New Roman" panose="02020603050405020304" pitchFamily="18" charset="0"/>
              </a:rPr>
              <a:t>a practical solution for applications requiring high precision and adaptive control in robotics, such as in prosthetics, manufacturing robots, and search-and-rescue robots</a:t>
            </a:r>
            <a:r>
              <a:rPr lang="en-US" dirty="0" smtClean="0"/>
              <a:t>.</a:t>
            </a:r>
          </a:p>
          <a:p>
            <a:pPr marL="0" indent="0" algn="just">
              <a:buNone/>
            </a:pPr>
            <a:r>
              <a:rPr lang="en-US" sz="2000" dirty="0" smtClean="0">
                <a:latin typeface="Times New Roman" panose="02020603050405020304" pitchFamily="18" charset="0"/>
                <a:cs typeface="Times New Roman" panose="02020603050405020304" pitchFamily="18" charset="0"/>
              </a:rPr>
              <a:t>6.Differentiation </a:t>
            </a:r>
            <a:r>
              <a:rPr lang="en-US" sz="2000" dirty="0">
                <a:latin typeface="Times New Roman" panose="02020603050405020304" pitchFamily="18" charset="0"/>
                <a:cs typeface="Times New Roman" panose="02020603050405020304" pitchFamily="18" charset="0"/>
              </a:rPr>
              <a:t>from </a:t>
            </a:r>
            <a:r>
              <a:rPr lang="en-US" sz="2000" dirty="0" smtClean="0">
                <a:latin typeface="Times New Roman" panose="02020603050405020304" pitchFamily="18" charset="0"/>
                <a:cs typeface="Times New Roman" panose="02020603050405020304" pitchFamily="18" charset="0"/>
              </a:rPr>
              <a:t>Competitors</a:t>
            </a:r>
          </a:p>
          <a:p>
            <a:pPr algn="just"/>
            <a:r>
              <a:rPr lang="en-US" sz="2000" dirty="0" smtClean="0">
                <a:latin typeface="Times New Roman" panose="02020603050405020304" pitchFamily="18" charset="0"/>
                <a:cs typeface="Times New Roman" panose="02020603050405020304" pitchFamily="18" charset="0"/>
              </a:rPr>
              <a:t>Emphasize </a:t>
            </a:r>
            <a:r>
              <a:rPr lang="en-US" sz="2000" dirty="0">
                <a:latin typeface="Times New Roman" panose="02020603050405020304" pitchFamily="18" charset="0"/>
                <a:cs typeface="Times New Roman" panose="02020603050405020304" pitchFamily="18" charset="0"/>
              </a:rPr>
              <a:t>integration of MPC and RL for improved adaptability and response time</a:t>
            </a:r>
            <a:r>
              <a:rPr lang="en-US"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Focus </a:t>
            </a:r>
            <a:r>
              <a:rPr lang="en-US" sz="2000" dirty="0">
                <a:latin typeface="Times New Roman" panose="02020603050405020304" pitchFamily="18" charset="0"/>
                <a:cs typeface="Times New Roman" panose="02020603050405020304" pitchFamily="18" charset="0"/>
              </a:rPr>
              <a:t>on minimal energy usage, precise control, and height accuracy</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Project charter, stakeholder analysis document, initial questionnaires, and list of project goals.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46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924800" cy="609600"/>
          </a:xfrm>
        </p:spPr>
        <p:txBody>
          <a:bodyPr>
            <a:normAutofit/>
          </a:bodyPr>
          <a:lstStyle/>
          <a:p>
            <a:pPr algn="just"/>
            <a:r>
              <a:rPr lang="en-US" sz="2400" dirty="0">
                <a:latin typeface="Times New Roman" panose="02020603050405020304" pitchFamily="18" charset="0"/>
                <a:cs typeface="Times New Roman" panose="02020603050405020304" pitchFamily="18" charset="0"/>
              </a:rPr>
              <a:t>Stage 2: Risk Management and Solution Design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990600"/>
            <a:ext cx="8077200" cy="5483352"/>
          </a:xfrm>
        </p:spPr>
        <p:txBody>
          <a:bodyPr>
            <a:normAutofit/>
          </a:bodyPr>
          <a:lstStyle/>
          <a:p>
            <a:pPr marL="0" indent="0" algn="just">
              <a:buNone/>
            </a:pPr>
            <a:r>
              <a:rPr lang="en-IN" sz="2000" dirty="0" smtClean="0">
                <a:latin typeface="Times New Roman" panose="02020603050405020304" pitchFamily="18" charset="0"/>
                <a:cs typeface="Times New Roman" panose="02020603050405020304" pitchFamily="18" charset="0"/>
              </a:rPr>
              <a:t>1.Risk </a:t>
            </a:r>
            <a:r>
              <a:rPr lang="en-IN" sz="2000" dirty="0">
                <a:latin typeface="Times New Roman" panose="02020603050405020304" pitchFamily="18" charset="0"/>
                <a:cs typeface="Times New Roman" panose="02020603050405020304" pitchFamily="18" charset="0"/>
              </a:rPr>
              <a:t>Identification and Mitigation </a:t>
            </a:r>
            <a:r>
              <a:rPr lang="en-IN" sz="2000" dirty="0" smtClean="0">
                <a:latin typeface="Times New Roman" panose="02020603050405020304" pitchFamily="18" charset="0"/>
                <a:cs typeface="Times New Roman" panose="02020603050405020304" pitchFamily="18" charset="0"/>
              </a:rPr>
              <a:t>Strategies</a:t>
            </a:r>
          </a:p>
          <a:p>
            <a:pPr marL="0" indent="0" algn="just">
              <a:buNone/>
            </a:pPr>
            <a:r>
              <a:rPr lang="en-IN" sz="2000" dirty="0" smtClean="0">
                <a:latin typeface="Times New Roman" panose="02020603050405020304" pitchFamily="18" charset="0"/>
                <a:cs typeface="Times New Roman" panose="02020603050405020304" pitchFamily="18" charset="0"/>
              </a:rPr>
              <a:t>Risks:</a:t>
            </a:r>
          </a:p>
          <a:p>
            <a:pPr algn="just"/>
            <a:r>
              <a:rPr lang="en-IN" sz="2000" dirty="0" smtClean="0">
                <a:latin typeface="Times New Roman" panose="02020603050405020304" pitchFamily="18" charset="0"/>
                <a:cs typeface="Times New Roman" panose="02020603050405020304" pitchFamily="18" charset="0"/>
              </a:rPr>
              <a:t>Technical </a:t>
            </a:r>
            <a:r>
              <a:rPr lang="en-IN" sz="2000" dirty="0">
                <a:latin typeface="Times New Roman" panose="02020603050405020304" pitchFamily="18" charset="0"/>
                <a:cs typeface="Times New Roman" panose="02020603050405020304" pitchFamily="18" charset="0"/>
              </a:rPr>
              <a:t>complexity of combining MPC and RL</a:t>
            </a:r>
            <a:r>
              <a:rPr lang="en-IN" sz="2000" dirty="0" smtClean="0">
                <a:latin typeface="Times New Roman" panose="02020603050405020304" pitchFamily="18" charset="0"/>
                <a:cs typeface="Times New Roman" panose="02020603050405020304" pitchFamily="18" charset="0"/>
              </a:rPr>
              <a:t>.</a:t>
            </a:r>
          </a:p>
          <a:p>
            <a:pPr algn="just"/>
            <a:r>
              <a:rPr lang="en-IN" sz="2000" dirty="0" smtClean="0">
                <a:latin typeface="Times New Roman" panose="02020603050405020304" pitchFamily="18" charset="0"/>
                <a:cs typeface="Times New Roman" panose="02020603050405020304" pitchFamily="18" charset="0"/>
              </a:rPr>
              <a:t>High </a:t>
            </a:r>
            <a:r>
              <a:rPr lang="en-IN" sz="2000" dirty="0">
                <a:latin typeface="Times New Roman" panose="02020603050405020304" pitchFamily="18" charset="0"/>
                <a:cs typeface="Times New Roman" panose="02020603050405020304" pitchFamily="18" charset="0"/>
              </a:rPr>
              <a:t>computational load could impact response time</a:t>
            </a:r>
            <a:r>
              <a:rPr lang="en-IN" sz="2000" dirty="0" smtClean="0">
                <a:latin typeface="Times New Roman" panose="02020603050405020304" pitchFamily="18" charset="0"/>
                <a:cs typeface="Times New Roman" panose="02020603050405020304" pitchFamily="18" charset="0"/>
              </a:rPr>
              <a:t>.</a:t>
            </a:r>
          </a:p>
          <a:p>
            <a:pPr algn="just"/>
            <a:r>
              <a:rPr lang="en-IN" sz="2000" dirty="0" smtClean="0">
                <a:latin typeface="Times New Roman" panose="02020603050405020304" pitchFamily="18" charset="0"/>
                <a:cs typeface="Times New Roman" panose="02020603050405020304" pitchFamily="18" charset="0"/>
              </a:rPr>
              <a:t>Scope </a:t>
            </a:r>
            <a:r>
              <a:rPr lang="en-IN" sz="2000" dirty="0">
                <a:latin typeface="Times New Roman" panose="02020603050405020304" pitchFamily="18" charset="0"/>
                <a:cs typeface="Times New Roman" panose="02020603050405020304" pitchFamily="18" charset="0"/>
              </a:rPr>
              <a:t>creep from stakeholders wanting additional features</a:t>
            </a:r>
            <a:r>
              <a:rPr lang="en-IN" sz="2000" dirty="0" smtClean="0">
                <a:latin typeface="Times New Roman" panose="02020603050405020304" pitchFamily="18" charset="0"/>
                <a:cs typeface="Times New Roman" panose="02020603050405020304" pitchFamily="18" charset="0"/>
              </a:rPr>
              <a:t>.</a:t>
            </a:r>
          </a:p>
          <a:p>
            <a:pPr marL="0" indent="0" algn="just">
              <a:buNone/>
            </a:pPr>
            <a:r>
              <a:rPr lang="en-IN" sz="2000" dirty="0" smtClean="0">
                <a:latin typeface="Times New Roman" panose="02020603050405020304" pitchFamily="18" charset="0"/>
                <a:cs typeface="Times New Roman" panose="02020603050405020304" pitchFamily="18" charset="0"/>
              </a:rPr>
              <a:t>Solutions:</a:t>
            </a:r>
          </a:p>
          <a:p>
            <a:pPr algn="just">
              <a:buFont typeface="Courier New" panose="02070309020205020404" pitchFamily="49" charset="0"/>
              <a:buChar char="o"/>
            </a:pPr>
            <a:r>
              <a:rPr lang="en-IN" sz="2000" dirty="0" smtClean="0">
                <a:latin typeface="Times New Roman" panose="02020603050405020304" pitchFamily="18" charset="0"/>
                <a:cs typeface="Times New Roman" panose="02020603050405020304" pitchFamily="18" charset="0"/>
              </a:rPr>
              <a:t>Use </a:t>
            </a:r>
            <a:r>
              <a:rPr lang="en-IN" sz="2000" dirty="0">
                <a:latin typeface="Times New Roman" panose="02020603050405020304" pitchFamily="18" charset="0"/>
                <a:cs typeface="Times New Roman" panose="02020603050405020304" pitchFamily="18" charset="0"/>
              </a:rPr>
              <a:t>modular design for flexibility</a:t>
            </a:r>
            <a:r>
              <a:rPr lang="en-IN"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IN" sz="2000" dirty="0" smtClean="0">
                <a:latin typeface="Times New Roman" panose="02020603050405020304" pitchFamily="18" charset="0"/>
                <a:cs typeface="Times New Roman" panose="02020603050405020304" pitchFamily="18" charset="0"/>
              </a:rPr>
              <a:t>Employ </a:t>
            </a:r>
            <a:r>
              <a:rPr lang="en-IN" sz="2000" dirty="0">
                <a:latin typeface="Times New Roman" panose="02020603050405020304" pitchFamily="18" charset="0"/>
                <a:cs typeface="Times New Roman" panose="02020603050405020304" pitchFamily="18" charset="0"/>
              </a:rPr>
              <a:t>efficient algorithms to reduce computation</a:t>
            </a:r>
            <a:r>
              <a:rPr lang="en-IN"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IN" sz="2000" dirty="0" smtClean="0">
                <a:latin typeface="Times New Roman" panose="02020603050405020304" pitchFamily="18" charset="0"/>
                <a:cs typeface="Times New Roman" panose="02020603050405020304" pitchFamily="18" charset="0"/>
              </a:rPr>
              <a:t>Regular </a:t>
            </a:r>
            <a:r>
              <a:rPr lang="en-IN" sz="2000" dirty="0">
                <a:latin typeface="Times New Roman" panose="02020603050405020304" pitchFamily="18" charset="0"/>
                <a:cs typeface="Times New Roman" panose="02020603050405020304" pitchFamily="18" charset="0"/>
              </a:rPr>
              <a:t>scope reviews with stakeholders</a:t>
            </a:r>
            <a:r>
              <a:rPr lang="en-IN"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2.Scope Management</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Define </a:t>
            </a:r>
            <a:r>
              <a:rPr lang="en-US" sz="2000" dirty="0">
                <a:latin typeface="Times New Roman" panose="02020603050405020304" pitchFamily="18" charset="0"/>
                <a:cs typeface="Times New Roman" panose="02020603050405020304" pitchFamily="18" charset="0"/>
              </a:rPr>
              <a:t>the scope clearly with stakeholders and document any additional requests formally</a:t>
            </a:r>
            <a:r>
              <a:rPr lang="en-US"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Implement </a:t>
            </a:r>
            <a:r>
              <a:rPr lang="en-US" sz="2000" dirty="0">
                <a:latin typeface="Times New Roman" panose="02020603050405020304" pitchFamily="18" charset="0"/>
                <a:cs typeface="Times New Roman" panose="02020603050405020304" pitchFamily="18" charset="0"/>
              </a:rPr>
              <a:t>scope control mechanisms to prevent project delays.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00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411162"/>
          </a:xfrm>
        </p:spPr>
        <p:txBody>
          <a:bodyPr>
            <a:normAutofit/>
          </a:bodyPr>
          <a:lstStyle/>
          <a:p>
            <a:r>
              <a:rPr lang="en-IN" sz="2000" dirty="0" smtClean="0">
                <a:latin typeface="Times New Roman" panose="02020603050405020304" pitchFamily="18" charset="0"/>
                <a:cs typeface="Times New Roman" panose="02020603050405020304" pitchFamily="18" charset="0"/>
              </a:rPr>
              <a:t>3.Failure </a:t>
            </a:r>
            <a:r>
              <a:rPr lang="en-IN" sz="2000" dirty="0">
                <a:latin typeface="Times New Roman" panose="02020603050405020304" pitchFamily="18" charset="0"/>
                <a:cs typeface="Times New Roman" panose="02020603050405020304" pitchFamily="18" charset="0"/>
              </a:rPr>
              <a:t>Avoidance</a:t>
            </a:r>
          </a:p>
        </p:txBody>
      </p:sp>
      <p:sp>
        <p:nvSpPr>
          <p:cNvPr id="3" name="Content Placeholder 2"/>
          <p:cNvSpPr>
            <a:spLocks noGrp="1"/>
          </p:cNvSpPr>
          <p:nvPr>
            <p:ph sz="quarter" idx="1"/>
          </p:nvPr>
        </p:nvSpPr>
        <p:spPr>
          <a:xfrm>
            <a:off x="457200" y="914400"/>
            <a:ext cx="8001000" cy="5559552"/>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Regular testing and iteration during development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Use </a:t>
            </a:r>
            <a:r>
              <a:rPr lang="en-US" sz="2000" dirty="0">
                <a:latin typeface="Times New Roman" panose="02020603050405020304" pitchFamily="18" charset="0"/>
                <a:cs typeface="Times New Roman" panose="02020603050405020304" pitchFamily="18" charset="0"/>
              </a:rPr>
              <a:t>of simulations to test control mechanisms before physical implementation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Risk management plan, scope document, and solution design document</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Stage 3: Technology Selection and </a:t>
            </a:r>
            <a:r>
              <a:rPr lang="en-US" b="1" dirty="0" smtClean="0">
                <a:latin typeface="Times New Roman" panose="02020603050405020304" pitchFamily="18" charset="0"/>
                <a:cs typeface="Times New Roman" panose="02020603050405020304" pitchFamily="18" charset="0"/>
              </a:rPr>
              <a:t>Comparison</a:t>
            </a:r>
          </a:p>
          <a:p>
            <a:pPr marL="0" indent="0">
              <a:buNone/>
            </a:pPr>
            <a:r>
              <a:rPr lang="en-US" sz="2000" dirty="0" smtClean="0">
                <a:latin typeface="Times New Roman" panose="02020603050405020304" pitchFamily="18" charset="0"/>
                <a:cs typeface="Times New Roman" panose="02020603050405020304" pitchFamily="18" charset="0"/>
              </a:rPr>
              <a:t>1.Investigation </a:t>
            </a:r>
            <a:r>
              <a:rPr lang="en-US" sz="2000" dirty="0">
                <a:latin typeface="Times New Roman" panose="02020603050405020304" pitchFamily="18" charset="0"/>
                <a:cs typeface="Times New Roman" panose="02020603050405020304" pitchFamily="18" charset="0"/>
              </a:rPr>
              <a:t>of Available </a:t>
            </a:r>
            <a:r>
              <a:rPr lang="en-US" sz="2000" dirty="0" smtClean="0">
                <a:latin typeface="Times New Roman" panose="02020603050405020304" pitchFamily="18" charset="0"/>
                <a:cs typeface="Times New Roman" panose="02020603050405020304" pitchFamily="18" charset="0"/>
              </a:rPr>
              <a:t>Technologies</a:t>
            </a:r>
          </a:p>
          <a:p>
            <a:pP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Evaluate </a:t>
            </a:r>
            <a:r>
              <a:rPr lang="en-US" sz="2000" dirty="0">
                <a:latin typeface="Times New Roman" panose="02020603050405020304" pitchFamily="18" charset="0"/>
                <a:cs typeface="Times New Roman" panose="02020603050405020304" pitchFamily="18" charset="0"/>
              </a:rPr>
              <a:t>existing MPC and RL frameworks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Assess hardware </a:t>
            </a:r>
            <a:r>
              <a:rPr lang="en-US" sz="2000" dirty="0">
                <a:latin typeface="Times New Roman" panose="02020603050405020304" pitchFamily="18" charset="0"/>
                <a:cs typeface="Times New Roman" panose="02020603050405020304" pitchFamily="18" charset="0"/>
              </a:rPr>
              <a:t>options for the robotic leg that support adaptive control</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2.Technology Comparison</a:t>
            </a:r>
          </a:p>
          <a:p>
            <a:pP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Compare </a:t>
            </a:r>
            <a:r>
              <a:rPr lang="en-US" sz="2000" dirty="0">
                <a:latin typeface="Times New Roman" panose="02020603050405020304" pitchFamily="18" charset="0"/>
                <a:cs typeface="Times New Roman" panose="02020603050405020304" pitchFamily="18" charset="0"/>
              </a:rPr>
              <a:t>different RL algorithms (e.g., Q-learning, Deep Q Networks) based on training time and control precision</a:t>
            </a:r>
            <a:r>
              <a:rPr lang="en-US" sz="2000"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Evaluate hardware options based on processing power and weight.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716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4598</TotalTime>
  <Words>1134</Words>
  <Application>Microsoft Office PowerPoint</Application>
  <PresentationFormat>On-screen Show (4:3)</PresentationFormat>
  <Paragraphs>170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Schoolbook</vt:lpstr>
      <vt:lpstr>Courier New</vt:lpstr>
      <vt:lpstr>Times New Roman</vt:lpstr>
      <vt:lpstr>Wingdings</vt:lpstr>
      <vt:lpstr>Wingdings 2</vt:lpstr>
      <vt:lpstr>Oriel</vt:lpstr>
      <vt:lpstr> Model Predictive Control Based Jumping of Robotic Leg on a Particular height using  Reinforcement Learning </vt:lpstr>
      <vt:lpstr>Introduction</vt:lpstr>
      <vt:lpstr>Introduction</vt:lpstr>
      <vt:lpstr>Introduction</vt:lpstr>
      <vt:lpstr>Different project stages and outputs</vt:lpstr>
      <vt:lpstr>Roles:</vt:lpstr>
      <vt:lpstr>4.Project Challenges</vt:lpstr>
      <vt:lpstr>Stage 2: Risk Management and Solution Design</vt:lpstr>
      <vt:lpstr>3.Failure Avoidance</vt:lpstr>
      <vt:lpstr>3. Chosen Technology Justification</vt:lpstr>
      <vt:lpstr>2. Importance of Technology and Best Practices</vt:lpstr>
      <vt:lpstr>Output: Goals and success criteria document, KPI definition.</vt:lpstr>
      <vt:lpstr>Stage 7: Release and Deployment Plan</vt:lpstr>
      <vt:lpstr>2. Current Capabilities and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LEGGED LOCOMOTION USING REINFORCEMENT LEARNING</dc:title>
  <dc:creator>Windows User</dc:creator>
  <cp:lastModifiedBy>Lenovo</cp:lastModifiedBy>
  <cp:revision>559</cp:revision>
  <dcterms:created xsi:type="dcterms:W3CDTF">2021-09-24T15:53:55Z</dcterms:created>
  <dcterms:modified xsi:type="dcterms:W3CDTF">2024-11-02T22:40:25Z</dcterms:modified>
</cp:coreProperties>
</file>