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17"/>
  </p:notesMasterIdLst>
  <p:sldIdLst>
    <p:sldId id="256" r:id="rId2"/>
    <p:sldId id="343" r:id="rId3"/>
    <p:sldId id="298" r:id="rId4"/>
    <p:sldId id="259" r:id="rId5"/>
    <p:sldId id="352" r:id="rId6"/>
    <p:sldId id="353" r:id="rId7"/>
    <p:sldId id="354" r:id="rId8"/>
    <p:sldId id="355" r:id="rId9"/>
    <p:sldId id="356" r:id="rId10"/>
    <p:sldId id="357" r:id="rId11"/>
    <p:sldId id="358" r:id="rId12"/>
    <p:sldId id="359" r:id="rId13"/>
    <p:sldId id="360" r:id="rId14"/>
    <p:sldId id="361" r:id="rId15"/>
    <p:sldId id="35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varScale="1">
        <p:scale>
          <a:sx n="69" d="100"/>
          <a:sy n="69" d="100"/>
        </p:scale>
        <p:origin x="1428" y="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5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CC2CF1-702E-4411-B055-6EFE38FA71CB}" type="datetimeFigureOut">
              <a:rPr lang="en-US" smtClean="0"/>
              <a:pPr/>
              <a:t>11/3/2024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E04B2D-EA19-47DB-8848-B1C182CD6A25}" type="slidenum">
              <a:rPr lang="en-US" smtClean="0"/>
              <a:pPr/>
              <a:t>‹#›</a:t>
            </a:fld>
            <a:endParaRPr lang="en-US"/>
          </a:p>
        </p:txBody>
      </p:sp>
    </p:spTree>
    <p:extLst>
      <p:ext uri="{BB962C8B-B14F-4D97-AF65-F5344CB8AC3E}">
        <p14:creationId xmlns:p14="http://schemas.microsoft.com/office/powerpoint/2010/main" val="2972033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E04B2D-EA19-47DB-8848-B1C182CD6A25}"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FA65AAA-E049-4D06-B0C3-0E1D430B409E}" type="datetimeFigureOut">
              <a:rPr lang="en-US" smtClean="0"/>
              <a:pPr/>
              <a:t>11/3/2024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1A6578E-E6EE-4D94-BF71-ADC7ED34542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FA65AAA-E049-4D06-B0C3-0E1D430B409E}" type="datetimeFigureOut">
              <a:rPr lang="en-US" smtClean="0"/>
              <a:pPr/>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6578E-E6EE-4D94-BF71-ADC7ED34542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FA65AAA-E049-4D06-B0C3-0E1D430B409E}" type="datetimeFigureOut">
              <a:rPr lang="en-US" smtClean="0"/>
              <a:pPr/>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6578E-E6EE-4D94-BF71-ADC7ED34542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FA65AAA-E049-4D06-B0C3-0E1D430B409E}" type="datetimeFigureOut">
              <a:rPr lang="en-US" smtClean="0"/>
              <a:pPr/>
              <a:t>11/3/2024</a:t>
            </a:fld>
            <a:endParaRPr lang="en-US"/>
          </a:p>
        </p:txBody>
      </p:sp>
      <p:sp>
        <p:nvSpPr>
          <p:cNvPr id="9" name="Slide Number Placeholder 8"/>
          <p:cNvSpPr>
            <a:spLocks noGrp="1"/>
          </p:cNvSpPr>
          <p:nvPr>
            <p:ph type="sldNum" sz="quarter" idx="15"/>
          </p:nvPr>
        </p:nvSpPr>
        <p:spPr/>
        <p:txBody>
          <a:bodyPr rtlCol="0"/>
          <a:lstStyle/>
          <a:p>
            <a:fld id="{C1A6578E-E6EE-4D94-BF71-ADC7ED34542A}"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FA65AAA-E049-4D06-B0C3-0E1D430B409E}" type="datetimeFigureOut">
              <a:rPr lang="en-US" smtClean="0"/>
              <a:pPr/>
              <a:t>11/3/2024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1A6578E-E6EE-4D94-BF71-ADC7ED34542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FA65AAA-E049-4D06-B0C3-0E1D430B409E}" type="datetimeFigureOut">
              <a:rPr lang="en-US" smtClean="0"/>
              <a:pPr/>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6578E-E6EE-4D94-BF71-ADC7ED34542A}"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FA65AAA-E049-4D06-B0C3-0E1D430B409E}" type="datetimeFigureOut">
              <a:rPr lang="en-US" smtClean="0"/>
              <a:pPr/>
              <a:t>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A6578E-E6EE-4D94-BF71-ADC7ED34542A}"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FA65AAA-E049-4D06-B0C3-0E1D430B409E}" type="datetimeFigureOut">
              <a:rPr lang="en-US" smtClean="0"/>
              <a:pPr/>
              <a:t>11/3/2024</a:t>
            </a:fld>
            <a:endParaRPr lang="en-US"/>
          </a:p>
        </p:txBody>
      </p:sp>
      <p:sp>
        <p:nvSpPr>
          <p:cNvPr id="7" name="Slide Number Placeholder 6"/>
          <p:cNvSpPr>
            <a:spLocks noGrp="1"/>
          </p:cNvSpPr>
          <p:nvPr>
            <p:ph type="sldNum" sz="quarter" idx="11"/>
          </p:nvPr>
        </p:nvSpPr>
        <p:spPr/>
        <p:txBody>
          <a:bodyPr rtlCol="0"/>
          <a:lstStyle/>
          <a:p>
            <a:fld id="{C1A6578E-E6EE-4D94-BF71-ADC7ED34542A}"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A65AAA-E049-4D06-B0C3-0E1D430B409E}" type="datetimeFigureOut">
              <a:rPr lang="en-US" smtClean="0"/>
              <a:pPr/>
              <a:t>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A6578E-E6EE-4D94-BF71-ADC7ED34542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FA65AAA-E049-4D06-B0C3-0E1D430B409E}" type="datetimeFigureOut">
              <a:rPr lang="en-US" smtClean="0"/>
              <a:pPr/>
              <a:t>11/3/2024</a:t>
            </a:fld>
            <a:endParaRPr lang="en-US"/>
          </a:p>
        </p:txBody>
      </p:sp>
      <p:sp>
        <p:nvSpPr>
          <p:cNvPr id="22" name="Slide Number Placeholder 21"/>
          <p:cNvSpPr>
            <a:spLocks noGrp="1"/>
          </p:cNvSpPr>
          <p:nvPr>
            <p:ph type="sldNum" sz="quarter" idx="15"/>
          </p:nvPr>
        </p:nvSpPr>
        <p:spPr/>
        <p:txBody>
          <a:bodyPr rtlCol="0"/>
          <a:lstStyle/>
          <a:p>
            <a:fld id="{C1A6578E-E6EE-4D94-BF71-ADC7ED34542A}"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FA65AAA-E049-4D06-B0C3-0E1D430B409E}" type="datetimeFigureOut">
              <a:rPr lang="en-US" smtClean="0"/>
              <a:pPr/>
              <a:t>11/3/2024</a:t>
            </a:fld>
            <a:endParaRPr lang="en-US"/>
          </a:p>
        </p:txBody>
      </p:sp>
      <p:sp>
        <p:nvSpPr>
          <p:cNvPr id="18" name="Slide Number Placeholder 17"/>
          <p:cNvSpPr>
            <a:spLocks noGrp="1"/>
          </p:cNvSpPr>
          <p:nvPr>
            <p:ph type="sldNum" sz="quarter" idx="11"/>
          </p:nvPr>
        </p:nvSpPr>
        <p:spPr/>
        <p:txBody>
          <a:bodyPr rtlCol="0"/>
          <a:lstStyle/>
          <a:p>
            <a:fld id="{C1A6578E-E6EE-4D94-BF71-ADC7ED34542A}"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FA65AAA-E049-4D06-B0C3-0E1D430B409E}" type="datetimeFigureOut">
              <a:rPr lang="en-US" smtClean="0"/>
              <a:pPr/>
              <a:t>11/3/2024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1A6578E-E6EE-4D94-BF71-ADC7ED34542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iantfreakinrobot.com/sci/robot-cheetah.html" TargetMode="External"/><Relationship Id="rId2" Type="http://schemas.openxmlformats.org/officeDocument/2006/relationships/hyperlink" Target="https://robots.ieee.org/robots/minicheetah/"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0"/>
            <a:ext cx="8229600" cy="3059667"/>
          </a:xfrm>
        </p:spPr>
        <p:txBody>
          <a:bodyPr>
            <a:normAutofit/>
          </a:bodyPr>
          <a:lstStyle/>
          <a:p>
            <a:pPr algn="ctr"/>
            <a:r>
              <a:rPr lang="en-US" b="1" cap="none"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3600" cap="none"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Model Predictive Control Based Jumping of Robotic Leg on a </a:t>
            </a:r>
            <a:r>
              <a:rPr lang="en-US" sz="3600" cap="none"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P</a:t>
            </a:r>
            <a:r>
              <a:rPr lang="en-US" sz="3600" cap="none"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articular height using  Reinforcement </a:t>
            </a:r>
            <a:r>
              <a:rPr lang="en-US" sz="3600" cap="none"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Learning</a:t>
            </a:r>
            <a:br>
              <a:rPr lang="en-US" sz="3600" cap="none"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br>
            <a:r>
              <a:rPr lang="en-US" sz="2200" cap="none"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(Pros and cons of technology choice</a:t>
            </a:r>
            <a:br>
              <a:rPr lang="en-US" sz="2200" cap="none"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br>
            <a:r>
              <a:rPr lang="en-US" sz="2200" cap="none"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and Milestone chart</a:t>
            </a:r>
            <a:r>
              <a:rPr lang="en-US" sz="2200" cap="none"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a:t>
            </a:r>
            <a:r>
              <a:rPr lang="en-US" sz="2200" b="1" cap="none"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r>
            <a:br>
              <a:rPr lang="en-US" sz="2200" b="1" cap="none"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br>
            <a:endParaRPr lang="en-US" sz="2200" b="1" cap="none"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381000" y="4038600"/>
            <a:ext cx="8382000" cy="2209800"/>
          </a:xfrm>
        </p:spPr>
        <p:txBody>
          <a:bodyPr>
            <a:normAutofit/>
          </a:bodyPr>
          <a:lstStyle/>
          <a:p>
            <a:pPr algn="just"/>
            <a:r>
              <a:rPr lang="en-US" sz="2200" b="1" dirty="0" smtClean="0">
                <a:solidFill>
                  <a:schemeClr val="tx1"/>
                </a:solidFill>
                <a:latin typeface="Times New Roman" pitchFamily="18" charset="0"/>
                <a:cs typeface="Times New Roman" pitchFamily="18" charset="0"/>
              </a:rPr>
              <a:t>                                                                                           Presented </a:t>
            </a:r>
            <a:r>
              <a:rPr lang="en-US" sz="2200" b="1" dirty="0">
                <a:solidFill>
                  <a:schemeClr val="tx1"/>
                </a:solidFill>
                <a:latin typeface="Times New Roman" pitchFamily="18" charset="0"/>
                <a:cs typeface="Times New Roman" pitchFamily="18" charset="0"/>
              </a:rPr>
              <a:t>by </a:t>
            </a:r>
            <a:r>
              <a:rPr lang="en-US" sz="2200" b="1" dirty="0" smtClean="0">
                <a:solidFill>
                  <a:schemeClr val="tx1"/>
                </a:solidFill>
                <a:latin typeface="Times New Roman" pitchFamily="18" charset="0"/>
                <a:cs typeface="Times New Roman" pitchFamily="18" charset="0"/>
              </a:rPr>
              <a:t>:</a:t>
            </a:r>
          </a:p>
          <a:p>
            <a:pPr algn="just"/>
            <a:r>
              <a:rPr lang="en-US" sz="2200" dirty="0">
                <a:solidFill>
                  <a:schemeClr val="tx1"/>
                </a:solidFill>
                <a:latin typeface="Times New Roman" pitchFamily="18" charset="0"/>
                <a:cs typeface="Times New Roman" pitchFamily="18" charset="0"/>
              </a:rPr>
              <a:t> </a:t>
            </a:r>
            <a:r>
              <a:rPr lang="en-US" sz="2200" dirty="0" smtClean="0">
                <a:solidFill>
                  <a:schemeClr val="tx1"/>
                </a:solidFill>
                <a:latin typeface="Times New Roman" pitchFamily="18" charset="0"/>
                <a:cs typeface="Times New Roman" pitchFamily="18" charset="0"/>
              </a:rPr>
              <a:t>                                                                                           Amrita Rai</a:t>
            </a:r>
          </a:p>
          <a:p>
            <a:pPr algn="just"/>
            <a:r>
              <a:rPr lang="en-US" sz="2200" b="1" dirty="0">
                <a:solidFill>
                  <a:schemeClr val="tx1"/>
                </a:solidFill>
                <a:latin typeface="Times New Roman" pitchFamily="18" charset="0"/>
                <a:cs typeface="Times New Roman" pitchFamily="18" charset="0"/>
              </a:rPr>
              <a:t> </a:t>
            </a:r>
            <a:r>
              <a:rPr lang="en-US" sz="2200" b="1" dirty="0" smtClean="0">
                <a:solidFill>
                  <a:schemeClr val="tx1"/>
                </a:solidFill>
                <a:latin typeface="Times New Roman" pitchFamily="18" charset="0"/>
                <a:cs typeface="Times New Roman" pitchFamily="18" charset="0"/>
              </a:rPr>
              <a:t>                                                                                               DBUU</a:t>
            </a:r>
            <a:endParaRPr lang="en-US" sz="2200" b="1" dirty="0">
              <a:solidFill>
                <a:schemeClr val="tx1"/>
              </a:solidFill>
              <a:latin typeface="Times New Roman" pitchFamily="18" charset="0"/>
              <a:cs typeface="Times New Roman" pitchFamily="18" charset="0"/>
            </a:endParaRPr>
          </a:p>
        </p:txBody>
      </p:sp>
      <p:sp>
        <p:nvSpPr>
          <p:cNvPr id="5" name="TextBox 4"/>
          <p:cNvSpPr txBox="1"/>
          <p:nvPr/>
        </p:nvSpPr>
        <p:spPr>
          <a:xfrm>
            <a:off x="4343400" y="6248400"/>
            <a:ext cx="1074906" cy="369332"/>
          </a:xfrm>
          <a:prstGeom prst="rect">
            <a:avLst/>
          </a:prstGeom>
          <a:noFill/>
        </p:spPr>
        <p:txBody>
          <a:bodyPr wrap="square" rtlCol="0">
            <a:spAutoFit/>
          </a:bodyPr>
          <a:lstStyle/>
          <a:p>
            <a:r>
              <a:rPr lang="en-US" dirty="0" smtClean="0"/>
              <a:t>  </a:t>
            </a:r>
            <a:r>
              <a:rPr lang="en-US" sz="1400" dirty="0" smtClean="0">
                <a:latin typeface="+mj-lt"/>
              </a:rPr>
              <a:t>1</a:t>
            </a:r>
            <a:endParaRPr lang="en-US" sz="1400" dirty="0">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a:bodyPr>
          <a:lstStyle/>
          <a:p>
            <a:pPr marL="457200" indent="-457200">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Reinforcement </a:t>
            </a:r>
            <a:r>
              <a:rPr lang="en-IN" sz="2400" b="1" dirty="0" smtClean="0">
                <a:latin typeface="Times New Roman" panose="02020603050405020304" pitchFamily="18" charset="0"/>
                <a:cs typeface="Times New Roman" panose="02020603050405020304" pitchFamily="18" charset="0"/>
              </a:rPr>
              <a:t>Learning</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57200" y="1066800"/>
            <a:ext cx="8077200" cy="5407152"/>
          </a:xfrm>
        </p:spPr>
        <p:txBody>
          <a:bodyPr/>
          <a:lstStyle/>
          <a:p>
            <a:r>
              <a:rPr lang="en-US" dirty="0">
                <a:latin typeface="Times New Roman" panose="02020603050405020304" pitchFamily="18" charset="0"/>
                <a:cs typeface="Times New Roman" panose="02020603050405020304" pitchFamily="18" charset="0"/>
              </a:rPr>
              <a:t>Pros: Adaptability, learning from experience</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Cons</a:t>
            </a:r>
            <a:r>
              <a:rPr lang="en-US" dirty="0">
                <a:latin typeface="Times New Roman" panose="02020603050405020304" pitchFamily="18" charset="0"/>
                <a:cs typeface="Times New Roman" panose="02020603050405020304" pitchFamily="18" charset="0"/>
              </a:rPr>
              <a:t>: Requires significant training data and time</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0" indent="0">
              <a:buNone/>
            </a:pPr>
            <a:r>
              <a:rPr lang="en-IN" b="1" dirty="0" smtClean="0">
                <a:latin typeface="Times New Roman" panose="02020603050405020304" pitchFamily="18" charset="0"/>
                <a:cs typeface="Times New Roman" panose="02020603050405020304" pitchFamily="18" charset="0"/>
              </a:rPr>
              <a:t>Comparative Analysis</a:t>
            </a:r>
          </a:p>
          <a:p>
            <a:pPr marL="0" indent="0">
              <a:buNone/>
            </a:pPr>
            <a:endParaRPr lang="en-IN"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6667" t="48519" r="13333" b="29248"/>
          <a:stretch/>
        </p:blipFill>
        <p:spPr>
          <a:xfrm>
            <a:off x="304800" y="3352800"/>
            <a:ext cx="7620000" cy="2971800"/>
          </a:xfrm>
          <a:prstGeom prst="rect">
            <a:avLst/>
          </a:prstGeom>
        </p:spPr>
      </p:pic>
    </p:spTree>
    <p:extLst>
      <p:ext uri="{BB962C8B-B14F-4D97-AF65-F5344CB8AC3E}">
        <p14:creationId xmlns:p14="http://schemas.microsoft.com/office/powerpoint/2010/main" val="1375171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792162"/>
          </a:xfrm>
        </p:spPr>
        <p:txBody>
          <a:bodyPr>
            <a:normAutofit fontScale="90000"/>
          </a:bodyPr>
          <a:lstStyle/>
          <a:p>
            <a:r>
              <a:rPr lang="en-IN" sz="2400" b="1" dirty="0">
                <a:latin typeface="Times New Roman" panose="02020603050405020304" pitchFamily="18" charset="0"/>
                <a:cs typeface="Times New Roman" panose="02020603050405020304" pitchFamily="18" charset="0"/>
              </a:rPr>
              <a:t>Conclusion and </a:t>
            </a:r>
            <a:r>
              <a:rPr lang="en-IN" sz="2400" b="1" dirty="0" smtClean="0">
                <a:latin typeface="Times New Roman" panose="02020603050405020304" pitchFamily="18" charset="0"/>
                <a:cs typeface="Times New Roman" panose="02020603050405020304" pitchFamily="18" charset="0"/>
              </a:rPr>
              <a:t>Recommendation of technology choice</a:t>
            </a:r>
            <a:br>
              <a:rPr lang="en-IN" sz="2400" b="1" dirty="0" smtClean="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57200" y="1295400"/>
            <a:ext cx="8077200" cy="5178552"/>
          </a:xfrm>
        </p:spPr>
        <p:txBody>
          <a:bodyPr/>
          <a:lstStyle/>
          <a:p>
            <a:r>
              <a:rPr lang="en-US" dirty="0"/>
              <a:t>Conclusion</a:t>
            </a:r>
            <a:r>
              <a:rPr lang="en-US" dirty="0" smtClean="0"/>
              <a:t>:</a:t>
            </a:r>
          </a:p>
          <a:p>
            <a:pPr>
              <a:buFont typeface="Wingdings" panose="05000000000000000000" pitchFamily="2" charset="2"/>
              <a:buChar char="ü"/>
            </a:pPr>
            <a:r>
              <a:rPr lang="en-US" dirty="0" smtClean="0"/>
              <a:t>Both </a:t>
            </a:r>
            <a:r>
              <a:rPr lang="en-US" dirty="0"/>
              <a:t>MPC and RL have strengths and </a:t>
            </a:r>
            <a:r>
              <a:rPr lang="en-US" dirty="0" smtClean="0"/>
              <a:t>weaknesses.</a:t>
            </a:r>
          </a:p>
          <a:p>
            <a:pPr>
              <a:buFont typeface="Wingdings" panose="05000000000000000000" pitchFamily="2" charset="2"/>
              <a:buChar char="ü"/>
            </a:pPr>
            <a:r>
              <a:rPr lang="en-US" dirty="0" smtClean="0"/>
              <a:t>A </a:t>
            </a:r>
            <a:r>
              <a:rPr lang="en-US" dirty="0"/>
              <a:t>combination may offer the best results, leveraging MPC for precision and RL for adaptability</a:t>
            </a:r>
            <a:r>
              <a:rPr lang="en-US" dirty="0" smtClean="0"/>
              <a:t>.</a:t>
            </a:r>
          </a:p>
          <a:p>
            <a:r>
              <a:rPr lang="en-US" dirty="0" smtClean="0"/>
              <a:t>Recommendation:</a:t>
            </a:r>
          </a:p>
          <a:p>
            <a:pPr>
              <a:buFont typeface="Wingdings" panose="05000000000000000000" pitchFamily="2" charset="2"/>
              <a:buChar char="ü"/>
            </a:pPr>
            <a:r>
              <a:rPr lang="en-US" dirty="0" smtClean="0"/>
              <a:t>Use </a:t>
            </a:r>
            <a:r>
              <a:rPr lang="en-US" dirty="0"/>
              <a:t>MPC for controlling jumps, enhanced with RL for optimization.</a:t>
            </a:r>
            <a:endParaRPr lang="en-IN" dirty="0"/>
          </a:p>
        </p:txBody>
      </p:sp>
    </p:spTree>
    <p:extLst>
      <p:ext uri="{BB962C8B-B14F-4D97-AF65-F5344CB8AC3E}">
        <p14:creationId xmlns:p14="http://schemas.microsoft.com/office/powerpoint/2010/main" val="3576569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a:bodyPr>
          <a:lstStyle/>
          <a:p>
            <a:r>
              <a:rPr lang="en-IN" sz="2400" b="1" dirty="0">
                <a:latin typeface="Times New Roman" panose="02020603050405020304" pitchFamily="18" charset="0"/>
                <a:cs typeface="Times New Roman" panose="02020603050405020304" pitchFamily="18" charset="0"/>
              </a:rPr>
              <a:t>Key Project Milestones</a:t>
            </a:r>
          </a:p>
        </p:txBody>
      </p:sp>
      <p:sp>
        <p:nvSpPr>
          <p:cNvPr id="3" name="Content Placeholder 2"/>
          <p:cNvSpPr>
            <a:spLocks noGrp="1"/>
          </p:cNvSpPr>
          <p:nvPr>
            <p:ph sz="quarter" idx="1"/>
          </p:nvPr>
        </p:nvSpPr>
        <p:spPr>
          <a:xfrm>
            <a:off x="457200" y="1143000"/>
            <a:ext cx="7924800" cy="5330952"/>
          </a:xfrm>
        </p:spPr>
        <p:txBody>
          <a:bodyPr/>
          <a:lstStyle/>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Milestone Chart</a:t>
            </a:r>
            <a:r>
              <a:rPr lang="en-US" dirty="0" smtClean="0">
                <a:latin typeface="Times New Roman" panose="02020603050405020304" pitchFamily="18" charset="0"/>
                <a:cs typeface="Times New Roman" panose="02020603050405020304" pitchFamily="18" charset="0"/>
              </a:rPr>
              <a:t>:</a:t>
            </a:r>
          </a:p>
          <a:p>
            <a:pPr marL="0" indent="0" algn="just">
              <a:buNone/>
            </a:pPr>
            <a:r>
              <a:rPr lang="en-US" dirty="0" smtClean="0">
                <a:latin typeface="Times New Roman" panose="02020603050405020304" pitchFamily="18" charset="0"/>
                <a:cs typeface="Times New Roman" panose="02020603050405020304" pitchFamily="18" charset="0"/>
              </a:rPr>
              <a:t>Introduce </a:t>
            </a:r>
            <a:r>
              <a:rPr lang="en-US" dirty="0">
                <a:latin typeface="Times New Roman" panose="02020603050405020304" pitchFamily="18" charset="0"/>
                <a:cs typeface="Times New Roman" panose="02020603050405020304" pitchFamily="18" charset="0"/>
              </a:rPr>
              <a:t>the following milestones with a Gantt chart format</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Project </a:t>
            </a:r>
            <a:r>
              <a:rPr lang="en-US" dirty="0">
                <a:latin typeface="Times New Roman" panose="02020603050405020304" pitchFamily="18" charset="0"/>
                <a:cs typeface="Times New Roman" panose="02020603050405020304" pitchFamily="18" charset="0"/>
              </a:rPr>
              <a:t>Initiation </a:t>
            </a:r>
          </a:p>
          <a:p>
            <a:r>
              <a:rPr lang="en-US" dirty="0" smtClean="0">
                <a:latin typeface="Times New Roman" panose="02020603050405020304" pitchFamily="18" charset="0"/>
                <a:cs typeface="Times New Roman" panose="02020603050405020304" pitchFamily="18" charset="0"/>
              </a:rPr>
              <a:t>Stakeholder Analysis</a:t>
            </a:r>
          </a:p>
          <a:p>
            <a:r>
              <a:rPr lang="en-US" dirty="0" smtClean="0">
                <a:latin typeface="Times New Roman" panose="02020603050405020304" pitchFamily="18" charset="0"/>
                <a:cs typeface="Times New Roman" panose="02020603050405020304" pitchFamily="18" charset="0"/>
              </a:rPr>
              <a:t>Requirements Gathering</a:t>
            </a:r>
          </a:p>
          <a:p>
            <a:r>
              <a:rPr lang="en-US" dirty="0" smtClean="0">
                <a:latin typeface="Times New Roman" panose="02020603050405020304" pitchFamily="18" charset="0"/>
                <a:cs typeface="Times New Roman" panose="02020603050405020304" pitchFamily="18" charset="0"/>
              </a:rPr>
              <a:t>Design </a:t>
            </a:r>
            <a:r>
              <a:rPr lang="en-US" dirty="0">
                <a:latin typeface="Times New Roman" panose="02020603050405020304" pitchFamily="18" charset="0"/>
                <a:cs typeface="Times New Roman" panose="02020603050405020304" pitchFamily="18" charset="0"/>
              </a:rPr>
              <a:t>Phase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Prototype </a:t>
            </a:r>
            <a:r>
              <a:rPr lang="en-US" dirty="0">
                <a:latin typeface="Times New Roman" panose="02020603050405020304" pitchFamily="18" charset="0"/>
                <a:cs typeface="Times New Roman" panose="02020603050405020304" pitchFamily="18" charset="0"/>
              </a:rPr>
              <a:t>Development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Testing </a:t>
            </a:r>
            <a:r>
              <a:rPr lang="en-US" dirty="0">
                <a:latin typeface="Times New Roman" panose="02020603050405020304" pitchFamily="18" charset="0"/>
                <a:cs typeface="Times New Roman" panose="02020603050405020304" pitchFamily="18" charset="0"/>
              </a:rPr>
              <a:t>and Validation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Deployment </a:t>
            </a:r>
            <a:r>
              <a:rPr lang="en-US" dirty="0">
                <a:latin typeface="Times New Roman" panose="02020603050405020304" pitchFamily="18" charset="0"/>
                <a:cs typeface="Times New Roman" panose="02020603050405020304" pitchFamily="18" charset="0"/>
              </a:rPr>
              <a:t>Preparation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Project </a:t>
            </a:r>
            <a:r>
              <a:rPr lang="en-US" dirty="0">
                <a:latin typeface="Times New Roman" panose="02020603050405020304" pitchFamily="18" charset="0"/>
                <a:cs typeface="Times New Roman" panose="02020603050405020304" pitchFamily="18" charset="0"/>
              </a:rPr>
              <a:t>Completion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242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rmAutofit/>
          </a:bodyPr>
          <a:lstStyle/>
          <a:p>
            <a:r>
              <a:rPr lang="en-IN" sz="2400" b="1" dirty="0">
                <a:latin typeface="Times New Roman" panose="02020603050405020304" pitchFamily="18" charset="0"/>
                <a:cs typeface="Times New Roman" panose="02020603050405020304" pitchFamily="18" charset="0"/>
              </a:rPr>
              <a:t>Milestone Details</a:t>
            </a:r>
          </a:p>
        </p:txBody>
      </p:sp>
      <p:sp>
        <p:nvSpPr>
          <p:cNvPr id="3" name="Content Placeholder 2"/>
          <p:cNvSpPr>
            <a:spLocks noGrp="1"/>
          </p:cNvSpPr>
          <p:nvPr>
            <p:ph sz="quarter" idx="1"/>
          </p:nvPr>
        </p:nvSpPr>
        <p:spPr>
          <a:xfrm>
            <a:off x="457200" y="1066800"/>
            <a:ext cx="8229600" cy="5407152"/>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1.Project </a:t>
            </a:r>
            <a:r>
              <a:rPr lang="en-US" dirty="0">
                <a:latin typeface="Times New Roman" panose="02020603050405020304" pitchFamily="18" charset="0"/>
                <a:cs typeface="Times New Roman" panose="02020603050405020304" pitchFamily="18" charset="0"/>
              </a:rPr>
              <a:t>Initiation</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Set </a:t>
            </a:r>
            <a:r>
              <a:rPr lang="en-US" dirty="0">
                <a:latin typeface="Times New Roman" panose="02020603050405020304" pitchFamily="18" charset="0"/>
                <a:cs typeface="Times New Roman" panose="02020603050405020304" pitchFamily="18" charset="0"/>
              </a:rPr>
              <a:t>project objectives and scope</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Stakeholder Analysis</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Identify </a:t>
            </a:r>
            <a:r>
              <a:rPr lang="en-US" dirty="0">
                <a:latin typeface="Times New Roman" panose="02020603050405020304" pitchFamily="18" charset="0"/>
                <a:cs typeface="Times New Roman" panose="02020603050405020304" pitchFamily="18" charset="0"/>
              </a:rPr>
              <a:t>and engage stakeholders, define roles and relationships</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Requirements Gathering</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Collect </a:t>
            </a:r>
            <a:r>
              <a:rPr lang="en-US" dirty="0">
                <a:latin typeface="Times New Roman" panose="02020603050405020304" pitchFamily="18" charset="0"/>
                <a:cs typeface="Times New Roman" panose="02020603050405020304" pitchFamily="18" charset="0"/>
              </a:rPr>
              <a:t>project </a:t>
            </a:r>
            <a:r>
              <a:rPr lang="en-US" dirty="0" smtClean="0">
                <a:latin typeface="Times New Roman" panose="02020603050405020304" pitchFamily="18" charset="0"/>
                <a:cs typeface="Times New Roman" panose="02020603050405020304" pitchFamily="18" charset="0"/>
              </a:rPr>
              <a:t>requirements </a:t>
            </a:r>
            <a:r>
              <a:rPr lang="en-US" dirty="0">
                <a:latin typeface="Times New Roman" panose="02020603050405020304" pitchFamily="18" charset="0"/>
                <a:cs typeface="Times New Roman" panose="02020603050405020304" pitchFamily="18" charset="0"/>
              </a:rPr>
              <a:t>from stakeholders</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Continued Milestone </a:t>
            </a:r>
            <a:r>
              <a:rPr lang="en-IN" b="1" dirty="0" smtClean="0">
                <a:latin typeface="Times New Roman" panose="02020603050405020304" pitchFamily="18" charset="0"/>
                <a:cs typeface="Times New Roman" panose="02020603050405020304" pitchFamily="18" charset="0"/>
              </a:rPr>
              <a:t>Details</a:t>
            </a:r>
          </a:p>
          <a:p>
            <a:pPr marL="0" indent="0">
              <a:buNone/>
            </a:pPr>
            <a:r>
              <a:rPr lang="en-US" dirty="0" smtClean="0">
                <a:latin typeface="Times New Roman" panose="02020603050405020304" pitchFamily="18" charset="0"/>
                <a:cs typeface="Times New Roman" panose="02020603050405020304" pitchFamily="18" charset="0"/>
              </a:rPr>
              <a:t>4.Design </a:t>
            </a:r>
            <a:r>
              <a:rPr lang="en-US" dirty="0">
                <a:latin typeface="Times New Roman" panose="02020603050405020304" pitchFamily="18" charset="0"/>
                <a:cs typeface="Times New Roman" panose="02020603050405020304" pitchFamily="18" charset="0"/>
              </a:rPr>
              <a:t>Phase</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Develop </a:t>
            </a:r>
            <a:r>
              <a:rPr lang="en-US" dirty="0">
                <a:latin typeface="Times New Roman" panose="02020603050405020304" pitchFamily="18" charset="0"/>
                <a:cs typeface="Times New Roman" panose="02020603050405020304" pitchFamily="18" charset="0"/>
              </a:rPr>
              <a:t>system architecture and control </a:t>
            </a:r>
            <a:r>
              <a:rPr lang="en-US" dirty="0" smtClean="0">
                <a:latin typeface="Times New Roman" panose="02020603050405020304" pitchFamily="18" charset="0"/>
                <a:cs typeface="Times New Roman" panose="02020603050405020304" pitchFamily="18" charset="0"/>
              </a:rPr>
              <a:t>algorithms.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6861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rmAutofit/>
          </a:bodyPr>
          <a:lstStyle/>
          <a:p>
            <a:r>
              <a:rPr lang="en-US" sz="2400" b="1" dirty="0">
                <a:latin typeface="Times New Roman" panose="02020603050405020304" pitchFamily="18" charset="0"/>
                <a:cs typeface="Times New Roman" panose="02020603050405020304" pitchFamily="18" charset="0"/>
              </a:rPr>
              <a:t>5. Prototype </a:t>
            </a:r>
            <a:r>
              <a:rPr lang="en-US" sz="2400" b="1" dirty="0" smtClean="0">
                <a:latin typeface="Times New Roman" panose="02020603050405020304" pitchFamily="18" charset="0"/>
                <a:cs typeface="Times New Roman" panose="02020603050405020304" pitchFamily="18" charset="0"/>
              </a:rPr>
              <a:t>Development</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57200" y="838200"/>
            <a:ext cx="8305800" cy="5635752"/>
          </a:xfrm>
        </p:spPr>
        <p:txBody>
          <a:bodyPr/>
          <a:lstStyle/>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Build and test a functional prototype of the robotic leg</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6</a:t>
            </a:r>
            <a:r>
              <a:rPr lang="en-US" dirty="0">
                <a:latin typeface="Times New Roman" panose="02020603050405020304" pitchFamily="18" charset="0"/>
                <a:cs typeface="Times New Roman" panose="02020603050405020304" pitchFamily="18" charset="0"/>
              </a:rPr>
              <a:t>. Testing and Validation</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Conduct </a:t>
            </a:r>
            <a:r>
              <a:rPr lang="en-US" dirty="0">
                <a:latin typeface="Times New Roman" panose="02020603050405020304" pitchFamily="18" charset="0"/>
                <a:cs typeface="Times New Roman" panose="02020603050405020304" pitchFamily="18" charset="0"/>
              </a:rPr>
              <a:t>performance tests to validate the control strategies</a:t>
            </a:r>
            <a:r>
              <a:rPr lang="en-US" dirty="0" smtClean="0"/>
              <a:t>.</a:t>
            </a:r>
          </a:p>
          <a:p>
            <a:pPr>
              <a:buFont typeface="Wingdings" panose="05000000000000000000" pitchFamily="2" charset="2"/>
              <a:buChar char="ü"/>
            </a:pPr>
            <a:endParaRPr lang="en-US" dirty="0"/>
          </a:p>
          <a:p>
            <a:pPr marL="0" indent="0">
              <a:buNone/>
            </a:pPr>
            <a:r>
              <a:rPr lang="en-US" b="1" dirty="0">
                <a:latin typeface="Times New Roman" panose="02020603050405020304" pitchFamily="18" charset="0"/>
                <a:cs typeface="Times New Roman" panose="02020603050405020304" pitchFamily="18" charset="0"/>
              </a:rPr>
              <a:t>Final </a:t>
            </a:r>
            <a:r>
              <a:rPr lang="en-US" b="1" dirty="0" smtClean="0">
                <a:latin typeface="Times New Roman" panose="02020603050405020304" pitchFamily="18" charset="0"/>
                <a:cs typeface="Times New Roman" panose="02020603050405020304" pitchFamily="18" charset="0"/>
              </a:rPr>
              <a:t>Milestones</a:t>
            </a:r>
          </a:p>
          <a:p>
            <a:pPr marL="0" indent="0">
              <a:buNone/>
            </a:pPr>
            <a:r>
              <a:rPr lang="en-US" dirty="0" smtClean="0">
                <a:latin typeface="Times New Roman" panose="02020603050405020304" pitchFamily="18" charset="0"/>
                <a:cs typeface="Times New Roman" panose="02020603050405020304" pitchFamily="18" charset="0"/>
              </a:rPr>
              <a:t>7</a:t>
            </a:r>
            <a:r>
              <a:rPr lang="en-US" dirty="0">
                <a:latin typeface="Times New Roman" panose="02020603050405020304" pitchFamily="18" charset="0"/>
                <a:cs typeface="Times New Roman" panose="02020603050405020304" pitchFamily="18" charset="0"/>
              </a:rPr>
              <a:t>. Deployment Preparation</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Prepare </a:t>
            </a:r>
            <a:r>
              <a:rPr lang="en-US" dirty="0">
                <a:latin typeface="Times New Roman" panose="02020603050405020304" pitchFamily="18" charset="0"/>
                <a:cs typeface="Times New Roman" panose="02020603050405020304" pitchFamily="18" charset="0"/>
              </a:rPr>
              <a:t>for deployment and user training</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8</a:t>
            </a:r>
            <a:r>
              <a:rPr lang="en-US" dirty="0">
                <a:latin typeface="Times New Roman" panose="02020603050405020304" pitchFamily="18" charset="0"/>
                <a:cs typeface="Times New Roman" panose="02020603050405020304" pitchFamily="18" charset="0"/>
              </a:rPr>
              <a:t>. Project Completion</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Finalize </a:t>
            </a:r>
            <a:r>
              <a:rPr lang="en-US" dirty="0">
                <a:latin typeface="Times New Roman" panose="02020603050405020304" pitchFamily="18" charset="0"/>
                <a:cs typeface="Times New Roman" panose="02020603050405020304" pitchFamily="18" charset="0"/>
              </a:rPr>
              <a:t>project documentation and present results to stakeholders.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5466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19"/>
            <a:ext cx="7467600" cy="45719"/>
          </a:xfrm>
        </p:spPr>
        <p:txBody>
          <a:bodyPr>
            <a:normAutofit fontScale="90000"/>
          </a:bodyPr>
          <a:lstStyle/>
          <a:p>
            <a:endParaRPr lang="en-IN" dirty="0"/>
          </a:p>
        </p:txBody>
      </p:sp>
      <p:pic>
        <p:nvPicPr>
          <p:cNvPr id="4" name="Content Placeholder 3"/>
          <p:cNvPicPr>
            <a:picLocks noGrp="1" noChangeAspect="1"/>
          </p:cNvPicPr>
          <p:nvPr>
            <p:ph sz="quarter" idx="1"/>
          </p:nvPr>
        </p:nvPicPr>
        <p:blipFill>
          <a:blip r:embed="rId2"/>
          <a:stretch>
            <a:fillRect/>
          </a:stretch>
        </p:blipFill>
        <p:spPr>
          <a:xfrm>
            <a:off x="1066800" y="1143000"/>
            <a:ext cx="6391275" cy="4495800"/>
          </a:xfrm>
          <a:prstGeom prst="rect">
            <a:avLst/>
          </a:prstGeom>
        </p:spPr>
      </p:pic>
    </p:spTree>
    <p:extLst>
      <p:ext uri="{BB962C8B-B14F-4D97-AF65-F5344CB8AC3E}">
        <p14:creationId xmlns:p14="http://schemas.microsoft.com/office/powerpoint/2010/main" val="2837506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IN" dirty="0"/>
              <a:t>Introduction</a:t>
            </a:r>
          </a:p>
        </p:txBody>
      </p:sp>
      <p:sp>
        <p:nvSpPr>
          <p:cNvPr id="3" name="Content Placeholder 2"/>
          <p:cNvSpPr>
            <a:spLocks noGrp="1"/>
          </p:cNvSpPr>
          <p:nvPr>
            <p:ph sz="quarter" idx="1"/>
          </p:nvPr>
        </p:nvSpPr>
        <p:spPr>
          <a:xfrm>
            <a:off x="457200" y="1295400"/>
            <a:ext cx="7467600" cy="5562600"/>
          </a:xfrm>
        </p:spPr>
        <p:txBody>
          <a:bodyPr>
            <a:normAutofit/>
          </a:bodyPr>
          <a:lstStyle/>
          <a:p>
            <a:pPr algn="just">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Robots </a:t>
            </a:r>
            <a:r>
              <a:rPr lang="en-US" sz="1600" dirty="0">
                <a:latin typeface="Times New Roman" panose="02020603050405020304" pitchFamily="18" charset="0"/>
                <a:cs typeface="Times New Roman" panose="02020603050405020304" pitchFamily="18" charset="0"/>
              </a:rPr>
              <a:t>are essential to the study of physics because they can perform tasks that humans are unable to. </a:t>
            </a:r>
            <a:endParaRPr lang="en-US" sz="16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We are specifically referring to space robots, which have the ability to live in space, transport supplies for space missions, monitor space stations, or just stroll on the earth so that people may view these locations from a distance</a:t>
            </a:r>
            <a:r>
              <a:rPr lang="en-US" sz="16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An </a:t>
            </a:r>
            <a:r>
              <a:rPr lang="en-US" sz="1600" dirty="0">
                <a:latin typeface="Times New Roman" panose="02020603050405020304" pitchFamily="18" charset="0"/>
                <a:cs typeface="Times New Roman" panose="02020603050405020304" pitchFamily="18" charset="0"/>
              </a:rPr>
              <a:t>industrial robot is a versatile manipulator that can be autonomously controlled, reprogrammed, and programmed in three or more axes. </a:t>
            </a:r>
            <a:endParaRPr lang="en-US" sz="1600" dirty="0" smtClean="0">
              <a:latin typeface="Times New Roman" panose="02020603050405020304" pitchFamily="18" charset="0"/>
              <a:cs typeface="Times New Roman" panose="02020603050405020304" pitchFamily="18" charset="0"/>
            </a:endParaRPr>
          </a:p>
          <a:p>
            <a:pPr marL="0" indent="0" algn="just">
              <a:buNone/>
            </a:pPr>
            <a:r>
              <a:rPr lang="en-US" sz="1600" dirty="0" smtClean="0">
                <a:latin typeface="Times New Roman" panose="02020603050405020304" pitchFamily="18" charset="0"/>
                <a:cs typeface="Times New Roman" panose="02020603050405020304" pitchFamily="18" charset="0"/>
              </a:rPr>
              <a:t>                                   </a:t>
            </a:r>
          </a:p>
          <a:p>
            <a:pPr marL="0" indent="0" algn="just">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smtClean="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smtClean="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Figure </a:t>
            </a:r>
            <a:r>
              <a:rPr lang="en-US" sz="1400" b="1" dirty="0" smtClean="0">
                <a:latin typeface="Times New Roman" panose="02020603050405020304" pitchFamily="18" charset="0"/>
                <a:cs typeface="Times New Roman" panose="02020603050405020304" pitchFamily="18" charset="0"/>
              </a:rPr>
              <a:t>1</a:t>
            </a:r>
            <a:r>
              <a:rPr lang="en-US" sz="1400" b="1" dirty="0">
                <a:latin typeface="Times New Roman" panose="02020603050405020304" pitchFamily="18" charset="0"/>
                <a:cs typeface="Times New Roman" panose="02020603050405020304" pitchFamily="18" charset="0"/>
              </a:rPr>
              <a:t>: Boston </a:t>
            </a:r>
            <a:r>
              <a:rPr lang="en-US" sz="1400" b="1" dirty="0" smtClean="0">
                <a:latin typeface="Times New Roman" panose="02020603050405020304" pitchFamily="18" charset="0"/>
                <a:cs typeface="Times New Roman" panose="02020603050405020304" pitchFamily="18" charset="0"/>
              </a:rPr>
              <a:t>Robots</a:t>
            </a:r>
          </a:p>
          <a:p>
            <a:pPr marL="0" indent="0" algn="just">
              <a:buNone/>
            </a:pPr>
            <a:r>
              <a:rPr lang="en-US" sz="1400" b="1" dirty="0">
                <a:latin typeface="+mj-lt"/>
                <a:cs typeface="Times New Roman" panose="02020603050405020304" pitchFamily="18" charset="0"/>
              </a:rPr>
              <a:t> </a:t>
            </a:r>
            <a:r>
              <a:rPr lang="en-US" sz="1400" b="1" dirty="0" smtClean="0">
                <a:latin typeface="+mj-lt"/>
                <a:cs typeface="Times New Roman" panose="02020603050405020304" pitchFamily="18" charset="0"/>
              </a:rPr>
              <a:t>                                                                                 </a:t>
            </a:r>
            <a:r>
              <a:rPr lang="en-US" sz="1400" dirty="0" smtClean="0">
                <a:latin typeface="+mj-lt"/>
                <a:cs typeface="Times New Roman" panose="02020603050405020304" pitchFamily="18" charset="0"/>
              </a:rPr>
              <a:t>4 </a:t>
            </a:r>
            <a:endParaRPr lang="en-US" sz="1400" dirty="0">
              <a:latin typeface="+mj-lt"/>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514600" y="4038601"/>
            <a:ext cx="4114800" cy="1981200"/>
          </a:xfrm>
          <a:prstGeom prst="rect">
            <a:avLst/>
          </a:prstGeom>
        </p:spPr>
      </p:pic>
    </p:spTree>
    <p:extLst>
      <p:ext uri="{BB962C8B-B14F-4D97-AF65-F5344CB8AC3E}">
        <p14:creationId xmlns:p14="http://schemas.microsoft.com/office/powerpoint/2010/main" val="6002729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868362"/>
          </a:xfrm>
        </p:spPr>
        <p:txBody>
          <a:bodyPr>
            <a:normAutofit/>
          </a:bodyPr>
          <a:lstStyle/>
          <a:p>
            <a:pPr algn="l"/>
            <a:r>
              <a:rPr lang="en-US" sz="3200" dirty="0">
                <a:latin typeface="Times New Roman" pitchFamily="18" charset="0"/>
                <a:cs typeface="Times New Roman" pitchFamily="18" charset="0"/>
              </a:rPr>
              <a:t>Introduction</a:t>
            </a:r>
          </a:p>
        </p:txBody>
      </p:sp>
      <p:sp>
        <p:nvSpPr>
          <p:cNvPr id="3" name="Content Placeholder 2"/>
          <p:cNvSpPr>
            <a:spLocks noGrp="1"/>
          </p:cNvSpPr>
          <p:nvPr>
            <p:ph sz="quarter" idx="1"/>
          </p:nvPr>
        </p:nvSpPr>
        <p:spPr>
          <a:xfrm>
            <a:off x="304800" y="978932"/>
            <a:ext cx="8229600" cy="5791200"/>
          </a:xfrm>
        </p:spPr>
        <p:txBody>
          <a:bodyPr>
            <a:normAutofit fontScale="70000" lnSpcReduction="20000"/>
          </a:bodyPr>
          <a:lstStyle/>
          <a:p>
            <a:pPr algn="just">
              <a:buNone/>
            </a:pPr>
            <a:r>
              <a:rPr lang="en-US" sz="4500" dirty="0">
                <a:latin typeface="Times New Roman" pitchFamily="18" charset="0"/>
                <a:cs typeface="Times New Roman" pitchFamily="18" charset="0"/>
              </a:rPr>
              <a:t> </a:t>
            </a:r>
            <a:r>
              <a:rPr lang="en-US" sz="4500" i="1" u="sng" dirty="0">
                <a:latin typeface="Times New Roman" pitchFamily="18" charset="0"/>
                <a:cs typeface="Times New Roman" pitchFamily="18" charset="0"/>
              </a:rPr>
              <a:t>Robotics</a:t>
            </a:r>
            <a:r>
              <a:rPr lang="en-US" sz="4500" dirty="0">
                <a:latin typeface="Times New Roman" pitchFamily="18" charset="0"/>
                <a:cs typeface="Times New Roman" pitchFamily="18" charset="0"/>
              </a:rPr>
              <a:t>: </a:t>
            </a:r>
            <a:endParaRPr lang="en-US" sz="4500" dirty="0" smtClean="0">
              <a:latin typeface="Times New Roman" pitchFamily="18" charset="0"/>
              <a:cs typeface="Times New Roman" pitchFamily="18" charset="0"/>
            </a:endParaRPr>
          </a:p>
          <a:p>
            <a:pPr algn="just">
              <a:buFont typeface="Wingdings" panose="05000000000000000000" pitchFamily="2" charset="2"/>
              <a:buChar char="v"/>
            </a:pPr>
            <a:r>
              <a:rPr lang="en-US" sz="2600" dirty="0" smtClean="0">
                <a:latin typeface="Times New Roman" pitchFamily="18" charset="0"/>
                <a:cs typeface="Times New Roman" pitchFamily="18" charset="0"/>
              </a:rPr>
              <a:t>Robotics </a:t>
            </a:r>
            <a:r>
              <a:rPr lang="en-US" sz="2600" dirty="0">
                <a:latin typeface="Times New Roman" pitchFamily="18" charset="0"/>
                <a:cs typeface="Times New Roman" pitchFamily="18" charset="0"/>
              </a:rPr>
              <a:t>is the science and technology of robots, their design, manufacturing and application</a:t>
            </a:r>
            <a:r>
              <a:rPr lang="en-US" sz="2600" dirty="0" smtClean="0">
                <a:latin typeface="Times New Roman" pitchFamily="18" charset="0"/>
                <a:cs typeface="Times New Roman" pitchFamily="18" charset="0"/>
              </a:rPr>
              <a:t>.</a:t>
            </a:r>
          </a:p>
          <a:p>
            <a:pPr algn="just">
              <a:buFont typeface="Wingdings" panose="05000000000000000000" pitchFamily="2" charset="2"/>
              <a:buChar char="v"/>
            </a:pPr>
            <a:endParaRPr lang="en-US" sz="2600" dirty="0">
              <a:latin typeface="Times New Roman" pitchFamily="18" charset="0"/>
              <a:cs typeface="Times New Roman" pitchFamily="18" charset="0"/>
            </a:endParaRPr>
          </a:p>
          <a:p>
            <a:pPr algn="just">
              <a:buFont typeface="Wingdings" panose="05000000000000000000" pitchFamily="2" charset="2"/>
              <a:buChar char="v"/>
            </a:pPr>
            <a:r>
              <a:rPr lang="en-US" sz="2600" dirty="0">
                <a:latin typeface="Times New Roman" pitchFamily="18" charset="0"/>
                <a:cs typeface="Times New Roman" pitchFamily="18" charset="0"/>
              </a:rPr>
              <a:t>Robotics develops machines that can substitute for humans and replicate human actions</a:t>
            </a:r>
            <a:r>
              <a:rPr lang="en-US" sz="2600" dirty="0" smtClean="0">
                <a:latin typeface="Times New Roman" pitchFamily="18" charset="0"/>
                <a:cs typeface="Times New Roman" pitchFamily="18" charset="0"/>
              </a:rPr>
              <a:t>.</a:t>
            </a:r>
            <a:r>
              <a:rPr lang="en-US" sz="2300" dirty="0" smtClean="0">
                <a:latin typeface="Times New Roman" pitchFamily="18" charset="0"/>
                <a:cs typeface="Times New Roman" pitchFamily="18" charset="0"/>
              </a:rPr>
              <a:t>                                                         </a:t>
            </a:r>
          </a:p>
          <a:p>
            <a:pPr algn="just">
              <a:buNone/>
            </a:pPr>
            <a:r>
              <a:rPr lang="en-US" sz="2300" dirty="0">
                <a:latin typeface="Times New Roman" pitchFamily="18" charset="0"/>
                <a:cs typeface="Times New Roman" pitchFamily="18" charset="0"/>
              </a:rPr>
              <a:t> </a:t>
            </a:r>
            <a:r>
              <a:rPr lang="en-US" sz="2300" dirty="0" smtClean="0">
                <a:latin typeface="Times New Roman" pitchFamily="18" charset="0"/>
                <a:cs typeface="Times New Roman" pitchFamily="18" charset="0"/>
              </a:rPr>
              <a:t>                                                                     </a:t>
            </a:r>
            <a:endParaRPr lang="en-US" sz="3000" u="sng" dirty="0" smtClean="0">
              <a:latin typeface="Times New Roman" pitchFamily="18" charset="0"/>
              <a:cs typeface="Times New Roman" pitchFamily="18" charset="0"/>
            </a:endParaRPr>
          </a:p>
          <a:p>
            <a:pPr algn="just">
              <a:buNone/>
            </a:pPr>
            <a:endParaRPr lang="en-US" sz="3000" u="sng" dirty="0">
              <a:latin typeface="Times New Roman" pitchFamily="18" charset="0"/>
              <a:cs typeface="Times New Roman" pitchFamily="18" charset="0"/>
            </a:endParaRPr>
          </a:p>
          <a:p>
            <a:pPr algn="just">
              <a:buNone/>
            </a:pPr>
            <a:endParaRPr lang="en-US" sz="3000" u="sng" dirty="0" smtClean="0">
              <a:latin typeface="Times New Roman" pitchFamily="18" charset="0"/>
              <a:cs typeface="Times New Roman" pitchFamily="18" charset="0"/>
            </a:endParaRPr>
          </a:p>
          <a:p>
            <a:pPr algn="just">
              <a:buNone/>
            </a:pPr>
            <a:endParaRPr lang="en-US" sz="3000" u="sng" dirty="0" smtClean="0">
              <a:latin typeface="Times New Roman" pitchFamily="18" charset="0"/>
              <a:cs typeface="Times New Roman" pitchFamily="18" charset="0"/>
            </a:endParaRPr>
          </a:p>
          <a:p>
            <a:pPr algn="just">
              <a:buNone/>
            </a:pPr>
            <a:endParaRPr lang="en-US" sz="3000" u="sng" dirty="0">
              <a:latin typeface="Times New Roman" pitchFamily="18" charset="0"/>
              <a:cs typeface="Times New Roman" pitchFamily="18" charset="0"/>
            </a:endParaRPr>
          </a:p>
          <a:p>
            <a:pPr algn="just">
              <a:buNone/>
            </a:pPr>
            <a:endParaRPr lang="en-US" sz="3000" u="sng" dirty="0" smtClean="0">
              <a:latin typeface="Times New Roman" pitchFamily="18" charset="0"/>
              <a:cs typeface="Times New Roman" pitchFamily="18" charset="0"/>
            </a:endParaRPr>
          </a:p>
          <a:p>
            <a:pPr algn="just">
              <a:buNone/>
            </a:pPr>
            <a:endParaRPr lang="en-US" sz="3000" u="sng" dirty="0">
              <a:latin typeface="Times New Roman" pitchFamily="18" charset="0"/>
              <a:cs typeface="Times New Roman" pitchFamily="18" charset="0"/>
            </a:endParaRPr>
          </a:p>
          <a:p>
            <a:pPr algn="just">
              <a:buNone/>
            </a:pPr>
            <a:endParaRPr lang="en-US" sz="3000" u="sng" dirty="0" smtClean="0">
              <a:latin typeface="Times New Roman" pitchFamily="18" charset="0"/>
              <a:cs typeface="Times New Roman" pitchFamily="18" charset="0"/>
            </a:endParaRPr>
          </a:p>
          <a:p>
            <a:pPr algn="just">
              <a:buNone/>
            </a:pPr>
            <a:endParaRPr lang="en-US" sz="3000" u="sng" dirty="0">
              <a:latin typeface="Times New Roman" pitchFamily="18" charset="0"/>
              <a:cs typeface="Times New Roman" pitchFamily="18" charset="0"/>
            </a:endParaRPr>
          </a:p>
          <a:p>
            <a:pPr algn="just">
              <a:buNone/>
            </a:pPr>
            <a:r>
              <a:rPr lang="en-US" sz="3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Figure 2: Spot                                                                       Figure 3: Bob(Car)</a:t>
            </a:r>
            <a:endParaRPr lang="en-US" sz="2000" b="1" dirty="0">
              <a:latin typeface="Times New Roman" pitchFamily="18" charset="0"/>
              <a:cs typeface="Times New Roman" pitchFamily="18" charset="0"/>
            </a:endParaRPr>
          </a:p>
          <a:p>
            <a:pPr algn="just">
              <a:buNone/>
            </a:pPr>
            <a:r>
              <a:rPr lang="en-US" sz="3000" u="sng" dirty="0" smtClean="0">
                <a:latin typeface="Times New Roman" pitchFamily="18" charset="0"/>
                <a:cs typeface="Times New Roman" pitchFamily="18" charset="0"/>
              </a:rPr>
              <a:t>                           </a:t>
            </a:r>
          </a:p>
          <a:p>
            <a:pPr algn="just">
              <a:buNone/>
            </a:pPr>
            <a:r>
              <a:rPr lang="en-US" sz="2600" dirty="0">
                <a:latin typeface="+mj-lt"/>
                <a:cs typeface="Times New Roman" pitchFamily="18" charset="0"/>
              </a:rPr>
              <a:t> </a:t>
            </a:r>
            <a:r>
              <a:rPr lang="en-US" sz="2600" dirty="0" smtClean="0">
                <a:latin typeface="+mj-lt"/>
                <a:cs typeface="Times New Roman" pitchFamily="18" charset="0"/>
              </a:rPr>
              <a:t>                                                          </a:t>
            </a:r>
            <a:r>
              <a:rPr lang="en-US" sz="2000" dirty="0" smtClean="0">
                <a:latin typeface="+mj-lt"/>
                <a:cs typeface="Times New Roman" pitchFamily="18" charset="0"/>
              </a:rPr>
              <a:t>5</a:t>
            </a:r>
            <a:endParaRPr lang="en-US" sz="2000" dirty="0">
              <a:latin typeface="+mj-lt"/>
              <a:cs typeface="Times New Roman" pitchFamily="18" charset="0"/>
            </a:endParaRPr>
          </a:p>
        </p:txBody>
      </p:sp>
      <p:sp>
        <p:nvSpPr>
          <p:cNvPr id="15" name="TextBox 14"/>
          <p:cNvSpPr txBox="1"/>
          <p:nvPr/>
        </p:nvSpPr>
        <p:spPr>
          <a:xfrm>
            <a:off x="4419600" y="5867400"/>
            <a:ext cx="3698448" cy="738664"/>
          </a:xfrm>
          <a:prstGeom prst="rect">
            <a:avLst/>
          </a:prstGeom>
          <a:noFill/>
        </p:spPr>
        <p:txBody>
          <a:bodyPr wrap="square" rtlCol="0">
            <a:spAutoFit/>
          </a:bodyPr>
          <a:lstStyle/>
          <a:p>
            <a:pPr>
              <a:buFont typeface="Arial" charset="0"/>
              <a:buChar char="•"/>
            </a:pPr>
            <a:r>
              <a:rPr lang="en-US" sz="1100" dirty="0" smtClean="0">
                <a:latin typeface="Times New Roman" pitchFamily="18" charset="0"/>
                <a:cs typeface="Times New Roman" pitchFamily="18" charset="0"/>
                <a:hlinkClick r:id="rId2"/>
              </a:rPr>
              <a:t>[1] https://robots.ieee.org/robots/minicheetah/</a:t>
            </a:r>
            <a:endParaRPr lang="en-US" sz="1100" dirty="0" smtClean="0">
              <a:latin typeface="Times New Roman" pitchFamily="18" charset="0"/>
              <a:cs typeface="Times New Roman" pitchFamily="18" charset="0"/>
            </a:endParaRPr>
          </a:p>
          <a:p>
            <a:r>
              <a:rPr lang="en-US" sz="1100" dirty="0" smtClean="0">
                <a:latin typeface="Times New Roman" pitchFamily="18" charset="0"/>
                <a:cs typeface="Times New Roman" pitchFamily="18" charset="0"/>
                <a:hlinkClick r:id="rId3"/>
              </a:rPr>
              <a:t> [2] https://www.giantfreakinrobot.com/sci/robot-cheetah.html</a:t>
            </a:r>
            <a:endParaRPr lang="en-US" sz="1100" dirty="0" smtClean="0">
              <a:latin typeface="Times New Roman" pitchFamily="18" charset="0"/>
              <a:cs typeface="Times New Roman" pitchFamily="18" charset="0"/>
            </a:endParaRPr>
          </a:p>
          <a:p>
            <a:pPr>
              <a:buFont typeface="Arial" charset="0"/>
              <a:buChar char="•"/>
            </a:pPr>
            <a:endParaRPr lang="en-US" sz="1100" dirty="0" smtClean="0">
              <a:latin typeface="Times New Roman" pitchFamily="18" charset="0"/>
              <a:cs typeface="Times New Roman" pitchFamily="18" charset="0"/>
            </a:endParaRPr>
          </a:p>
          <a:p>
            <a:pPr>
              <a:buFont typeface="Arial" charset="0"/>
              <a:buChar char="•"/>
            </a:pPr>
            <a:endParaRPr lang="en-US" sz="900" dirty="0"/>
          </a:p>
        </p:txBody>
      </p:sp>
      <p:pic>
        <p:nvPicPr>
          <p:cNvPr id="5" name="Picture 4"/>
          <p:cNvPicPr>
            <a:picLocks noChangeAspect="1"/>
          </p:cNvPicPr>
          <p:nvPr/>
        </p:nvPicPr>
        <p:blipFill>
          <a:blip r:embed="rId4"/>
          <a:stretch>
            <a:fillRect/>
          </a:stretch>
        </p:blipFill>
        <p:spPr>
          <a:xfrm>
            <a:off x="457200" y="3322068"/>
            <a:ext cx="3352800" cy="2274332"/>
          </a:xfrm>
          <a:prstGeom prst="rect">
            <a:avLst/>
          </a:prstGeom>
        </p:spPr>
      </p:pic>
      <p:pic>
        <p:nvPicPr>
          <p:cNvPr id="6" name="Picture 5"/>
          <p:cNvPicPr>
            <a:picLocks noChangeAspect="1"/>
          </p:cNvPicPr>
          <p:nvPr/>
        </p:nvPicPr>
        <p:blipFill>
          <a:blip r:embed="rId5"/>
          <a:stretch>
            <a:fillRect/>
          </a:stretch>
        </p:blipFill>
        <p:spPr>
          <a:xfrm>
            <a:off x="3962400" y="3322069"/>
            <a:ext cx="4267200" cy="227433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pPr algn="l"/>
            <a:r>
              <a:rPr lang="en-US" sz="3200" dirty="0">
                <a:latin typeface="Times New Roman" pitchFamily="18" charset="0"/>
                <a:cs typeface="Times New Roman" pitchFamily="18" charset="0"/>
              </a:rPr>
              <a:t>Introduction</a:t>
            </a:r>
          </a:p>
        </p:txBody>
      </p:sp>
      <p:sp>
        <p:nvSpPr>
          <p:cNvPr id="3" name="Content Placeholder 2"/>
          <p:cNvSpPr>
            <a:spLocks noGrp="1"/>
          </p:cNvSpPr>
          <p:nvPr>
            <p:ph sz="quarter" idx="1"/>
          </p:nvPr>
        </p:nvSpPr>
        <p:spPr>
          <a:xfrm>
            <a:off x="457200" y="1066800"/>
            <a:ext cx="8229600" cy="5410200"/>
          </a:xfrm>
        </p:spPr>
        <p:txBody>
          <a:bodyPr>
            <a:noAutofit/>
          </a:bodyPr>
          <a:lstStyle/>
          <a:p>
            <a:pPr algn="just">
              <a:buNone/>
            </a:pPr>
            <a:r>
              <a:rPr lang="en-US" sz="2800" i="1" u="sng" dirty="0">
                <a:latin typeface="Times New Roman" pitchFamily="18" charset="0"/>
                <a:cs typeface="Times New Roman" pitchFamily="18" charset="0"/>
              </a:rPr>
              <a:t>Reinforcement Learning </a:t>
            </a:r>
            <a:r>
              <a:rPr lang="en-US" sz="2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An agent in environment who learn from there action and try to get cumulative rewards.</a:t>
            </a:r>
            <a:r>
              <a:rPr lang="en-US" dirty="0">
                <a:latin typeface="Times New Roman" pitchFamily="18" charset="0"/>
                <a:cs typeface="Times New Roman" pitchFamily="18" charset="0"/>
              </a:rPr>
              <a:t> </a:t>
            </a:r>
            <a:endParaRPr lang="en-US" u="sng" dirty="0">
              <a:latin typeface="Times New Roman" pitchFamily="18" charset="0"/>
              <a:cs typeface="Times New Roman" pitchFamily="18" charset="0"/>
            </a:endParaRPr>
          </a:p>
        </p:txBody>
      </p:sp>
      <p:pic>
        <p:nvPicPr>
          <p:cNvPr id="7" name="Picture 6" descr="rl pic 3.jpg"/>
          <p:cNvPicPr>
            <a:picLocks noChangeAspect="1"/>
          </p:cNvPicPr>
          <p:nvPr/>
        </p:nvPicPr>
        <p:blipFill>
          <a:blip r:embed="rId2"/>
          <a:stretch>
            <a:fillRect/>
          </a:stretch>
        </p:blipFill>
        <p:spPr>
          <a:xfrm>
            <a:off x="4953000" y="2819400"/>
            <a:ext cx="3581400" cy="2282651"/>
          </a:xfrm>
          <a:prstGeom prst="rect">
            <a:avLst/>
          </a:prstGeom>
        </p:spPr>
      </p:pic>
      <p:pic>
        <p:nvPicPr>
          <p:cNvPr id="8" name="Picture 7" descr="rl im.png"/>
          <p:cNvPicPr>
            <a:picLocks noChangeAspect="1"/>
          </p:cNvPicPr>
          <p:nvPr/>
        </p:nvPicPr>
        <p:blipFill>
          <a:blip r:embed="rId3"/>
          <a:stretch>
            <a:fillRect/>
          </a:stretch>
        </p:blipFill>
        <p:spPr>
          <a:xfrm>
            <a:off x="762000" y="2743200"/>
            <a:ext cx="2895600" cy="2005471"/>
          </a:xfrm>
          <a:prstGeom prst="rect">
            <a:avLst/>
          </a:prstGeom>
        </p:spPr>
      </p:pic>
      <p:sp>
        <p:nvSpPr>
          <p:cNvPr id="9" name="TextBox 8"/>
          <p:cNvSpPr txBox="1"/>
          <p:nvPr/>
        </p:nvSpPr>
        <p:spPr>
          <a:xfrm>
            <a:off x="4953000" y="5181600"/>
            <a:ext cx="3657600" cy="523220"/>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Figure5: </a:t>
            </a:r>
            <a:r>
              <a:rPr lang="en-US" sz="1400" b="1" dirty="0">
                <a:latin typeface="Times New Roman" pitchFamily="18" charset="0"/>
                <a:cs typeface="Times New Roman" pitchFamily="18" charset="0"/>
              </a:rPr>
              <a:t>A  sitting dog (agent) want </a:t>
            </a:r>
            <a:r>
              <a:rPr lang="en-US" sz="1400" b="1" dirty="0" smtClean="0">
                <a:latin typeface="Times New Roman" pitchFamily="18" charset="0"/>
                <a:cs typeface="Times New Roman" pitchFamily="18" charset="0"/>
              </a:rPr>
              <a:t>to walk </a:t>
            </a:r>
            <a:r>
              <a:rPr lang="en-US" sz="1400" b="1" dirty="0">
                <a:latin typeface="Times New Roman" pitchFamily="18" charset="0"/>
                <a:cs typeface="Times New Roman" pitchFamily="18" charset="0"/>
              </a:rPr>
              <a:t>,</a:t>
            </a:r>
          </a:p>
          <a:p>
            <a:r>
              <a:rPr lang="en-US" sz="1400" b="1" dirty="0">
                <a:latin typeface="Times New Roman" pitchFamily="18" charset="0"/>
                <a:cs typeface="Times New Roman" pitchFamily="18" charset="0"/>
              </a:rPr>
              <a:t> for this he will get biscuits as a reward</a:t>
            </a:r>
            <a:r>
              <a:rPr lang="en-US" sz="1400" b="1" dirty="0" smtClean="0">
                <a:latin typeface="Times New Roman" pitchFamily="18" charset="0"/>
                <a:cs typeface="Times New Roman" pitchFamily="18" charset="0"/>
              </a:rPr>
              <a:t>.</a:t>
            </a:r>
            <a:endParaRPr lang="en-US" sz="1000" b="1" dirty="0">
              <a:latin typeface="Times New Roman" pitchFamily="18" charset="0"/>
              <a:cs typeface="Times New Roman" pitchFamily="18" charset="0"/>
            </a:endParaRPr>
          </a:p>
        </p:txBody>
      </p:sp>
      <p:sp>
        <p:nvSpPr>
          <p:cNvPr id="10" name="TextBox 9"/>
          <p:cNvSpPr txBox="1"/>
          <p:nvPr/>
        </p:nvSpPr>
        <p:spPr>
          <a:xfrm>
            <a:off x="762000" y="5181600"/>
            <a:ext cx="2895600" cy="307777"/>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Figure4: </a:t>
            </a:r>
            <a:r>
              <a:rPr lang="en-US" sz="1400" b="1" dirty="0">
                <a:latin typeface="Times New Roman" pitchFamily="18" charset="0"/>
                <a:cs typeface="Times New Roman" pitchFamily="18" charset="0"/>
              </a:rPr>
              <a:t>Reinforcement </a:t>
            </a:r>
            <a:r>
              <a:rPr lang="en-US" sz="1400" b="1" dirty="0" smtClean="0">
                <a:latin typeface="Times New Roman" pitchFamily="18" charset="0"/>
                <a:cs typeface="Times New Roman" pitchFamily="18" charset="0"/>
              </a:rPr>
              <a:t>Learning </a:t>
            </a:r>
            <a:endParaRPr lang="en-US" sz="900" b="1" dirty="0">
              <a:latin typeface="Times New Roman" pitchFamily="18" charset="0"/>
              <a:cs typeface="Times New Roman" pitchFamily="18" charset="0"/>
            </a:endParaRPr>
          </a:p>
        </p:txBody>
      </p:sp>
      <p:sp>
        <p:nvSpPr>
          <p:cNvPr id="4" name="TextBox 3"/>
          <p:cNvSpPr txBox="1"/>
          <p:nvPr/>
        </p:nvSpPr>
        <p:spPr>
          <a:xfrm>
            <a:off x="4038600" y="6368534"/>
            <a:ext cx="668773" cy="369332"/>
          </a:xfrm>
          <a:prstGeom prst="rect">
            <a:avLst/>
          </a:prstGeom>
          <a:noFill/>
        </p:spPr>
        <p:txBody>
          <a:bodyPr wrap="none" rtlCol="0">
            <a:spAutoFit/>
          </a:bodyPr>
          <a:lstStyle/>
          <a:p>
            <a:r>
              <a:rPr lang="en-US" dirty="0"/>
              <a:t> </a:t>
            </a:r>
            <a:r>
              <a:rPr lang="en-US" dirty="0" smtClean="0"/>
              <a:t>     </a:t>
            </a:r>
            <a:r>
              <a:rPr lang="en-US" sz="1400" dirty="0" smtClean="0"/>
              <a:t>6</a:t>
            </a:r>
            <a:endParaRPr lang="en-US" sz="1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15200" cy="1020762"/>
          </a:xfrm>
        </p:spPr>
        <p:txBody>
          <a:bodyPr>
            <a:normAutofit/>
          </a:bodyPr>
          <a:lstStyle/>
          <a:p>
            <a:r>
              <a:rPr lang="en-IN" sz="2800" b="1" dirty="0">
                <a:latin typeface="Times New Roman" panose="02020603050405020304" pitchFamily="18" charset="0"/>
                <a:cs typeface="Times New Roman" panose="02020603050405020304" pitchFamily="18" charset="0"/>
              </a:rPr>
              <a:t>Stakeholder Identification</a:t>
            </a:r>
          </a:p>
        </p:txBody>
      </p:sp>
      <p:sp>
        <p:nvSpPr>
          <p:cNvPr id="3" name="Content Placeholder 2"/>
          <p:cNvSpPr>
            <a:spLocks noGrp="1"/>
          </p:cNvSpPr>
          <p:nvPr>
            <p:ph sz="quarter" idx="1"/>
          </p:nvPr>
        </p:nvSpPr>
        <p:spPr>
          <a:xfrm>
            <a:off x="457200" y="1447800"/>
            <a:ext cx="7848600" cy="5026152"/>
          </a:xfrm>
        </p:spPr>
        <p:txBody>
          <a:bodyPr>
            <a:normAutofit/>
          </a:bodyPr>
          <a:lstStyle/>
          <a:p>
            <a:pPr algn="just"/>
            <a:r>
              <a:rPr lang="en-IN" dirty="0">
                <a:latin typeface="Times New Roman" panose="02020603050405020304" pitchFamily="18" charset="0"/>
                <a:cs typeface="Times New Roman" panose="02020603050405020304" pitchFamily="18" charset="0"/>
              </a:rPr>
              <a:t>Stakeholders</a:t>
            </a:r>
            <a:r>
              <a:rPr lang="en-IN" dirty="0" smtClean="0">
                <a:latin typeface="Times New Roman" panose="02020603050405020304" pitchFamily="18" charset="0"/>
                <a:cs typeface="Times New Roman" panose="02020603050405020304" pitchFamily="18" charset="0"/>
              </a:rPr>
              <a:t>:</a:t>
            </a:r>
          </a:p>
          <a:p>
            <a:pPr marL="0" indent="0" algn="just">
              <a:buNone/>
            </a:pPr>
            <a:endParaRPr lang="en-IN"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IN" dirty="0" smtClean="0">
                <a:latin typeface="Times New Roman" panose="02020603050405020304" pitchFamily="18" charset="0"/>
                <a:cs typeface="Times New Roman" panose="02020603050405020304" pitchFamily="18" charset="0"/>
              </a:rPr>
              <a:t>Project </a:t>
            </a:r>
            <a:r>
              <a:rPr lang="en-IN" dirty="0">
                <a:latin typeface="Times New Roman" panose="02020603050405020304" pitchFamily="18" charset="0"/>
                <a:cs typeface="Times New Roman" panose="02020603050405020304" pitchFamily="18" charset="0"/>
              </a:rPr>
              <a:t>Manager: Oversees project execution</a:t>
            </a:r>
            <a:r>
              <a:rPr lang="en-IN"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ü"/>
            </a:pPr>
            <a:r>
              <a:rPr lang="en-IN" dirty="0" smtClean="0">
                <a:latin typeface="Times New Roman" panose="02020603050405020304" pitchFamily="18" charset="0"/>
                <a:cs typeface="Times New Roman" panose="02020603050405020304" pitchFamily="18" charset="0"/>
              </a:rPr>
              <a:t>Robotics </a:t>
            </a:r>
            <a:r>
              <a:rPr lang="en-IN" dirty="0">
                <a:latin typeface="Times New Roman" panose="02020603050405020304" pitchFamily="18" charset="0"/>
                <a:cs typeface="Times New Roman" panose="02020603050405020304" pitchFamily="18" charset="0"/>
              </a:rPr>
              <a:t>Engineers: Design and implement the robotic leg</a:t>
            </a:r>
            <a:r>
              <a:rPr lang="en-IN"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ü"/>
            </a:pPr>
            <a:r>
              <a:rPr lang="en-IN" dirty="0" smtClean="0">
                <a:latin typeface="Times New Roman" panose="02020603050405020304" pitchFamily="18" charset="0"/>
                <a:cs typeface="Times New Roman" panose="02020603050405020304" pitchFamily="18" charset="0"/>
              </a:rPr>
              <a:t>Data </a:t>
            </a:r>
            <a:r>
              <a:rPr lang="en-IN" dirty="0">
                <a:latin typeface="Times New Roman" panose="02020603050405020304" pitchFamily="18" charset="0"/>
                <a:cs typeface="Times New Roman" panose="02020603050405020304" pitchFamily="18" charset="0"/>
              </a:rPr>
              <a:t>Scientists: Develop and optimize RL algorithms</a:t>
            </a:r>
            <a:r>
              <a:rPr lang="en-IN"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ü"/>
            </a:pPr>
            <a:r>
              <a:rPr lang="en-IN" dirty="0" smtClean="0">
                <a:latin typeface="Times New Roman" panose="02020603050405020304" pitchFamily="18" charset="0"/>
                <a:cs typeface="Times New Roman" panose="02020603050405020304" pitchFamily="18" charset="0"/>
              </a:rPr>
              <a:t>Research </a:t>
            </a:r>
            <a:r>
              <a:rPr lang="en-IN" dirty="0">
                <a:latin typeface="Times New Roman" panose="02020603050405020304" pitchFamily="18" charset="0"/>
                <a:cs typeface="Times New Roman" panose="02020603050405020304" pitchFamily="18" charset="0"/>
              </a:rPr>
              <a:t>Institutions: Provide insights and support</a:t>
            </a:r>
            <a:r>
              <a:rPr lang="en-IN"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ü"/>
            </a:pPr>
            <a:r>
              <a:rPr lang="en-IN" dirty="0" smtClean="0">
                <a:latin typeface="Times New Roman" panose="02020603050405020304" pitchFamily="18" charset="0"/>
                <a:cs typeface="Times New Roman" panose="02020603050405020304" pitchFamily="18" charset="0"/>
              </a:rPr>
              <a:t>End </a:t>
            </a:r>
            <a:r>
              <a:rPr lang="en-IN" dirty="0">
                <a:latin typeface="Times New Roman" panose="02020603050405020304" pitchFamily="18" charset="0"/>
                <a:cs typeface="Times New Roman" panose="02020603050405020304" pitchFamily="18" charset="0"/>
              </a:rPr>
              <a:t>Users: Offer feedback for usability</a:t>
            </a:r>
            <a:r>
              <a:rPr lang="en-IN"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ü"/>
            </a:pPr>
            <a:r>
              <a:rPr lang="en-IN" dirty="0" smtClean="0">
                <a:latin typeface="Times New Roman" panose="02020603050405020304" pitchFamily="18" charset="0"/>
                <a:cs typeface="Times New Roman" panose="02020603050405020304" pitchFamily="18" charset="0"/>
              </a:rPr>
              <a:t>Investors</a:t>
            </a:r>
            <a:r>
              <a:rPr lang="en-IN" dirty="0">
                <a:latin typeface="Times New Roman" panose="02020603050405020304" pitchFamily="18" charset="0"/>
                <a:cs typeface="Times New Roman" panose="02020603050405020304" pitchFamily="18" charset="0"/>
              </a:rPr>
              <a:t>: Fund the project and monitor outcomes.</a:t>
            </a:r>
          </a:p>
        </p:txBody>
      </p:sp>
    </p:spTree>
    <p:extLst>
      <p:ext uri="{BB962C8B-B14F-4D97-AF65-F5344CB8AC3E}">
        <p14:creationId xmlns:p14="http://schemas.microsoft.com/office/powerpoint/2010/main" val="1717554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a:bodyPr>
          <a:lstStyle/>
          <a:p>
            <a:r>
              <a:rPr lang="en-IN" sz="2400" dirty="0">
                <a:latin typeface="Times New Roman" panose="02020603050405020304" pitchFamily="18" charset="0"/>
                <a:cs typeface="Times New Roman" panose="02020603050405020304" pitchFamily="18" charset="0"/>
              </a:rPr>
              <a:t>Stakeholder Relationships</a:t>
            </a:r>
          </a:p>
        </p:txBody>
      </p:sp>
      <p:sp>
        <p:nvSpPr>
          <p:cNvPr id="3" name="Content Placeholder 2"/>
          <p:cNvSpPr>
            <a:spLocks noGrp="1"/>
          </p:cNvSpPr>
          <p:nvPr>
            <p:ph sz="quarter" idx="1"/>
          </p:nvPr>
        </p:nvSpPr>
        <p:spPr>
          <a:xfrm>
            <a:off x="457200" y="1371600"/>
            <a:ext cx="8153400" cy="5102352"/>
          </a:xfrm>
        </p:spPr>
        <p:txBody>
          <a:bodyPr/>
          <a:lstStyle/>
          <a:p>
            <a:r>
              <a:rPr lang="en-US" dirty="0"/>
              <a:t>Relationships</a:t>
            </a:r>
            <a:r>
              <a:rPr lang="en-US" dirty="0" smtClean="0"/>
              <a:t>:</a:t>
            </a:r>
          </a:p>
          <a:p>
            <a:pPr>
              <a:buFont typeface="Wingdings" panose="05000000000000000000" pitchFamily="2" charset="2"/>
              <a:buChar char="ü"/>
            </a:pPr>
            <a:r>
              <a:rPr lang="en-US" dirty="0" smtClean="0"/>
              <a:t>Project </a:t>
            </a:r>
            <a:r>
              <a:rPr lang="en-US" dirty="0"/>
              <a:t>Manager liaises with all stakeholders</a:t>
            </a:r>
            <a:r>
              <a:rPr lang="en-US" dirty="0" smtClean="0"/>
              <a:t>.</a:t>
            </a:r>
          </a:p>
          <a:p>
            <a:pPr>
              <a:buFont typeface="Wingdings" panose="05000000000000000000" pitchFamily="2" charset="2"/>
              <a:buChar char="ü"/>
            </a:pPr>
            <a:r>
              <a:rPr lang="en-US" dirty="0" smtClean="0"/>
              <a:t>Engineers </a:t>
            </a:r>
            <a:r>
              <a:rPr lang="en-US" dirty="0"/>
              <a:t>work closely with Data Scientists for integration</a:t>
            </a:r>
            <a:r>
              <a:rPr lang="en-US" dirty="0" smtClean="0"/>
              <a:t>.</a:t>
            </a:r>
          </a:p>
          <a:p>
            <a:pPr>
              <a:buFont typeface="Wingdings" panose="05000000000000000000" pitchFamily="2" charset="2"/>
              <a:buChar char="ü"/>
            </a:pPr>
            <a:r>
              <a:rPr lang="en-US" dirty="0" smtClean="0"/>
              <a:t>Research </a:t>
            </a:r>
            <a:r>
              <a:rPr lang="en-US" dirty="0"/>
              <a:t>Institutions provide collaborative support</a:t>
            </a:r>
            <a:r>
              <a:rPr lang="en-US" dirty="0" smtClean="0"/>
              <a:t>.</a:t>
            </a:r>
          </a:p>
          <a:p>
            <a:pPr>
              <a:buFont typeface="Wingdings" panose="05000000000000000000" pitchFamily="2" charset="2"/>
              <a:buChar char="ü"/>
            </a:pPr>
            <a:r>
              <a:rPr lang="en-US" dirty="0" smtClean="0"/>
              <a:t>Feedback </a:t>
            </a:r>
            <a:r>
              <a:rPr lang="en-US" dirty="0"/>
              <a:t>from End Users informs design improvements.</a:t>
            </a:r>
            <a:endParaRPr lang="en-IN" dirty="0"/>
          </a:p>
        </p:txBody>
      </p:sp>
    </p:spTree>
    <p:extLst>
      <p:ext uri="{BB962C8B-B14F-4D97-AF65-F5344CB8AC3E}">
        <p14:creationId xmlns:p14="http://schemas.microsoft.com/office/powerpoint/2010/main" val="2273599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a:bodyPr>
          <a:lstStyle/>
          <a:p>
            <a:r>
              <a:rPr lang="en-IN" sz="2400" b="1" dirty="0">
                <a:latin typeface="Times New Roman" panose="02020603050405020304" pitchFamily="18" charset="0"/>
                <a:cs typeface="Times New Roman" panose="02020603050405020304" pitchFamily="18" charset="0"/>
              </a:rPr>
              <a:t>Challenges in the Project</a:t>
            </a:r>
          </a:p>
        </p:txBody>
      </p:sp>
      <p:sp>
        <p:nvSpPr>
          <p:cNvPr id="3" name="Content Placeholder 2"/>
          <p:cNvSpPr>
            <a:spLocks noGrp="1"/>
          </p:cNvSpPr>
          <p:nvPr>
            <p:ph sz="quarter" idx="1"/>
          </p:nvPr>
        </p:nvSpPr>
        <p:spPr>
          <a:xfrm>
            <a:off x="457200" y="1066800"/>
            <a:ext cx="8229600" cy="5407152"/>
          </a:xfrm>
        </p:spPr>
        <p:txBody>
          <a:bodyPr>
            <a:normAutofit/>
          </a:bodyPr>
          <a:lstStyle/>
          <a:p>
            <a:r>
              <a:rPr lang="en-US" dirty="0">
                <a:latin typeface="Times New Roman" panose="02020603050405020304" pitchFamily="18" charset="0"/>
                <a:cs typeface="Times New Roman" panose="02020603050405020304" pitchFamily="18" charset="0"/>
              </a:rPr>
              <a:t>Challenges</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Achieving </a:t>
            </a:r>
            <a:r>
              <a:rPr lang="en-US" dirty="0">
                <a:latin typeface="Times New Roman" panose="02020603050405020304" pitchFamily="18" charset="0"/>
                <a:cs typeface="Times New Roman" panose="02020603050405020304" pitchFamily="18" charset="0"/>
              </a:rPr>
              <a:t>precise jump height</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Real-time </a:t>
            </a:r>
            <a:r>
              <a:rPr lang="en-US" dirty="0">
                <a:latin typeface="Times New Roman" panose="02020603050405020304" pitchFamily="18" charset="0"/>
                <a:cs typeface="Times New Roman" panose="02020603050405020304" pitchFamily="18" charset="0"/>
              </a:rPr>
              <a:t>computational requirements</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Maintaining </a:t>
            </a:r>
            <a:r>
              <a:rPr lang="en-US" dirty="0">
                <a:latin typeface="Times New Roman" panose="02020603050405020304" pitchFamily="18" charset="0"/>
                <a:cs typeface="Times New Roman" panose="02020603050405020304" pitchFamily="18" charset="0"/>
              </a:rPr>
              <a:t>stability during operations</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Competitive </a:t>
            </a:r>
            <a:r>
              <a:rPr lang="en-US" b="1" dirty="0" smtClean="0">
                <a:latin typeface="Times New Roman" panose="02020603050405020304" pitchFamily="18" charset="0"/>
                <a:cs typeface="Times New Roman" panose="02020603050405020304" pitchFamily="18" charset="0"/>
              </a:rPr>
              <a:t>Advantage</a:t>
            </a:r>
          </a:p>
          <a:p>
            <a:r>
              <a:rPr lang="en-US" dirty="0" smtClean="0">
                <a:latin typeface="Times New Roman" panose="02020603050405020304" pitchFamily="18" charset="0"/>
                <a:cs typeface="Times New Roman" panose="02020603050405020304" pitchFamily="18" charset="0"/>
              </a:rPr>
              <a:t>Differentiation </a:t>
            </a:r>
            <a:r>
              <a:rPr lang="en-US" dirty="0">
                <a:latin typeface="Times New Roman" panose="02020603050405020304" pitchFamily="18" charset="0"/>
                <a:cs typeface="Times New Roman" panose="02020603050405020304" pitchFamily="18" charset="0"/>
              </a:rPr>
              <a:t>from Competitors</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Superior </a:t>
            </a:r>
            <a:r>
              <a:rPr lang="en-US" dirty="0">
                <a:latin typeface="Times New Roman" panose="02020603050405020304" pitchFamily="18" charset="0"/>
                <a:cs typeface="Times New Roman" panose="02020603050405020304" pitchFamily="18" charset="0"/>
              </a:rPr>
              <a:t>adaptability and precision in control</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Utilization </a:t>
            </a:r>
            <a:r>
              <a:rPr lang="en-US" dirty="0">
                <a:latin typeface="Times New Roman" panose="02020603050405020304" pitchFamily="18" charset="0"/>
                <a:cs typeface="Times New Roman" panose="02020603050405020304" pitchFamily="18" charset="0"/>
              </a:rPr>
              <a:t>of the </a:t>
            </a:r>
            <a:r>
              <a:rPr lang="en-US" dirty="0" smtClean="0">
                <a:latin typeface="Times New Roman" panose="02020603050405020304" pitchFamily="18" charset="0"/>
                <a:cs typeface="Times New Roman" panose="02020603050405020304" pitchFamily="18" charset="0"/>
              </a:rPr>
              <a:t>latest </a:t>
            </a:r>
            <a:r>
              <a:rPr lang="en-US" dirty="0">
                <a:latin typeface="Times New Roman" panose="02020603050405020304" pitchFamily="18" charset="0"/>
                <a:cs typeface="Times New Roman" panose="02020603050405020304" pitchFamily="18" charset="0"/>
              </a:rPr>
              <a:t>RL algorithms for optimization</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Customization capabilities for specific user needs.</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3134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467600" cy="609600"/>
          </a:xfrm>
        </p:spPr>
        <p:txBody>
          <a:bodyPr>
            <a:normAutofit/>
          </a:bodyPr>
          <a:lstStyle/>
          <a:p>
            <a:r>
              <a:rPr lang="en-IN" sz="2400" dirty="0">
                <a:latin typeface="Times New Roman" panose="02020603050405020304" pitchFamily="18" charset="0"/>
                <a:cs typeface="Times New Roman" panose="02020603050405020304" pitchFamily="18" charset="0"/>
              </a:rPr>
              <a:t>Key Risks and Solutions</a:t>
            </a:r>
          </a:p>
        </p:txBody>
      </p:sp>
      <p:sp>
        <p:nvSpPr>
          <p:cNvPr id="3" name="Content Placeholder 2"/>
          <p:cNvSpPr>
            <a:spLocks noGrp="1"/>
          </p:cNvSpPr>
          <p:nvPr>
            <p:ph sz="quarter" idx="1"/>
          </p:nvPr>
        </p:nvSpPr>
        <p:spPr>
          <a:xfrm>
            <a:off x="457200" y="1219200"/>
            <a:ext cx="8153400" cy="5254752"/>
          </a:xfrm>
        </p:spPr>
        <p:txBody>
          <a:bodyPr/>
          <a:lstStyle/>
          <a:p>
            <a:r>
              <a:rPr lang="en-IN" dirty="0">
                <a:latin typeface="Times New Roman" panose="02020603050405020304" pitchFamily="18" charset="0"/>
                <a:cs typeface="Times New Roman" panose="02020603050405020304" pitchFamily="18" charset="0"/>
              </a:rPr>
              <a:t>Key Risks</a:t>
            </a:r>
            <a:r>
              <a:rPr lang="en-IN"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IN" dirty="0" smtClean="0">
                <a:latin typeface="Times New Roman" panose="02020603050405020304" pitchFamily="18" charset="0"/>
                <a:cs typeface="Times New Roman" panose="02020603050405020304" pitchFamily="18" charset="0"/>
              </a:rPr>
              <a:t>Technical </a:t>
            </a:r>
            <a:r>
              <a:rPr lang="en-IN" dirty="0">
                <a:latin typeface="Times New Roman" panose="02020603050405020304" pitchFamily="18" charset="0"/>
                <a:cs typeface="Times New Roman" panose="02020603050405020304" pitchFamily="18" charset="0"/>
              </a:rPr>
              <a:t>issues with control algorithms</a:t>
            </a:r>
            <a:r>
              <a:rPr lang="en-IN"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IN" dirty="0" smtClean="0">
                <a:latin typeface="Times New Roman" panose="02020603050405020304" pitchFamily="18" charset="0"/>
                <a:cs typeface="Times New Roman" panose="02020603050405020304" pitchFamily="18" charset="0"/>
              </a:rPr>
              <a:t>Budget </a:t>
            </a:r>
            <a:r>
              <a:rPr lang="en-IN" dirty="0">
                <a:latin typeface="Times New Roman" panose="02020603050405020304" pitchFamily="18" charset="0"/>
                <a:cs typeface="Times New Roman" panose="02020603050405020304" pitchFamily="18" charset="0"/>
              </a:rPr>
              <a:t>overruns</a:t>
            </a:r>
            <a:r>
              <a:rPr lang="en-IN"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IN" dirty="0" smtClean="0">
                <a:latin typeface="Times New Roman" panose="02020603050405020304" pitchFamily="18" charset="0"/>
                <a:cs typeface="Times New Roman" panose="02020603050405020304" pitchFamily="18" charset="0"/>
              </a:rPr>
              <a:t>Timeline </a:t>
            </a:r>
            <a:r>
              <a:rPr lang="en-IN" dirty="0">
                <a:latin typeface="Times New Roman" panose="02020603050405020304" pitchFamily="18" charset="0"/>
                <a:cs typeface="Times New Roman" panose="02020603050405020304" pitchFamily="18" charset="0"/>
              </a:rPr>
              <a:t>delays</a:t>
            </a:r>
            <a:r>
              <a:rPr lang="en-IN" dirty="0" smtClean="0">
                <a:latin typeface="Times New Roman" panose="02020603050405020304" pitchFamily="18" charset="0"/>
                <a:cs typeface="Times New Roman" panose="02020603050405020304" pitchFamily="18" charset="0"/>
              </a:rPr>
              <a:t>.</a:t>
            </a:r>
          </a:p>
          <a:p>
            <a:r>
              <a:rPr lang="en-IN" dirty="0" smtClean="0">
                <a:latin typeface="Times New Roman" panose="02020603050405020304" pitchFamily="18" charset="0"/>
                <a:cs typeface="Times New Roman" panose="02020603050405020304" pitchFamily="18" charset="0"/>
              </a:rPr>
              <a:t>Risk </a:t>
            </a:r>
            <a:r>
              <a:rPr lang="en-IN" dirty="0">
                <a:latin typeface="Times New Roman" panose="02020603050405020304" pitchFamily="18" charset="0"/>
                <a:cs typeface="Times New Roman" panose="02020603050405020304" pitchFamily="18" charset="0"/>
              </a:rPr>
              <a:t>Management Solutions</a:t>
            </a:r>
            <a:r>
              <a:rPr lang="en-IN"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IN" dirty="0" smtClean="0">
                <a:latin typeface="Times New Roman" panose="02020603050405020304" pitchFamily="18" charset="0"/>
                <a:cs typeface="Times New Roman" panose="02020603050405020304" pitchFamily="18" charset="0"/>
              </a:rPr>
              <a:t>Regular </a:t>
            </a:r>
            <a:r>
              <a:rPr lang="en-IN" dirty="0">
                <a:latin typeface="Times New Roman" panose="02020603050405020304" pitchFamily="18" charset="0"/>
                <a:cs typeface="Times New Roman" panose="02020603050405020304" pitchFamily="18" charset="0"/>
              </a:rPr>
              <a:t>progress assessments</a:t>
            </a:r>
            <a:r>
              <a:rPr lang="en-IN"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IN" dirty="0" smtClean="0">
                <a:latin typeface="Times New Roman" panose="02020603050405020304" pitchFamily="18" charset="0"/>
                <a:cs typeface="Times New Roman" panose="02020603050405020304" pitchFamily="18" charset="0"/>
              </a:rPr>
              <a:t>Agile </a:t>
            </a:r>
            <a:r>
              <a:rPr lang="en-IN" dirty="0">
                <a:latin typeface="Times New Roman" panose="02020603050405020304" pitchFamily="18" charset="0"/>
                <a:cs typeface="Times New Roman" panose="02020603050405020304" pitchFamily="18" charset="0"/>
              </a:rPr>
              <a:t>methodology for flexibility</a:t>
            </a:r>
            <a:r>
              <a:rPr lang="en-IN"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IN" dirty="0" smtClean="0">
                <a:latin typeface="Times New Roman" panose="02020603050405020304" pitchFamily="18" charset="0"/>
                <a:cs typeface="Times New Roman" panose="02020603050405020304" pitchFamily="18" charset="0"/>
              </a:rPr>
              <a:t>Contingency </a:t>
            </a:r>
            <a:r>
              <a:rPr lang="en-IN" dirty="0">
                <a:latin typeface="Times New Roman" panose="02020603050405020304" pitchFamily="18" charset="0"/>
                <a:cs typeface="Times New Roman" panose="02020603050405020304" pitchFamily="18" charset="0"/>
              </a:rPr>
              <a:t>budgeting</a:t>
            </a:r>
            <a:r>
              <a:rPr lang="en-IN" dirty="0"/>
              <a:t>.</a:t>
            </a:r>
          </a:p>
        </p:txBody>
      </p:sp>
    </p:spTree>
    <p:extLst>
      <p:ext uri="{BB962C8B-B14F-4D97-AF65-F5344CB8AC3E}">
        <p14:creationId xmlns:p14="http://schemas.microsoft.com/office/powerpoint/2010/main" val="1572129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a:bodyPr>
          <a:lstStyle/>
          <a:p>
            <a:r>
              <a:rPr lang="en-IN" sz="2400" dirty="0">
                <a:latin typeface="Times New Roman" panose="02020603050405020304" pitchFamily="18" charset="0"/>
                <a:cs typeface="Times New Roman" panose="02020603050405020304" pitchFamily="18" charset="0"/>
              </a:rPr>
              <a:t>Technology Overview</a:t>
            </a:r>
          </a:p>
        </p:txBody>
      </p:sp>
      <p:sp>
        <p:nvSpPr>
          <p:cNvPr id="3" name="Content Placeholder 2"/>
          <p:cNvSpPr>
            <a:spLocks noGrp="1"/>
          </p:cNvSpPr>
          <p:nvPr>
            <p:ph sz="quarter" idx="1"/>
          </p:nvPr>
        </p:nvSpPr>
        <p:spPr>
          <a:xfrm>
            <a:off x="457200" y="1143000"/>
            <a:ext cx="8229600" cy="5330952"/>
          </a:xfrm>
        </p:spPr>
        <p:txBody>
          <a:bodyPr/>
          <a:lstStyle/>
          <a:p>
            <a:r>
              <a:rPr lang="en-IN" dirty="0">
                <a:latin typeface="Times New Roman" panose="02020603050405020304" pitchFamily="18" charset="0"/>
                <a:cs typeface="Times New Roman" panose="02020603050405020304" pitchFamily="18" charset="0"/>
              </a:rPr>
              <a:t>Model Predictive Control (MPC): Predictive control capabilities, computationally intensive</a:t>
            </a:r>
            <a:r>
              <a:rPr lang="en-IN" dirty="0" smtClean="0">
                <a:latin typeface="Times New Roman" panose="02020603050405020304" pitchFamily="18" charset="0"/>
                <a:cs typeface="Times New Roman" panose="02020603050405020304" pitchFamily="18" charset="0"/>
              </a:rPr>
              <a:t>.</a:t>
            </a:r>
          </a:p>
          <a:p>
            <a:r>
              <a:rPr lang="en-IN" dirty="0" smtClean="0">
                <a:latin typeface="Times New Roman" panose="02020603050405020304" pitchFamily="18" charset="0"/>
                <a:cs typeface="Times New Roman" panose="02020603050405020304" pitchFamily="18" charset="0"/>
              </a:rPr>
              <a:t>Reinforcement </a:t>
            </a:r>
            <a:r>
              <a:rPr lang="en-IN" dirty="0">
                <a:latin typeface="Times New Roman" panose="02020603050405020304" pitchFamily="18" charset="0"/>
                <a:cs typeface="Times New Roman" panose="02020603050405020304" pitchFamily="18" charset="0"/>
              </a:rPr>
              <a:t>Learning (RL): Learns from interactions, adaptable but data-intensive</a:t>
            </a:r>
            <a:r>
              <a:rPr lang="en-IN" dirty="0" smtClean="0">
                <a:latin typeface="Times New Roman" panose="02020603050405020304" pitchFamily="18" charset="0"/>
                <a:cs typeface="Times New Roman" panose="02020603050405020304" pitchFamily="18" charset="0"/>
              </a:rPr>
              <a:t>.</a:t>
            </a:r>
          </a:p>
          <a:p>
            <a:r>
              <a:rPr lang="en-IN" dirty="0" smtClean="0">
                <a:latin typeface="Times New Roman" panose="02020603050405020304" pitchFamily="18" charset="0"/>
                <a:cs typeface="Times New Roman" panose="02020603050405020304" pitchFamily="18" charset="0"/>
              </a:rPr>
              <a:t>Traditional </a:t>
            </a:r>
            <a:r>
              <a:rPr lang="en-IN" dirty="0">
                <a:latin typeface="Times New Roman" panose="02020603050405020304" pitchFamily="18" charset="0"/>
                <a:cs typeface="Times New Roman" panose="02020603050405020304" pitchFamily="18" charset="0"/>
              </a:rPr>
              <a:t>Control Systems: Less complex but less adaptable</a:t>
            </a:r>
            <a:r>
              <a:rPr lang="en-IN"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Pros and Cons of </a:t>
            </a:r>
            <a:r>
              <a:rPr lang="en-US" b="1" dirty="0" smtClean="0">
                <a:latin typeface="Times New Roman" panose="02020603050405020304" pitchFamily="18" charset="0"/>
                <a:cs typeface="Times New Roman" panose="02020603050405020304" pitchFamily="18" charset="0"/>
              </a:rPr>
              <a:t>Technologies</a:t>
            </a:r>
          </a:p>
          <a:p>
            <a:pPr>
              <a:buFont typeface="Wingdings" panose="05000000000000000000" pitchFamily="2" charset="2"/>
              <a:buChar char="ü"/>
            </a:pPr>
            <a:r>
              <a:rPr lang="en-US" b="1" dirty="0" smtClean="0">
                <a:latin typeface="Times New Roman" panose="02020603050405020304" pitchFamily="18" charset="0"/>
                <a:cs typeface="Times New Roman" panose="02020603050405020304" pitchFamily="18" charset="0"/>
              </a:rPr>
              <a:t>MPC:</a:t>
            </a:r>
          </a:p>
          <a:p>
            <a:r>
              <a:rPr lang="en-US" dirty="0" smtClean="0">
                <a:latin typeface="Times New Roman" panose="02020603050405020304" pitchFamily="18" charset="0"/>
                <a:cs typeface="Times New Roman" panose="02020603050405020304" pitchFamily="18" charset="0"/>
              </a:rPr>
              <a:t>Pros</a:t>
            </a:r>
            <a:r>
              <a:rPr lang="en-US" dirty="0">
                <a:latin typeface="Times New Roman" panose="02020603050405020304" pitchFamily="18" charset="0"/>
                <a:cs typeface="Times New Roman" panose="02020603050405020304" pitchFamily="18" charset="0"/>
              </a:rPr>
              <a:t>: High precision, predictive capabilities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Cons</a:t>
            </a:r>
            <a:r>
              <a:rPr lang="en-US" dirty="0">
                <a:latin typeface="Times New Roman" panose="02020603050405020304" pitchFamily="18" charset="0"/>
                <a:cs typeface="Times New Roman" panose="02020603050405020304" pitchFamily="18" charset="0"/>
              </a:rPr>
              <a:t>: High computational demand, complex implementation.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8134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4648</TotalTime>
  <Words>680</Words>
  <Application>Microsoft Office PowerPoint</Application>
  <PresentationFormat>On-screen Show (4:3)</PresentationFormat>
  <Paragraphs>133</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Schoolbook</vt:lpstr>
      <vt:lpstr>Times New Roman</vt:lpstr>
      <vt:lpstr>Wingdings</vt:lpstr>
      <vt:lpstr>Wingdings 2</vt:lpstr>
      <vt:lpstr>Oriel</vt:lpstr>
      <vt:lpstr> Model Predictive Control Based Jumping of Robotic Leg on a Particular height using  Reinforcement Learning (Pros and cons of technology choice and Milestone chart) </vt:lpstr>
      <vt:lpstr>Introduction</vt:lpstr>
      <vt:lpstr>Introduction</vt:lpstr>
      <vt:lpstr>Introduction</vt:lpstr>
      <vt:lpstr>Stakeholder Identification</vt:lpstr>
      <vt:lpstr>Stakeholder Relationships</vt:lpstr>
      <vt:lpstr>Challenges in the Project</vt:lpstr>
      <vt:lpstr>Key Risks and Solutions</vt:lpstr>
      <vt:lpstr>Technology Overview</vt:lpstr>
      <vt:lpstr>Reinforcement Learning</vt:lpstr>
      <vt:lpstr>Conclusion and Recommendation of technology choice </vt:lpstr>
      <vt:lpstr>Key Project Milestones</vt:lpstr>
      <vt:lpstr>Milestone Details</vt:lpstr>
      <vt:lpstr>5. Prototype Development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LEGGED LOCOMOTION USING REINFORCEMENT LEARNING</dc:title>
  <dc:creator>Windows User</dc:creator>
  <cp:lastModifiedBy>Lenovo</cp:lastModifiedBy>
  <cp:revision>567</cp:revision>
  <dcterms:created xsi:type="dcterms:W3CDTF">2021-09-24T15:53:55Z</dcterms:created>
  <dcterms:modified xsi:type="dcterms:W3CDTF">2024-11-03T00:17:33Z</dcterms:modified>
</cp:coreProperties>
</file>