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3" r:id="rId9"/>
    <p:sldId id="276" r:id="rId10"/>
    <p:sldId id="271" r:id="rId11"/>
    <p:sldId id="272" r:id="rId12"/>
    <p:sldId id="273" r:id="rId13"/>
    <p:sldId id="274" r:id="rId14"/>
    <p:sldId id="279" r:id="rId15"/>
    <p:sldId id="281" r:id="rId16"/>
    <p:sldId id="275" r:id="rId17"/>
    <p:sldId id="262" r:id="rId18"/>
    <p:sldId id="264" r:id="rId19"/>
    <p:sldId id="282" r:id="rId20"/>
    <p:sldId id="265" r:id="rId21"/>
    <p:sldId id="268" r:id="rId22"/>
    <p:sldId id="267" r:id="rId23"/>
    <p:sldId id="266" r:id="rId24"/>
    <p:sldId id="269" r:id="rId25"/>
    <p:sldId id="27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4"/>
    <p:restoredTop sz="94710"/>
  </p:normalViewPr>
  <p:slideViewPr>
    <p:cSldViewPr snapToGrid="0">
      <p:cViewPr varScale="1">
        <p:scale>
          <a:sx n="71" d="100"/>
          <a:sy n="71" d="100"/>
        </p:scale>
        <p:origin x="4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70DBED-5309-4EE5-887E-766CAC4D8BB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41A05E1-12E6-435F-8DC7-BFC9A0EF957C}">
      <dgm:prSet/>
      <dgm:spPr/>
      <dgm:t>
        <a:bodyPr/>
        <a:lstStyle/>
        <a:p>
          <a:r>
            <a:rPr lang="en-US"/>
            <a:t>Enhance bird control measures and prevent bird strikes</a:t>
          </a:r>
        </a:p>
      </dgm:t>
    </dgm:pt>
    <dgm:pt modelId="{C022C177-AF28-48ED-9F3A-BF525342AAA4}" type="parTrans" cxnId="{459FDED3-9BED-4C31-AEA8-3AD98FBB846B}">
      <dgm:prSet/>
      <dgm:spPr/>
      <dgm:t>
        <a:bodyPr/>
        <a:lstStyle/>
        <a:p>
          <a:endParaRPr lang="en-US"/>
        </a:p>
      </dgm:t>
    </dgm:pt>
    <dgm:pt modelId="{B787595C-9F3C-4FEA-8FCF-F7AB1E6C7A1F}" type="sibTrans" cxnId="{459FDED3-9BED-4C31-AEA8-3AD98FBB846B}">
      <dgm:prSet/>
      <dgm:spPr/>
      <dgm:t>
        <a:bodyPr/>
        <a:lstStyle/>
        <a:p>
          <a:endParaRPr lang="en-US"/>
        </a:p>
      </dgm:t>
    </dgm:pt>
    <dgm:pt modelId="{E583A4A4-FE9B-43FF-B36F-092165995A52}">
      <dgm:prSet/>
      <dgm:spPr/>
      <dgm:t>
        <a:bodyPr/>
        <a:lstStyle/>
        <a:p>
          <a:r>
            <a:rPr lang="en-US"/>
            <a:t>Integration with Weather Data</a:t>
          </a:r>
        </a:p>
      </dgm:t>
    </dgm:pt>
    <dgm:pt modelId="{4C10A6E4-CFA0-4959-B0C5-16A798EE87B9}" type="parTrans" cxnId="{53740DC0-2797-426A-A5EF-CBB31D77A06E}">
      <dgm:prSet/>
      <dgm:spPr/>
      <dgm:t>
        <a:bodyPr/>
        <a:lstStyle/>
        <a:p>
          <a:endParaRPr lang="en-US"/>
        </a:p>
      </dgm:t>
    </dgm:pt>
    <dgm:pt modelId="{63CFC2E0-D02D-4373-AED0-604778161A6D}" type="sibTrans" cxnId="{53740DC0-2797-426A-A5EF-CBB31D77A06E}">
      <dgm:prSet/>
      <dgm:spPr/>
      <dgm:t>
        <a:bodyPr/>
        <a:lstStyle/>
        <a:p>
          <a:endParaRPr lang="en-US"/>
        </a:p>
      </dgm:t>
    </dgm:pt>
    <dgm:pt modelId="{49D23F79-7536-4690-8408-6933A0BC04CF}" type="pres">
      <dgm:prSet presAssocID="{F870DBED-5309-4EE5-887E-766CAC4D8BB5}" presName="root" presStyleCnt="0">
        <dgm:presLayoutVars>
          <dgm:dir/>
          <dgm:resizeHandles val="exact"/>
        </dgm:presLayoutVars>
      </dgm:prSet>
      <dgm:spPr/>
    </dgm:pt>
    <dgm:pt modelId="{A4CA3761-C861-4E97-9AB0-98C08E099978}" type="pres">
      <dgm:prSet presAssocID="{141A05E1-12E6-435F-8DC7-BFC9A0EF957C}" presName="compNode" presStyleCnt="0"/>
      <dgm:spPr/>
    </dgm:pt>
    <dgm:pt modelId="{0D454FB9-659F-4376-80CE-2666DC66C860}" type="pres">
      <dgm:prSet presAssocID="{141A05E1-12E6-435F-8DC7-BFC9A0EF957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arrow"/>
        </a:ext>
      </dgm:extLst>
    </dgm:pt>
    <dgm:pt modelId="{BD0FF01C-CCB7-4421-B7B4-F5EE5F87DE81}" type="pres">
      <dgm:prSet presAssocID="{141A05E1-12E6-435F-8DC7-BFC9A0EF957C}" presName="spaceRect" presStyleCnt="0"/>
      <dgm:spPr/>
    </dgm:pt>
    <dgm:pt modelId="{7EAC8B76-1BAA-44F1-A2FB-8006B66BED8B}" type="pres">
      <dgm:prSet presAssocID="{141A05E1-12E6-435F-8DC7-BFC9A0EF957C}" presName="textRect" presStyleLbl="revTx" presStyleIdx="0" presStyleCnt="2">
        <dgm:presLayoutVars>
          <dgm:chMax val="1"/>
          <dgm:chPref val="1"/>
        </dgm:presLayoutVars>
      </dgm:prSet>
      <dgm:spPr/>
    </dgm:pt>
    <dgm:pt modelId="{D58B602F-EAA2-4E93-B1D2-27DF67632BD8}" type="pres">
      <dgm:prSet presAssocID="{B787595C-9F3C-4FEA-8FCF-F7AB1E6C7A1F}" presName="sibTrans" presStyleCnt="0"/>
      <dgm:spPr/>
    </dgm:pt>
    <dgm:pt modelId="{CFF8C0C4-AE1A-4BA9-89FF-F4F9CC896FEC}" type="pres">
      <dgm:prSet presAssocID="{E583A4A4-FE9B-43FF-B36F-092165995A52}" presName="compNode" presStyleCnt="0"/>
      <dgm:spPr/>
    </dgm:pt>
    <dgm:pt modelId="{77F13322-E763-428B-8EEF-B04ACB899053}" type="pres">
      <dgm:prSet presAssocID="{E583A4A4-FE9B-43FF-B36F-092165995A5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D603873F-072A-4C47-A69F-98FE5AA72BB2}" type="pres">
      <dgm:prSet presAssocID="{E583A4A4-FE9B-43FF-B36F-092165995A52}" presName="spaceRect" presStyleCnt="0"/>
      <dgm:spPr/>
    </dgm:pt>
    <dgm:pt modelId="{6C974D5E-1DCA-41B4-A049-69559CC4CDB8}" type="pres">
      <dgm:prSet presAssocID="{E583A4A4-FE9B-43FF-B36F-092165995A5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69BFE04-65D3-4DD6-A5BB-B08625291881}" type="presOf" srcId="{F870DBED-5309-4EE5-887E-766CAC4D8BB5}" destId="{49D23F79-7536-4690-8408-6933A0BC04CF}" srcOrd="0" destOrd="0" presId="urn:microsoft.com/office/officeart/2018/2/layout/IconLabelList"/>
    <dgm:cxn modelId="{B554F111-682D-45B2-A0C3-BB4A46DF400E}" type="presOf" srcId="{E583A4A4-FE9B-43FF-B36F-092165995A52}" destId="{6C974D5E-1DCA-41B4-A049-69559CC4CDB8}" srcOrd="0" destOrd="0" presId="urn:microsoft.com/office/officeart/2018/2/layout/IconLabelList"/>
    <dgm:cxn modelId="{1B343C6F-3740-485D-BC6D-48316392C8FB}" type="presOf" srcId="{141A05E1-12E6-435F-8DC7-BFC9A0EF957C}" destId="{7EAC8B76-1BAA-44F1-A2FB-8006B66BED8B}" srcOrd="0" destOrd="0" presId="urn:microsoft.com/office/officeart/2018/2/layout/IconLabelList"/>
    <dgm:cxn modelId="{53740DC0-2797-426A-A5EF-CBB31D77A06E}" srcId="{F870DBED-5309-4EE5-887E-766CAC4D8BB5}" destId="{E583A4A4-FE9B-43FF-B36F-092165995A52}" srcOrd="1" destOrd="0" parTransId="{4C10A6E4-CFA0-4959-B0C5-16A798EE87B9}" sibTransId="{63CFC2E0-D02D-4373-AED0-604778161A6D}"/>
    <dgm:cxn modelId="{459FDED3-9BED-4C31-AEA8-3AD98FBB846B}" srcId="{F870DBED-5309-4EE5-887E-766CAC4D8BB5}" destId="{141A05E1-12E6-435F-8DC7-BFC9A0EF957C}" srcOrd="0" destOrd="0" parTransId="{C022C177-AF28-48ED-9F3A-BF525342AAA4}" sibTransId="{B787595C-9F3C-4FEA-8FCF-F7AB1E6C7A1F}"/>
    <dgm:cxn modelId="{33F4DF3B-B237-458E-BEB1-08088D7D68F3}" type="presParOf" srcId="{49D23F79-7536-4690-8408-6933A0BC04CF}" destId="{A4CA3761-C861-4E97-9AB0-98C08E099978}" srcOrd="0" destOrd="0" presId="urn:microsoft.com/office/officeart/2018/2/layout/IconLabelList"/>
    <dgm:cxn modelId="{8B92B34A-529C-44A2-9855-7C863FC7E33C}" type="presParOf" srcId="{A4CA3761-C861-4E97-9AB0-98C08E099978}" destId="{0D454FB9-659F-4376-80CE-2666DC66C860}" srcOrd="0" destOrd="0" presId="urn:microsoft.com/office/officeart/2018/2/layout/IconLabelList"/>
    <dgm:cxn modelId="{23F22F6A-0301-4EF2-8670-DE35C1CEEFDA}" type="presParOf" srcId="{A4CA3761-C861-4E97-9AB0-98C08E099978}" destId="{BD0FF01C-CCB7-4421-B7B4-F5EE5F87DE81}" srcOrd="1" destOrd="0" presId="urn:microsoft.com/office/officeart/2018/2/layout/IconLabelList"/>
    <dgm:cxn modelId="{7C696547-9CC6-40B6-A800-6E487B0DD3A5}" type="presParOf" srcId="{A4CA3761-C861-4E97-9AB0-98C08E099978}" destId="{7EAC8B76-1BAA-44F1-A2FB-8006B66BED8B}" srcOrd="2" destOrd="0" presId="urn:microsoft.com/office/officeart/2018/2/layout/IconLabelList"/>
    <dgm:cxn modelId="{FB655CA4-56CA-4DDE-BFA4-01C371CB6B9A}" type="presParOf" srcId="{49D23F79-7536-4690-8408-6933A0BC04CF}" destId="{D58B602F-EAA2-4E93-B1D2-27DF67632BD8}" srcOrd="1" destOrd="0" presId="urn:microsoft.com/office/officeart/2018/2/layout/IconLabelList"/>
    <dgm:cxn modelId="{733A35EA-C5F6-4B96-8D7E-001E25D09A84}" type="presParOf" srcId="{49D23F79-7536-4690-8408-6933A0BC04CF}" destId="{CFF8C0C4-AE1A-4BA9-89FF-F4F9CC896FEC}" srcOrd="2" destOrd="0" presId="urn:microsoft.com/office/officeart/2018/2/layout/IconLabelList"/>
    <dgm:cxn modelId="{DDA5C24D-85FF-487D-9D00-B80A206ED232}" type="presParOf" srcId="{CFF8C0C4-AE1A-4BA9-89FF-F4F9CC896FEC}" destId="{77F13322-E763-428B-8EEF-B04ACB899053}" srcOrd="0" destOrd="0" presId="urn:microsoft.com/office/officeart/2018/2/layout/IconLabelList"/>
    <dgm:cxn modelId="{D2A75463-F20D-47BA-B715-9F08B8A4FFCF}" type="presParOf" srcId="{CFF8C0C4-AE1A-4BA9-89FF-F4F9CC896FEC}" destId="{D603873F-072A-4C47-A69F-98FE5AA72BB2}" srcOrd="1" destOrd="0" presId="urn:microsoft.com/office/officeart/2018/2/layout/IconLabelList"/>
    <dgm:cxn modelId="{9FED7974-DB07-4B76-B9B0-0EEC8DAAFEF1}" type="presParOf" srcId="{CFF8C0C4-AE1A-4BA9-89FF-F4F9CC896FEC}" destId="{6C974D5E-1DCA-41B4-A049-69559CC4CDB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54FB9-659F-4376-80CE-2666DC66C860}">
      <dsp:nvSpPr>
        <dsp:cNvPr id="0" name=""/>
        <dsp:cNvSpPr/>
      </dsp:nvSpPr>
      <dsp:spPr>
        <a:xfrm>
          <a:off x="1747800" y="40735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C8B76-1BAA-44F1-A2FB-8006B66BED8B}">
      <dsp:nvSpPr>
        <dsp:cNvPr id="0" name=""/>
        <dsp:cNvSpPr/>
      </dsp:nvSpPr>
      <dsp:spPr>
        <a:xfrm>
          <a:off x="559800" y="28215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Enhance bird control measures and prevent bird strikes</a:t>
          </a:r>
        </a:p>
      </dsp:txBody>
      <dsp:txXfrm>
        <a:off x="559800" y="2821519"/>
        <a:ext cx="4320000" cy="720000"/>
      </dsp:txXfrm>
    </dsp:sp>
    <dsp:sp modelId="{77F13322-E763-428B-8EEF-B04ACB899053}">
      <dsp:nvSpPr>
        <dsp:cNvPr id="0" name=""/>
        <dsp:cNvSpPr/>
      </dsp:nvSpPr>
      <dsp:spPr>
        <a:xfrm>
          <a:off x="6823800" y="40735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74D5E-1DCA-41B4-A049-69559CC4CDB8}">
      <dsp:nvSpPr>
        <dsp:cNvPr id="0" name=""/>
        <dsp:cNvSpPr/>
      </dsp:nvSpPr>
      <dsp:spPr>
        <a:xfrm>
          <a:off x="5635800" y="28215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Integration with Weather Data</a:t>
          </a:r>
        </a:p>
      </dsp:txBody>
      <dsp:txXfrm>
        <a:off x="5635800" y="2821519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5137-7760-E188-8169-1BD61C828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A8B24-065F-E2E6-5F26-B12726A62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6DB1A-70C7-C408-817D-85F60D19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204-7BAC-664E-AEB1-2E346617BAA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540D7-C993-B6FC-7C17-AD9F89BE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A27AF-3ACF-1CDB-0AFF-715AEA09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EE227-9711-3542-9862-0FFAFCA9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2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AF8B-33D9-BBA9-F0E0-276D963F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A6969-B02E-4077-7E16-362352573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8E191-CE3B-3F73-F031-A5DAE898F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204-7BAC-664E-AEB1-2E346617BAA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D0B09-502C-D507-91FB-4E26188A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ED6F3-698E-3F08-E816-6C7FD323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EE227-9711-3542-9862-0FFAFCA9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3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B3FCB4-C45B-0B67-3C0F-3311F659B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2EC1A-7DA7-3AFA-AE8C-D697FC4AE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264A6-A195-2903-44B1-3587E1106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204-7BAC-664E-AEB1-2E346617BAA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33843-A389-6592-43DE-DE8A3CCF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D6AC5-AE74-8809-771E-6649059A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EE227-9711-3542-9862-0FFAFCA9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9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AD6F-9D09-65A2-0FB5-2959EC64D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4D4CF-4134-B23C-BA1E-D2043092A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5E917-98EE-FCDF-DA0B-FA8D04D9A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204-7BAC-664E-AEB1-2E346617BAA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5CB9A-0C75-1E37-197A-765D9560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D80BA-F2EA-1C4D-DBE9-92C18B4F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EE227-9711-3542-9862-0FFAFCA9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3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E660-57F1-5252-01EB-9B5E3FCA4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3E60A-D291-6C7B-9448-A2A30833F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ABFE8-ED42-0BDF-8FE9-3E2EEDB7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204-7BAC-664E-AEB1-2E346617BAA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97D4E-F2E1-7D05-879D-022422E6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11850-6049-DA70-34E7-49BB47A0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EE227-9711-3542-9862-0FFAFCA9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5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6795-CF08-E6F2-0781-18B55F84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EAEFE-92B5-2ACD-7D13-E62639DC3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1901F-818C-58C4-7B8B-6BE46D4BF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111B1-D49D-C68D-875C-5F4EE463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204-7BAC-664E-AEB1-2E346617BAA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DA150-77FF-6EB3-1471-0EC3B4CA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4F787-BA19-BA4B-C5B7-AFE3A4F4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EE227-9711-3542-9862-0FFAFCA9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7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496A-F603-0767-0E5D-74C9B986C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3E76A-A9CB-FFC6-2E16-D28EB0DBF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26B2D-2AB1-A794-DDEE-B403CFB71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73E04-AC4F-292D-67FD-7BCC320C4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38546-DFAF-440D-E62F-95AA17302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D37872-86DA-DED3-B459-3BB89CA2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204-7BAC-664E-AEB1-2E346617BAA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F39980-B2F4-CFB9-D131-179D3A5E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8FE20B-786D-B396-8D03-CF55F529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EE227-9711-3542-9862-0FFAFCA9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71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93DF-89B3-FEE9-E703-0A14047B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675C5-CADF-1F16-BF34-A4A26CFAA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204-7BAC-664E-AEB1-2E346617BAA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6CC92-8551-7155-751E-45635F19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DD4C9-D9A5-1BC8-EBEE-138A8A38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EE227-9711-3542-9862-0FFAFCA9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1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C7AEB-F074-BCEF-5936-8A220804B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204-7BAC-664E-AEB1-2E346617BAA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DD71E-030F-251D-06AE-0BA99424A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A6038-E70D-8A89-93E0-B6780CDD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EE227-9711-3542-9862-0FFAFCA9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9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8E69-6BD5-EBBD-90AB-074D44B93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F0DA7-6A36-C784-8419-EB0764F46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1546C-D6E8-455C-52CA-33D234CA4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E71B4-D4BE-CE19-2EED-73EF93E3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204-7BAC-664E-AEB1-2E346617BAA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298C5-A979-A106-5FB9-021B9BB2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23521-21D0-02A1-BC0F-00C17CAC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EE227-9711-3542-9862-0FFAFCA9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0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8CB8-8CE9-AE14-98FA-A68C17A2B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D14084-71FA-4235-549C-D3CCDDAE2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62FD9-B817-D09A-14C5-0A84E6C1C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4A84A-090C-14DB-CDC6-AD456A51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204-7BAC-664E-AEB1-2E346617BAA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5B3A9-839E-5912-9CD5-949F7BE4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C0852-6361-ED8F-4E3A-9FDE9850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EE227-9711-3542-9862-0FFAFCA9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2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59B68-6980-07A3-0E4F-2852138DA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258F9-A3F9-8091-97C2-DE662B783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67F89-16C8-17A7-693D-804DDA8EE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14204-7BAC-664E-AEB1-2E346617BAA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5FE7C-58E9-2876-D079-900E6135F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9841D-4A6A-5E63-3765-71E49D6E3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EE227-9711-3542-9862-0FFAFCA9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1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usdagov/4641065959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66580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ianaddx/aircraft-wildlife-strikes-1990-202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lane flying over a flock of birds&#10;&#10;Description automatically generated">
            <a:extLst>
              <a:ext uri="{FF2B5EF4-FFF2-40B4-BE49-F238E27FC236}">
                <a16:creationId xmlns:a16="http://schemas.microsoft.com/office/drawing/2014/main" id="{29564017-40DD-7406-71D4-83B362BD33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3772" r="-1" b="-1"/>
          <a:stretch/>
        </p:blipFill>
        <p:spPr>
          <a:xfrm>
            <a:off x="3070" y="22875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CD4FA4-8783-C0BE-BD89-8AE327287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76" y="132931"/>
            <a:ext cx="9144000" cy="1000248"/>
          </a:xfrm>
        </p:spPr>
        <p:txBody>
          <a:bodyPr>
            <a:normAutofit/>
          </a:bodyPr>
          <a:lstStyle/>
          <a:p>
            <a:r>
              <a:rPr lang="en-US" sz="4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Aircraft Wildlife Strikes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5EA32-8718-5C50-AD3E-4BA914ACD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4930" y="5188877"/>
            <a:ext cx="9144000" cy="1536192"/>
          </a:xfrm>
        </p:spPr>
        <p:txBody>
          <a:bodyPr>
            <a:normAutofit/>
          </a:bodyPr>
          <a:lstStyle/>
          <a:p>
            <a:endParaRPr lang="en-US" sz="1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Amrita Chandrasekar</a:t>
            </a:r>
          </a:p>
          <a:p>
            <a:pPr algn="r"/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NH53017</a:t>
            </a:r>
            <a:endParaRPr lang="en-US" sz="1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45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2D815-23AD-EDC3-E1D7-12199EB6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200" b="1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4299-522E-EA70-9885-5A70F2694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wildlife strikes by part of the day (Pie Chart)</a:t>
            </a:r>
          </a:p>
          <a:p>
            <a:pPr marL="0" indent="0">
              <a:buNone/>
            </a:pP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21FF8-AD0D-F2C6-9630-08DF35019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494" y="70444"/>
            <a:ext cx="7664510" cy="655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57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2D815-23AD-EDC3-E1D7-12199EB6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200" b="1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4299-522E-EA70-9885-5A70F2694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Incidents by state (Bar Chart)</a:t>
            </a:r>
          </a:p>
          <a:p>
            <a:pPr marL="0" indent="0">
              <a:buNone/>
            </a:pP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E4DED-3ED2-12DD-8199-66224315E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0867"/>
            <a:ext cx="7436104" cy="669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37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2D815-23AD-EDC3-E1D7-12199EB6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200" b="1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4299-522E-EA70-9885-5A70F2694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Top 10 species involved in strikes (Bar Chart)</a:t>
            </a:r>
          </a:p>
          <a:p>
            <a:pPr marL="0" indent="0">
              <a:buNone/>
            </a:pP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970D7-BC50-35E6-2D77-8DACEE1AE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651" y="0"/>
            <a:ext cx="7650349" cy="668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00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2D815-23AD-EDC3-E1D7-12199EB6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4299-522E-EA70-9885-5A70F2694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Number of injuries and fatalities by aircraft type (Bar Charts)</a:t>
            </a:r>
          </a:p>
          <a:p>
            <a:pPr marL="0" indent="0">
              <a:buNone/>
            </a:pP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0C1736-08B1-0723-768D-77D3BFF8D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97" y="2667559"/>
            <a:ext cx="6005099" cy="4097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74F9F5-3BC9-E89A-D0B5-E8711FE7D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924" y="2836849"/>
            <a:ext cx="5937504" cy="375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65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2D815-23AD-EDC3-E1D7-12199EB6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200" b="1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4299-522E-EA70-9885-5A70F2694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Aircrafts impacted by region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map of the world&#10;&#10;Description automatically generated">
            <a:extLst>
              <a:ext uri="{FF2B5EF4-FFF2-40B4-BE49-F238E27FC236}">
                <a16:creationId xmlns:a16="http://schemas.microsoft.com/office/drawing/2014/main" id="{30D94884-86D9-CCC8-3635-ABC99EC64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267" y="94488"/>
            <a:ext cx="7814733" cy="659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61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2D815-23AD-EDC3-E1D7-12199EB6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D0996E6-B869-2A69-7132-FF860A6DA20E}"/>
              </a:ext>
            </a:extLst>
          </p:cNvPr>
          <p:cNvSpPr txBox="1">
            <a:spLocks/>
          </p:cNvSpPr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200" dirty="0"/>
              <a:t>Pair plot between numerical columns</a:t>
            </a:r>
          </a:p>
        </p:txBody>
      </p:sp>
      <p:pic>
        <p:nvPicPr>
          <p:cNvPr id="6" name="Content Placeholder 5" descr="A group of blue dots">
            <a:extLst>
              <a:ext uri="{FF2B5EF4-FFF2-40B4-BE49-F238E27FC236}">
                <a16:creationId xmlns:a16="http://schemas.microsoft.com/office/drawing/2014/main" id="{C87C4D6B-034C-01C7-3EBB-CF1F755CA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9048" y="801872"/>
            <a:ext cx="5458968" cy="525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68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2D815-23AD-EDC3-E1D7-12199EB6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200" b="1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4299-522E-EA70-9885-5A70F2694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 for numerical columns (Heatmap)</a:t>
            </a:r>
          </a:p>
          <a:p>
            <a:pPr marL="0" indent="0">
              <a:buNone/>
            </a:pP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C859896-6E3B-B85C-C11B-9FBD2E5B1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895" y="152400"/>
            <a:ext cx="7587771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00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13F15-9E13-7219-19DD-104C090FB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3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  <a:br>
              <a:rPr lang="en-US" sz="33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3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B2D90B36-8971-9441-89FC-9EDC7FD95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F7591-1A43-1371-3D69-E3352A8CA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440" y="2257006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Classification:[Predicting Damage Level]</a:t>
            </a:r>
          </a:p>
          <a:p>
            <a:pPr lvl="1"/>
            <a:r>
              <a:rPr lang="fr-FR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fr-FR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Forest Classifier</a:t>
            </a:r>
          </a:p>
          <a:p>
            <a:pPr lvl="1"/>
            <a:r>
              <a:rPr lang="fr-FR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fr-FR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Classifier</a:t>
            </a:r>
          </a:p>
          <a:p>
            <a:pPr lvl="1"/>
            <a:r>
              <a:rPr lang="fr-FR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lang="fr-FR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fr-FR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Classifier</a:t>
            </a:r>
          </a:p>
          <a:p>
            <a:pPr marL="0" indent="0">
              <a:buNone/>
            </a:pPr>
            <a:r>
              <a:rPr lang="fr-FR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fr-FR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:[</a:t>
            </a:r>
            <a:r>
              <a:rPr lang="fr-FR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</a:t>
            </a:r>
            <a:r>
              <a:rPr lang="fr-FR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fr-FR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Repair</a:t>
            </a:r>
            <a:r>
              <a:rPr lang="fr-FR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Regressor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Regressor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Clustering:[Determining Relationship B/W Damage And Cost Repair]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2390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EB45-979F-FB99-E1A5-C049760E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6FAF7-E0B6-84E8-BB43-F25A14591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model’ s performance was assessed using accuracy, precision, recall, and f1-scores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models were evaluated based on Mean Squared Error (MSE) and R-squared values.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903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541E3-1A90-D7C3-4034-DCC76D12C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/>
              <a:t>Model Evaluation Results</a:t>
            </a:r>
            <a:endParaRPr lang="en-US" sz="66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F9932D-9B8E-4703-F382-DB44F2394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7702"/>
          <a:stretch/>
        </p:blipFill>
        <p:spPr>
          <a:xfrm>
            <a:off x="638881" y="1868971"/>
            <a:ext cx="3001786" cy="4710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FFD7BB-2172-EF42-5E91-F7F255DA1A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902"/>
          <a:stretch/>
        </p:blipFill>
        <p:spPr>
          <a:xfrm>
            <a:off x="5221562" y="3064933"/>
            <a:ext cx="5614416" cy="168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7297A-96FE-3D7E-51C5-2DF304E1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E0171-1A42-C570-C43C-B2C6C0A3A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results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65034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0B82A-5845-E7D1-BAD1-AE04ABB2D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pic>
        <p:nvPicPr>
          <p:cNvPr id="5" name="Picture 4" descr="Models if molecules in science classroom">
            <a:extLst>
              <a:ext uri="{FF2B5EF4-FFF2-40B4-BE49-F238E27FC236}">
                <a16:creationId xmlns:a16="http://schemas.microsoft.com/office/drawing/2014/main" id="{6BAAD7CC-A0F8-D24C-5F87-E7F78F250E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38" r="4431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A298C-84EE-61F8-08C1-37CF56CF5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and categorical data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Imbalanced classes in classification tasks- model sampling technique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R-squared values in regression - hyperparameter tuning technique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38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C9354-9718-A4C0-3248-A506B7E3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58D0306C-D62C-6E4B-C86B-82BE475714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87310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1605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15E3C-17DD-33AF-04B0-ABBC33DF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D0B2A-65E2-5E34-2D74-432A0CC9B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 machine learning to analyze and predict wildlife strikes on aircraft, enhancing aviation safety.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data analysis revealed key patterns, informing strategies to mitigate future incidents.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valuable insights for wildlife strike prevention, demonstrating the effectiveness of data-driven approaches.</a:t>
            </a:r>
          </a:p>
        </p:txBody>
      </p:sp>
    </p:spTree>
    <p:extLst>
      <p:ext uri="{BB962C8B-B14F-4D97-AF65-F5344CB8AC3E}">
        <p14:creationId xmlns:p14="http://schemas.microsoft.com/office/powerpoint/2010/main" val="2171868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9B6F-3996-635A-D8D3-599E243A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2C0CD-E492-16D0-B7BD-D2110B7C7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Efficiency: Showcased machine learning's capability in predicting wildlife strikes.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Insights: Uncovered vital patterns for strategic strike prevention.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Emphasis: Stressed the importance of thorough data preprocessing.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 for Enhancement: Identified opportunities for improving data balance and model accuracy.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Impact: Demonstrated practical applications in aviation safety and wildlife management.</a:t>
            </a:r>
          </a:p>
        </p:txBody>
      </p:sp>
    </p:spTree>
    <p:extLst>
      <p:ext uri="{BB962C8B-B14F-4D97-AF65-F5344CB8AC3E}">
        <p14:creationId xmlns:p14="http://schemas.microsoft.com/office/powerpoint/2010/main" val="1328012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DBDE-F7F6-E7A9-285C-CAC932FE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E3841-8AD4-12D9-ABD3-B8CD51CA5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Altringer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J.,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Shwiff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A., &amp; Anderson, A. (2021). Estimating wildlife strike costs at US airports: A machine learning approach. Transportation Research Part D: Transport and Environment, 97, 102907. https://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doi.org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/10.1016/j.trd.2021.102907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(2)Wei, K., Liu, W., Sui, Y., Guo, W., &amp; Yu, G. (2022). Motion detection of bird based on optical radar. 2022 IEEE 4th International Conference on Civil Aviation Safety and Information Technology (ICCASIT). https://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doi.org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/10.1109/iccasit55263.2022.9986743(Future Scope)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(3)Andrews, R.,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Bevrani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B., Colin, B., Wynn, M. T., Ter Hofstede, A. H. M., &amp; Ring, J. (2022). Three novel bird strike likelihood modelling techniques: The case of Brisbane Airport, Australia. PLOS ONE, 17(12), e0277794. https://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doi.org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/10.1371/journal.pone.0277794(Future Scope)</a:t>
            </a:r>
          </a:p>
        </p:txBody>
      </p:sp>
    </p:spTree>
    <p:extLst>
      <p:ext uri="{BB962C8B-B14F-4D97-AF65-F5344CB8AC3E}">
        <p14:creationId xmlns:p14="http://schemas.microsoft.com/office/powerpoint/2010/main" val="2513255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8123E5-3B80-67A1-F69D-B6147D9C0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44662" y="1380781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389544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E0673-7035-59B6-E8FF-8673624ED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142D1-54E5-2124-2CC5-F4DF23E80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investigates the significant global issue of wildlife strikes on aircraft, which poses a risk to both aviation safety and wildlife conservation. The analysis seeks to understand patterns in these incidents to inform better preventative measures.</a:t>
            </a:r>
          </a:p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 and Objectives</a:t>
            </a:r>
          </a:p>
          <a:p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frequency and patterns of wildlife strikes on aircraft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historical data to determine trends over time.</a:t>
            </a:r>
          </a:p>
          <a:p>
            <a:pPr lvl="1"/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peak times of the year, day, or specific conditions when wildlife strikes are most likely to occur.</a:t>
            </a:r>
          </a:p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species that are most commonly involved in strikes:</a:t>
            </a:r>
          </a:p>
          <a:p>
            <a:pPr lvl="1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which species pose the greatest risk to aircraft.</a:t>
            </a:r>
          </a:p>
          <a:p>
            <a:pPr lvl="1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behavior and habitats of these species to inform mitigation strategies.</a:t>
            </a:r>
          </a:p>
          <a:p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develop predictive models that can estimate the likelihood and potential severity of wildlife strikes:</a:t>
            </a:r>
          </a:p>
          <a:p>
            <a:pPr lvl="1"/>
            <a:r>
              <a:rPr lang="en-US" sz="15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 machine learning techniques to predict the damage level based on historical data.</a:t>
            </a:r>
          </a:p>
          <a:p>
            <a:pPr lvl="1"/>
            <a:r>
              <a:rPr lang="en-US" sz="15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model to forecast the cost implications of wildlife strikes on aircraft repairs.</a:t>
            </a:r>
          </a:p>
          <a:p>
            <a:pPr lvl="1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80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C6C2E-B7E4-1ED0-36AB-3E278441E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9C6CF-6A5A-A8C6-68BB-495CB22E2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3" y="2364071"/>
            <a:ext cx="4646905" cy="185233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Wildlife strikes pose risks such as aircraft damage, passenger safety hazards, and potential loss of life. This project aims to analyze and predict these incidents to enhance aviation safety measures.</a:t>
            </a:r>
          </a:p>
        </p:txBody>
      </p:sp>
      <p:pic>
        <p:nvPicPr>
          <p:cNvPr id="12" name="Picture 11" descr="Plane on tarmac">
            <a:extLst>
              <a:ext uri="{FF2B5EF4-FFF2-40B4-BE49-F238E27FC236}">
                <a16:creationId xmlns:a16="http://schemas.microsoft.com/office/drawing/2014/main" id="{8D0042CC-7BA7-DBC0-FD26-D0ED68B99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34" r="26316" b="-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0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200A-ED36-3FF1-7661-FB035B0C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 and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B9144-A44D-9BE0-5E40-6E43883F9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https://www.kaggle.com/datasets/dianaddx/aircraft-wildlife-strikes-1990-2023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dirty="0"/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Dataset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Size:195MB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frame:1990-2023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Rows:288810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Columns:100</a:t>
            </a:r>
          </a:p>
        </p:txBody>
      </p:sp>
    </p:spTree>
    <p:extLst>
      <p:ext uri="{BB962C8B-B14F-4D97-AF65-F5344CB8AC3E}">
        <p14:creationId xmlns:p14="http://schemas.microsoft.com/office/powerpoint/2010/main" val="111482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125E-4E88-F65A-CD96-ECD6D515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8533" y="741391"/>
            <a:ext cx="3710679" cy="1616203"/>
          </a:xfrm>
        </p:spPr>
        <p:txBody>
          <a:bodyPr anchor="b"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DataPreprocessing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C4824868-8E6C-A31A-BBB7-A45C2E7B94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068" b="-1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06CA2-25A6-190C-9CF0-8027B3D1E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5978" y="2474210"/>
            <a:ext cx="3369234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The preprocessing involved the following:</a:t>
            </a:r>
          </a:p>
          <a:p>
            <a:r>
              <a:rPr lang="en-US" sz="2000" dirty="0"/>
              <a:t>Removing duplicates</a:t>
            </a:r>
          </a:p>
          <a:p>
            <a:r>
              <a:rPr lang="en-US" sz="2000" dirty="0"/>
              <a:t>Filling missing values with </a:t>
            </a:r>
          </a:p>
          <a:p>
            <a:pPr lvl="1"/>
            <a:r>
              <a:rPr lang="en-US" sz="2000" dirty="0"/>
              <a:t>Medians for numerical columns, and </a:t>
            </a:r>
          </a:p>
          <a:p>
            <a:pPr lvl="1"/>
            <a:r>
              <a:rPr lang="en-US" sz="2000" dirty="0"/>
              <a:t>Modes for categorical columns</a:t>
            </a:r>
          </a:p>
        </p:txBody>
      </p:sp>
    </p:spTree>
    <p:extLst>
      <p:ext uri="{BB962C8B-B14F-4D97-AF65-F5344CB8AC3E}">
        <p14:creationId xmlns:p14="http://schemas.microsoft.com/office/powerpoint/2010/main" val="2598115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2722F0-CBFB-1D9E-846A-9ABE70DAC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1" y="313267"/>
            <a:ext cx="5994399" cy="58642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DA4016-BF84-1B80-98DF-4C6ED0997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7500"/>
            <a:ext cx="5994399" cy="640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1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2D815-23AD-EDC3-E1D7-12199EB6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4299-522E-EA70-9885-5A70F2694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The EDA provides the below insights:</a:t>
            </a:r>
          </a:p>
          <a:p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Incidents per year (Bar Chart)</a:t>
            </a:r>
          </a:p>
          <a:p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wildlife strikes by part of the day (Pie Chart)</a:t>
            </a:r>
          </a:p>
          <a:p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Incidents by state (Bar Chart)</a:t>
            </a:r>
          </a:p>
          <a:p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Top 10 species involved in strikes (Bar Chart)</a:t>
            </a:r>
          </a:p>
          <a:p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Number of injuries and fatalities by aircraft type (Bar Charts)</a:t>
            </a:r>
          </a:p>
          <a:p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 for numerical columns (Heatmap)</a:t>
            </a:r>
          </a:p>
          <a:p>
            <a:pPr marL="0" indent="0">
              <a:buNone/>
            </a:pPr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F467FF71-12DC-9DB9-DB62-27ABC9B56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89" r="2622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02689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2D815-23AD-EDC3-E1D7-12199EB6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200" b="1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4299-522E-EA70-9885-5A70F2694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Incidents per year (Bar Chart)</a:t>
            </a:r>
          </a:p>
          <a:p>
            <a:pPr marL="0" indent="0">
              <a:buNone/>
            </a:pP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07C79F-7D9D-966E-9E38-3ABD60DB8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0"/>
            <a:ext cx="753770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34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890</Words>
  <Application>Microsoft Office PowerPoint</Application>
  <PresentationFormat>Widescreen</PresentationFormat>
  <Paragraphs>106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Aircraft Wildlife Strikes</vt:lpstr>
      <vt:lpstr>Outline</vt:lpstr>
      <vt:lpstr>Introduction</vt:lpstr>
      <vt:lpstr>Problem Statement</vt:lpstr>
      <vt:lpstr>Data Source and Collection</vt:lpstr>
      <vt:lpstr>DataPreprocessing</vt:lpstr>
      <vt:lpstr>PowerPoint Presentation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Machine Learning Models </vt:lpstr>
      <vt:lpstr>Model Evaluation Results</vt:lpstr>
      <vt:lpstr>Model Evaluation Results</vt:lpstr>
      <vt:lpstr>Challenges</vt:lpstr>
      <vt:lpstr>Future Scope</vt:lpstr>
      <vt:lpstr>Conclusion</vt:lpstr>
      <vt:lpstr>KEY TAKEAWAYS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Aircraft Wildlife Strikes 1990-2023</dc:title>
  <dc:creator>Amrita Chandrasekar</dc:creator>
  <cp:lastModifiedBy>yeshwanth rayankula</cp:lastModifiedBy>
  <cp:revision>5</cp:revision>
  <dcterms:created xsi:type="dcterms:W3CDTF">2023-12-04T18:56:59Z</dcterms:created>
  <dcterms:modified xsi:type="dcterms:W3CDTF">2023-12-07T00:26:14Z</dcterms:modified>
</cp:coreProperties>
</file>