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2" r:id="rId5"/>
    <p:sldId id="263" r:id="rId6"/>
    <p:sldId id="264"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5"/>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7CA4-F910-B8D3-ABC5-71D6AEE7D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C0F63C-297A-C382-4320-F271C80C21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C0865A-1260-1F43-C472-8580BDBD33D9}"/>
              </a:ext>
            </a:extLst>
          </p:cNvPr>
          <p:cNvSpPr>
            <a:spLocks noGrp="1"/>
          </p:cNvSpPr>
          <p:nvPr>
            <p:ph type="dt" sz="half" idx="10"/>
          </p:nvPr>
        </p:nvSpPr>
        <p:spPr/>
        <p:txBody>
          <a:bodyPr/>
          <a:lstStyle/>
          <a:p>
            <a:fld id="{840FB64A-E76E-A541-870D-6F6676C96A5A}" type="datetimeFigureOut">
              <a:rPr lang="en-US" smtClean="0"/>
              <a:t>5/8/22</a:t>
            </a:fld>
            <a:endParaRPr lang="en-US"/>
          </a:p>
        </p:txBody>
      </p:sp>
      <p:sp>
        <p:nvSpPr>
          <p:cNvPr id="5" name="Footer Placeholder 4">
            <a:extLst>
              <a:ext uri="{FF2B5EF4-FFF2-40B4-BE49-F238E27FC236}">
                <a16:creationId xmlns:a16="http://schemas.microsoft.com/office/drawing/2014/main" id="{6B750631-F7CE-E10B-3133-370A30628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A2AC8-4DE5-DA5F-57DF-4FF9653EF7B2}"/>
              </a:ext>
            </a:extLst>
          </p:cNvPr>
          <p:cNvSpPr>
            <a:spLocks noGrp="1"/>
          </p:cNvSpPr>
          <p:nvPr>
            <p:ph type="sldNum" sz="quarter" idx="12"/>
          </p:nvPr>
        </p:nvSpPr>
        <p:spPr/>
        <p:txBody>
          <a:bodyPr/>
          <a:lstStyle/>
          <a:p>
            <a:fld id="{7673EF2B-836A-5C48-ADE4-61D15C014DB9}" type="slidenum">
              <a:rPr lang="en-US" smtClean="0"/>
              <a:t>‹#›</a:t>
            </a:fld>
            <a:endParaRPr lang="en-US"/>
          </a:p>
        </p:txBody>
      </p:sp>
    </p:spTree>
    <p:extLst>
      <p:ext uri="{BB962C8B-B14F-4D97-AF65-F5344CB8AC3E}">
        <p14:creationId xmlns:p14="http://schemas.microsoft.com/office/powerpoint/2010/main" val="74635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3AB7-6C38-0F44-DAE4-FDB65B666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6F8662-B1EA-CF95-7F88-6DB8837D05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260FB-F67A-6D26-0CA2-2B7258AED001}"/>
              </a:ext>
            </a:extLst>
          </p:cNvPr>
          <p:cNvSpPr>
            <a:spLocks noGrp="1"/>
          </p:cNvSpPr>
          <p:nvPr>
            <p:ph type="dt" sz="half" idx="10"/>
          </p:nvPr>
        </p:nvSpPr>
        <p:spPr/>
        <p:txBody>
          <a:bodyPr/>
          <a:lstStyle/>
          <a:p>
            <a:fld id="{840FB64A-E76E-A541-870D-6F6676C96A5A}" type="datetimeFigureOut">
              <a:rPr lang="en-US" smtClean="0"/>
              <a:t>5/8/22</a:t>
            </a:fld>
            <a:endParaRPr lang="en-US"/>
          </a:p>
        </p:txBody>
      </p:sp>
      <p:sp>
        <p:nvSpPr>
          <p:cNvPr id="5" name="Footer Placeholder 4">
            <a:extLst>
              <a:ext uri="{FF2B5EF4-FFF2-40B4-BE49-F238E27FC236}">
                <a16:creationId xmlns:a16="http://schemas.microsoft.com/office/drawing/2014/main" id="{32889563-CF2D-D952-B577-A55C1A727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7CE56-CA03-4071-3DE4-5D028DDB200E}"/>
              </a:ext>
            </a:extLst>
          </p:cNvPr>
          <p:cNvSpPr>
            <a:spLocks noGrp="1"/>
          </p:cNvSpPr>
          <p:nvPr>
            <p:ph type="sldNum" sz="quarter" idx="12"/>
          </p:nvPr>
        </p:nvSpPr>
        <p:spPr/>
        <p:txBody>
          <a:bodyPr/>
          <a:lstStyle/>
          <a:p>
            <a:fld id="{7673EF2B-836A-5C48-ADE4-61D15C014DB9}" type="slidenum">
              <a:rPr lang="en-US" smtClean="0"/>
              <a:t>‹#›</a:t>
            </a:fld>
            <a:endParaRPr lang="en-US"/>
          </a:p>
        </p:txBody>
      </p:sp>
    </p:spTree>
    <p:extLst>
      <p:ext uri="{BB962C8B-B14F-4D97-AF65-F5344CB8AC3E}">
        <p14:creationId xmlns:p14="http://schemas.microsoft.com/office/powerpoint/2010/main" val="9219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249E8D-B40D-D64C-F50C-7C28833DF9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6CEE5B-9956-E7E7-DE17-E36228EE3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304E2-E79E-5A63-7D9D-D903D98D94EC}"/>
              </a:ext>
            </a:extLst>
          </p:cNvPr>
          <p:cNvSpPr>
            <a:spLocks noGrp="1"/>
          </p:cNvSpPr>
          <p:nvPr>
            <p:ph type="dt" sz="half" idx="10"/>
          </p:nvPr>
        </p:nvSpPr>
        <p:spPr/>
        <p:txBody>
          <a:bodyPr/>
          <a:lstStyle/>
          <a:p>
            <a:fld id="{840FB64A-E76E-A541-870D-6F6676C96A5A}" type="datetimeFigureOut">
              <a:rPr lang="en-US" smtClean="0"/>
              <a:t>5/8/22</a:t>
            </a:fld>
            <a:endParaRPr lang="en-US"/>
          </a:p>
        </p:txBody>
      </p:sp>
      <p:sp>
        <p:nvSpPr>
          <p:cNvPr id="5" name="Footer Placeholder 4">
            <a:extLst>
              <a:ext uri="{FF2B5EF4-FFF2-40B4-BE49-F238E27FC236}">
                <a16:creationId xmlns:a16="http://schemas.microsoft.com/office/drawing/2014/main" id="{2A9847F5-F85A-85EA-2B31-422E905F6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3003A-4FAA-48FE-9AB0-98EEFD8A67A4}"/>
              </a:ext>
            </a:extLst>
          </p:cNvPr>
          <p:cNvSpPr>
            <a:spLocks noGrp="1"/>
          </p:cNvSpPr>
          <p:nvPr>
            <p:ph type="sldNum" sz="quarter" idx="12"/>
          </p:nvPr>
        </p:nvSpPr>
        <p:spPr/>
        <p:txBody>
          <a:bodyPr/>
          <a:lstStyle/>
          <a:p>
            <a:fld id="{7673EF2B-836A-5C48-ADE4-61D15C014DB9}" type="slidenum">
              <a:rPr lang="en-US" smtClean="0"/>
              <a:t>‹#›</a:t>
            </a:fld>
            <a:endParaRPr lang="en-US"/>
          </a:p>
        </p:txBody>
      </p:sp>
    </p:spTree>
    <p:extLst>
      <p:ext uri="{BB962C8B-B14F-4D97-AF65-F5344CB8AC3E}">
        <p14:creationId xmlns:p14="http://schemas.microsoft.com/office/powerpoint/2010/main" val="56573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CBB0-E37D-7E95-BC1F-C86E0794D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88F18-5DA8-B9AF-96AE-3061C2D11E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A8D6A-D852-5814-1854-4ADC2FF37F25}"/>
              </a:ext>
            </a:extLst>
          </p:cNvPr>
          <p:cNvSpPr>
            <a:spLocks noGrp="1"/>
          </p:cNvSpPr>
          <p:nvPr>
            <p:ph type="dt" sz="half" idx="10"/>
          </p:nvPr>
        </p:nvSpPr>
        <p:spPr/>
        <p:txBody>
          <a:bodyPr/>
          <a:lstStyle/>
          <a:p>
            <a:fld id="{840FB64A-E76E-A541-870D-6F6676C96A5A}" type="datetimeFigureOut">
              <a:rPr lang="en-US" smtClean="0"/>
              <a:t>5/8/22</a:t>
            </a:fld>
            <a:endParaRPr lang="en-US"/>
          </a:p>
        </p:txBody>
      </p:sp>
      <p:sp>
        <p:nvSpPr>
          <p:cNvPr id="5" name="Footer Placeholder 4">
            <a:extLst>
              <a:ext uri="{FF2B5EF4-FFF2-40B4-BE49-F238E27FC236}">
                <a16:creationId xmlns:a16="http://schemas.microsoft.com/office/drawing/2014/main" id="{DEEF2CC7-3DC1-AE10-723E-1207D9E73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2571B-F0E9-61DD-2AF8-10B1EC6851CD}"/>
              </a:ext>
            </a:extLst>
          </p:cNvPr>
          <p:cNvSpPr>
            <a:spLocks noGrp="1"/>
          </p:cNvSpPr>
          <p:nvPr>
            <p:ph type="sldNum" sz="quarter" idx="12"/>
          </p:nvPr>
        </p:nvSpPr>
        <p:spPr/>
        <p:txBody>
          <a:bodyPr/>
          <a:lstStyle/>
          <a:p>
            <a:fld id="{7673EF2B-836A-5C48-ADE4-61D15C014DB9}" type="slidenum">
              <a:rPr lang="en-US" smtClean="0"/>
              <a:t>‹#›</a:t>
            </a:fld>
            <a:endParaRPr lang="en-US"/>
          </a:p>
        </p:txBody>
      </p:sp>
    </p:spTree>
    <p:extLst>
      <p:ext uri="{BB962C8B-B14F-4D97-AF65-F5344CB8AC3E}">
        <p14:creationId xmlns:p14="http://schemas.microsoft.com/office/powerpoint/2010/main" val="372096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C91F-4AE7-AB30-80DF-A86E628C91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F4C620-AF2C-84DB-3292-C21BAD0877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0CF4BD-7460-72BE-958A-5AF07FB378E2}"/>
              </a:ext>
            </a:extLst>
          </p:cNvPr>
          <p:cNvSpPr>
            <a:spLocks noGrp="1"/>
          </p:cNvSpPr>
          <p:nvPr>
            <p:ph type="dt" sz="half" idx="10"/>
          </p:nvPr>
        </p:nvSpPr>
        <p:spPr/>
        <p:txBody>
          <a:bodyPr/>
          <a:lstStyle/>
          <a:p>
            <a:fld id="{840FB64A-E76E-A541-870D-6F6676C96A5A}" type="datetimeFigureOut">
              <a:rPr lang="en-US" smtClean="0"/>
              <a:t>5/8/22</a:t>
            </a:fld>
            <a:endParaRPr lang="en-US"/>
          </a:p>
        </p:txBody>
      </p:sp>
      <p:sp>
        <p:nvSpPr>
          <p:cNvPr id="5" name="Footer Placeholder 4">
            <a:extLst>
              <a:ext uri="{FF2B5EF4-FFF2-40B4-BE49-F238E27FC236}">
                <a16:creationId xmlns:a16="http://schemas.microsoft.com/office/drawing/2014/main" id="{B292B124-529E-B46C-AD9E-6B6418EB4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26FD5-7F9E-4D80-198D-D330E600B4A3}"/>
              </a:ext>
            </a:extLst>
          </p:cNvPr>
          <p:cNvSpPr>
            <a:spLocks noGrp="1"/>
          </p:cNvSpPr>
          <p:nvPr>
            <p:ph type="sldNum" sz="quarter" idx="12"/>
          </p:nvPr>
        </p:nvSpPr>
        <p:spPr/>
        <p:txBody>
          <a:bodyPr/>
          <a:lstStyle/>
          <a:p>
            <a:fld id="{7673EF2B-836A-5C48-ADE4-61D15C014DB9}" type="slidenum">
              <a:rPr lang="en-US" smtClean="0"/>
              <a:t>‹#›</a:t>
            </a:fld>
            <a:endParaRPr lang="en-US"/>
          </a:p>
        </p:txBody>
      </p:sp>
    </p:spTree>
    <p:extLst>
      <p:ext uri="{BB962C8B-B14F-4D97-AF65-F5344CB8AC3E}">
        <p14:creationId xmlns:p14="http://schemas.microsoft.com/office/powerpoint/2010/main" val="115190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1B9C-8236-6848-A73D-2140950D9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1BF46-A72C-C2DE-96FF-F0A11EDA8C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E6E65B-222D-FD81-BC6A-979FBA702E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D4BA91-47F9-F587-4E52-1F44F1FA56C6}"/>
              </a:ext>
            </a:extLst>
          </p:cNvPr>
          <p:cNvSpPr>
            <a:spLocks noGrp="1"/>
          </p:cNvSpPr>
          <p:nvPr>
            <p:ph type="dt" sz="half" idx="10"/>
          </p:nvPr>
        </p:nvSpPr>
        <p:spPr/>
        <p:txBody>
          <a:bodyPr/>
          <a:lstStyle/>
          <a:p>
            <a:fld id="{840FB64A-E76E-A541-870D-6F6676C96A5A}" type="datetimeFigureOut">
              <a:rPr lang="en-US" smtClean="0"/>
              <a:t>5/8/22</a:t>
            </a:fld>
            <a:endParaRPr lang="en-US"/>
          </a:p>
        </p:txBody>
      </p:sp>
      <p:sp>
        <p:nvSpPr>
          <p:cNvPr id="6" name="Footer Placeholder 5">
            <a:extLst>
              <a:ext uri="{FF2B5EF4-FFF2-40B4-BE49-F238E27FC236}">
                <a16:creationId xmlns:a16="http://schemas.microsoft.com/office/drawing/2014/main" id="{6D1A960E-FE94-A7CB-ACB2-9DCE4A771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4405AF-3B31-F992-4CF8-37BB4D3B2A7D}"/>
              </a:ext>
            </a:extLst>
          </p:cNvPr>
          <p:cNvSpPr>
            <a:spLocks noGrp="1"/>
          </p:cNvSpPr>
          <p:nvPr>
            <p:ph type="sldNum" sz="quarter" idx="12"/>
          </p:nvPr>
        </p:nvSpPr>
        <p:spPr/>
        <p:txBody>
          <a:bodyPr/>
          <a:lstStyle/>
          <a:p>
            <a:fld id="{7673EF2B-836A-5C48-ADE4-61D15C014DB9}" type="slidenum">
              <a:rPr lang="en-US" smtClean="0"/>
              <a:t>‹#›</a:t>
            </a:fld>
            <a:endParaRPr lang="en-US"/>
          </a:p>
        </p:txBody>
      </p:sp>
    </p:spTree>
    <p:extLst>
      <p:ext uri="{BB962C8B-B14F-4D97-AF65-F5344CB8AC3E}">
        <p14:creationId xmlns:p14="http://schemas.microsoft.com/office/powerpoint/2010/main" val="344400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FA6A-0F31-4148-1878-272E5904AB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7AE895-234D-63E1-80DF-EFD229C7C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8939D-FA9F-AB73-5725-84F2B02F63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789006-A341-63D7-91CA-A17636891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24A698-29A7-8474-29DC-6C5C8470B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787A0E-2441-123A-684B-6B1B5AC99CC1}"/>
              </a:ext>
            </a:extLst>
          </p:cNvPr>
          <p:cNvSpPr>
            <a:spLocks noGrp="1"/>
          </p:cNvSpPr>
          <p:nvPr>
            <p:ph type="dt" sz="half" idx="10"/>
          </p:nvPr>
        </p:nvSpPr>
        <p:spPr/>
        <p:txBody>
          <a:bodyPr/>
          <a:lstStyle/>
          <a:p>
            <a:fld id="{840FB64A-E76E-A541-870D-6F6676C96A5A}" type="datetimeFigureOut">
              <a:rPr lang="en-US" smtClean="0"/>
              <a:t>5/8/22</a:t>
            </a:fld>
            <a:endParaRPr lang="en-US"/>
          </a:p>
        </p:txBody>
      </p:sp>
      <p:sp>
        <p:nvSpPr>
          <p:cNvPr id="8" name="Footer Placeholder 7">
            <a:extLst>
              <a:ext uri="{FF2B5EF4-FFF2-40B4-BE49-F238E27FC236}">
                <a16:creationId xmlns:a16="http://schemas.microsoft.com/office/drawing/2014/main" id="{EBE9EEB1-58EE-6687-9B09-DB54DC720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0CFB49-7680-D84F-BD6B-05E7C63FCB99}"/>
              </a:ext>
            </a:extLst>
          </p:cNvPr>
          <p:cNvSpPr>
            <a:spLocks noGrp="1"/>
          </p:cNvSpPr>
          <p:nvPr>
            <p:ph type="sldNum" sz="quarter" idx="12"/>
          </p:nvPr>
        </p:nvSpPr>
        <p:spPr/>
        <p:txBody>
          <a:bodyPr/>
          <a:lstStyle/>
          <a:p>
            <a:fld id="{7673EF2B-836A-5C48-ADE4-61D15C014DB9}" type="slidenum">
              <a:rPr lang="en-US" smtClean="0"/>
              <a:t>‹#›</a:t>
            </a:fld>
            <a:endParaRPr lang="en-US"/>
          </a:p>
        </p:txBody>
      </p:sp>
    </p:spTree>
    <p:extLst>
      <p:ext uri="{BB962C8B-B14F-4D97-AF65-F5344CB8AC3E}">
        <p14:creationId xmlns:p14="http://schemas.microsoft.com/office/powerpoint/2010/main" val="178448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78AC-E335-73EB-2FDF-0D413E80A8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8F5489-6F52-E9F9-566E-06CE4D31347A}"/>
              </a:ext>
            </a:extLst>
          </p:cNvPr>
          <p:cNvSpPr>
            <a:spLocks noGrp="1"/>
          </p:cNvSpPr>
          <p:nvPr>
            <p:ph type="dt" sz="half" idx="10"/>
          </p:nvPr>
        </p:nvSpPr>
        <p:spPr/>
        <p:txBody>
          <a:bodyPr/>
          <a:lstStyle/>
          <a:p>
            <a:fld id="{840FB64A-E76E-A541-870D-6F6676C96A5A}" type="datetimeFigureOut">
              <a:rPr lang="en-US" smtClean="0"/>
              <a:t>5/8/22</a:t>
            </a:fld>
            <a:endParaRPr lang="en-US"/>
          </a:p>
        </p:txBody>
      </p:sp>
      <p:sp>
        <p:nvSpPr>
          <p:cNvPr id="4" name="Footer Placeholder 3">
            <a:extLst>
              <a:ext uri="{FF2B5EF4-FFF2-40B4-BE49-F238E27FC236}">
                <a16:creationId xmlns:a16="http://schemas.microsoft.com/office/drawing/2014/main" id="{8965D425-DDA7-B4B9-C45B-6FC01CB86B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1A762-F4A9-66FE-681D-BA34C4289ABA}"/>
              </a:ext>
            </a:extLst>
          </p:cNvPr>
          <p:cNvSpPr>
            <a:spLocks noGrp="1"/>
          </p:cNvSpPr>
          <p:nvPr>
            <p:ph type="sldNum" sz="quarter" idx="12"/>
          </p:nvPr>
        </p:nvSpPr>
        <p:spPr/>
        <p:txBody>
          <a:bodyPr/>
          <a:lstStyle/>
          <a:p>
            <a:fld id="{7673EF2B-836A-5C48-ADE4-61D15C014DB9}" type="slidenum">
              <a:rPr lang="en-US" smtClean="0"/>
              <a:t>‹#›</a:t>
            </a:fld>
            <a:endParaRPr lang="en-US"/>
          </a:p>
        </p:txBody>
      </p:sp>
    </p:spTree>
    <p:extLst>
      <p:ext uri="{BB962C8B-B14F-4D97-AF65-F5344CB8AC3E}">
        <p14:creationId xmlns:p14="http://schemas.microsoft.com/office/powerpoint/2010/main" val="263603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526EFF-6B12-5969-4260-6096FE27888C}"/>
              </a:ext>
            </a:extLst>
          </p:cNvPr>
          <p:cNvSpPr>
            <a:spLocks noGrp="1"/>
          </p:cNvSpPr>
          <p:nvPr>
            <p:ph type="dt" sz="half" idx="10"/>
          </p:nvPr>
        </p:nvSpPr>
        <p:spPr/>
        <p:txBody>
          <a:bodyPr/>
          <a:lstStyle/>
          <a:p>
            <a:fld id="{840FB64A-E76E-A541-870D-6F6676C96A5A}" type="datetimeFigureOut">
              <a:rPr lang="en-US" smtClean="0"/>
              <a:t>5/8/22</a:t>
            </a:fld>
            <a:endParaRPr lang="en-US"/>
          </a:p>
        </p:txBody>
      </p:sp>
      <p:sp>
        <p:nvSpPr>
          <p:cNvPr id="3" name="Footer Placeholder 2">
            <a:extLst>
              <a:ext uri="{FF2B5EF4-FFF2-40B4-BE49-F238E27FC236}">
                <a16:creationId xmlns:a16="http://schemas.microsoft.com/office/drawing/2014/main" id="{3F7A07E1-FA01-0A48-E010-BBC91EE1F8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0EC27-D9C9-30CF-9ACB-7CF73BA220EB}"/>
              </a:ext>
            </a:extLst>
          </p:cNvPr>
          <p:cNvSpPr>
            <a:spLocks noGrp="1"/>
          </p:cNvSpPr>
          <p:nvPr>
            <p:ph type="sldNum" sz="quarter" idx="12"/>
          </p:nvPr>
        </p:nvSpPr>
        <p:spPr/>
        <p:txBody>
          <a:bodyPr/>
          <a:lstStyle/>
          <a:p>
            <a:fld id="{7673EF2B-836A-5C48-ADE4-61D15C014DB9}" type="slidenum">
              <a:rPr lang="en-US" smtClean="0"/>
              <a:t>‹#›</a:t>
            </a:fld>
            <a:endParaRPr lang="en-US"/>
          </a:p>
        </p:txBody>
      </p:sp>
    </p:spTree>
    <p:extLst>
      <p:ext uri="{BB962C8B-B14F-4D97-AF65-F5344CB8AC3E}">
        <p14:creationId xmlns:p14="http://schemas.microsoft.com/office/powerpoint/2010/main" val="178812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D6E8-A78B-3D51-3491-54B8FAF07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26CF2-6D9C-1C6E-73E9-0064CAF32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A16449-DEDA-AD5C-59F3-9B7DFBDE5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32058-13F0-22E7-3B4F-FCBDDE29690C}"/>
              </a:ext>
            </a:extLst>
          </p:cNvPr>
          <p:cNvSpPr>
            <a:spLocks noGrp="1"/>
          </p:cNvSpPr>
          <p:nvPr>
            <p:ph type="dt" sz="half" idx="10"/>
          </p:nvPr>
        </p:nvSpPr>
        <p:spPr/>
        <p:txBody>
          <a:bodyPr/>
          <a:lstStyle/>
          <a:p>
            <a:fld id="{840FB64A-E76E-A541-870D-6F6676C96A5A}" type="datetimeFigureOut">
              <a:rPr lang="en-US" smtClean="0"/>
              <a:t>5/8/22</a:t>
            </a:fld>
            <a:endParaRPr lang="en-US"/>
          </a:p>
        </p:txBody>
      </p:sp>
      <p:sp>
        <p:nvSpPr>
          <p:cNvPr id="6" name="Footer Placeholder 5">
            <a:extLst>
              <a:ext uri="{FF2B5EF4-FFF2-40B4-BE49-F238E27FC236}">
                <a16:creationId xmlns:a16="http://schemas.microsoft.com/office/drawing/2014/main" id="{E7B3A83A-522E-D7BA-8B4B-406D35E08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B8102-56C8-9F07-937F-7B0AFD434AE7}"/>
              </a:ext>
            </a:extLst>
          </p:cNvPr>
          <p:cNvSpPr>
            <a:spLocks noGrp="1"/>
          </p:cNvSpPr>
          <p:nvPr>
            <p:ph type="sldNum" sz="quarter" idx="12"/>
          </p:nvPr>
        </p:nvSpPr>
        <p:spPr/>
        <p:txBody>
          <a:bodyPr/>
          <a:lstStyle/>
          <a:p>
            <a:fld id="{7673EF2B-836A-5C48-ADE4-61D15C014DB9}" type="slidenum">
              <a:rPr lang="en-US" smtClean="0"/>
              <a:t>‹#›</a:t>
            </a:fld>
            <a:endParaRPr lang="en-US"/>
          </a:p>
        </p:txBody>
      </p:sp>
    </p:spTree>
    <p:extLst>
      <p:ext uri="{BB962C8B-B14F-4D97-AF65-F5344CB8AC3E}">
        <p14:creationId xmlns:p14="http://schemas.microsoft.com/office/powerpoint/2010/main" val="156911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1753-2A21-5978-EC50-D6597532D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EBDCF5-5E71-4688-53C3-3705D7B02B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ADEC0B-EFE4-B353-6757-2672D73DA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F17C7-44A8-C866-CAB4-D5CDA6CD5091}"/>
              </a:ext>
            </a:extLst>
          </p:cNvPr>
          <p:cNvSpPr>
            <a:spLocks noGrp="1"/>
          </p:cNvSpPr>
          <p:nvPr>
            <p:ph type="dt" sz="half" idx="10"/>
          </p:nvPr>
        </p:nvSpPr>
        <p:spPr/>
        <p:txBody>
          <a:bodyPr/>
          <a:lstStyle/>
          <a:p>
            <a:fld id="{840FB64A-E76E-A541-870D-6F6676C96A5A}" type="datetimeFigureOut">
              <a:rPr lang="en-US" smtClean="0"/>
              <a:t>5/8/22</a:t>
            </a:fld>
            <a:endParaRPr lang="en-US"/>
          </a:p>
        </p:txBody>
      </p:sp>
      <p:sp>
        <p:nvSpPr>
          <p:cNvPr id="6" name="Footer Placeholder 5">
            <a:extLst>
              <a:ext uri="{FF2B5EF4-FFF2-40B4-BE49-F238E27FC236}">
                <a16:creationId xmlns:a16="http://schemas.microsoft.com/office/drawing/2014/main" id="{0E6339A8-56BA-6E0F-E1D4-9ACD7E4C8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589020-8B77-7964-7D83-EAC1A3EC54B7}"/>
              </a:ext>
            </a:extLst>
          </p:cNvPr>
          <p:cNvSpPr>
            <a:spLocks noGrp="1"/>
          </p:cNvSpPr>
          <p:nvPr>
            <p:ph type="sldNum" sz="quarter" idx="12"/>
          </p:nvPr>
        </p:nvSpPr>
        <p:spPr/>
        <p:txBody>
          <a:bodyPr/>
          <a:lstStyle/>
          <a:p>
            <a:fld id="{7673EF2B-836A-5C48-ADE4-61D15C014DB9}" type="slidenum">
              <a:rPr lang="en-US" smtClean="0"/>
              <a:t>‹#›</a:t>
            </a:fld>
            <a:endParaRPr lang="en-US"/>
          </a:p>
        </p:txBody>
      </p:sp>
    </p:spTree>
    <p:extLst>
      <p:ext uri="{BB962C8B-B14F-4D97-AF65-F5344CB8AC3E}">
        <p14:creationId xmlns:p14="http://schemas.microsoft.com/office/powerpoint/2010/main" val="113749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C40156-F5FC-1768-3E26-16DDB5BB0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1E5C6E-6EF6-0B74-48D7-B38A38A51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BE80F-DA2B-FF52-0C5A-AC4F5E2B29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FB64A-E76E-A541-870D-6F6676C96A5A}" type="datetimeFigureOut">
              <a:rPr lang="en-US" smtClean="0"/>
              <a:t>5/8/22</a:t>
            </a:fld>
            <a:endParaRPr lang="en-US"/>
          </a:p>
        </p:txBody>
      </p:sp>
      <p:sp>
        <p:nvSpPr>
          <p:cNvPr id="5" name="Footer Placeholder 4">
            <a:extLst>
              <a:ext uri="{FF2B5EF4-FFF2-40B4-BE49-F238E27FC236}">
                <a16:creationId xmlns:a16="http://schemas.microsoft.com/office/drawing/2014/main" id="{7132531A-EE77-33D5-46E9-853A56ACB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685EFB-FAE5-A7EA-67C3-82988EF57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3EF2B-836A-5C48-ADE4-61D15C014DB9}" type="slidenum">
              <a:rPr lang="en-US" smtClean="0"/>
              <a:t>‹#›</a:t>
            </a:fld>
            <a:endParaRPr lang="en-US"/>
          </a:p>
        </p:txBody>
      </p:sp>
    </p:spTree>
    <p:extLst>
      <p:ext uri="{BB962C8B-B14F-4D97-AF65-F5344CB8AC3E}">
        <p14:creationId xmlns:p14="http://schemas.microsoft.com/office/powerpoint/2010/main" val="761956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48">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50">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52" name="Straight Connector 5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6" name="Rectangle 5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Rectangle 5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C015C-F9A7-153A-8E36-A1FB7FD44C38}"/>
              </a:ext>
            </a:extLst>
          </p:cNvPr>
          <p:cNvSpPr>
            <a:spLocks noGrp="1"/>
          </p:cNvSpPr>
          <p:nvPr>
            <p:ph type="ctrTitle"/>
          </p:nvPr>
        </p:nvSpPr>
        <p:spPr>
          <a:xfrm>
            <a:off x="1524000" y="1231961"/>
            <a:ext cx="9144000" cy="2387600"/>
          </a:xfrm>
        </p:spPr>
        <p:txBody>
          <a:bodyPr>
            <a:normAutofit/>
          </a:bodyPr>
          <a:lstStyle/>
          <a:p>
            <a:r>
              <a:rPr lang="en-US" sz="5100" dirty="0"/>
              <a:t>Motor Vehicle Crash Data in Texas</a:t>
            </a:r>
            <a:br>
              <a:rPr lang="en-US" sz="5100" dirty="0"/>
            </a:br>
            <a:r>
              <a:rPr lang="en-US" sz="5100" dirty="0"/>
              <a:t>(From 2013-2015)</a:t>
            </a:r>
          </a:p>
        </p:txBody>
      </p:sp>
      <p:sp>
        <p:nvSpPr>
          <p:cNvPr id="3" name="Subtitle 2">
            <a:extLst>
              <a:ext uri="{FF2B5EF4-FFF2-40B4-BE49-F238E27FC236}">
                <a16:creationId xmlns:a16="http://schemas.microsoft.com/office/drawing/2014/main" id="{830779DC-B571-09D3-19DE-64A6026B1614}"/>
              </a:ext>
            </a:extLst>
          </p:cNvPr>
          <p:cNvSpPr>
            <a:spLocks noGrp="1"/>
          </p:cNvSpPr>
          <p:nvPr>
            <p:ph type="subTitle" idx="1"/>
          </p:nvPr>
        </p:nvSpPr>
        <p:spPr>
          <a:xfrm>
            <a:off x="1524000" y="3803712"/>
            <a:ext cx="9144000" cy="1563686"/>
          </a:xfrm>
        </p:spPr>
        <p:txBody>
          <a:bodyPr>
            <a:normAutofit/>
          </a:bodyPr>
          <a:lstStyle/>
          <a:p>
            <a:r>
              <a:rPr lang="en-US"/>
              <a:t>Data Wrangling and Visualization Final Project</a:t>
            </a:r>
          </a:p>
          <a:p>
            <a:r>
              <a:rPr lang="en-US"/>
              <a:t>Amrita Guha</a:t>
            </a:r>
          </a:p>
          <a:p>
            <a:endParaRPr lang="en-US"/>
          </a:p>
        </p:txBody>
      </p:sp>
    </p:spTree>
    <p:extLst>
      <p:ext uri="{BB962C8B-B14F-4D97-AF65-F5344CB8AC3E}">
        <p14:creationId xmlns:p14="http://schemas.microsoft.com/office/powerpoint/2010/main" val="297032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B14219-70B3-4C31-94B0-BF0E3E423601}"/>
              </a:ext>
            </a:extLst>
          </p:cNvPr>
          <p:cNvSpPr txBox="1"/>
          <p:nvPr/>
        </p:nvSpPr>
        <p:spPr>
          <a:xfrm>
            <a:off x="2668331" y="179228"/>
            <a:ext cx="6855338" cy="461665"/>
          </a:xfrm>
          <a:prstGeom prst="rect">
            <a:avLst/>
          </a:prstGeom>
          <a:noFill/>
        </p:spPr>
        <p:txBody>
          <a:bodyPr wrap="none" rtlCol="0">
            <a:spAutoFit/>
          </a:bodyPr>
          <a:lstStyle/>
          <a:p>
            <a:r>
              <a:rPr lang="en-US" sz="2400" b="1" i="1" dirty="0"/>
              <a:t>Were There Serious Crashes by Active School Zones?</a:t>
            </a:r>
          </a:p>
        </p:txBody>
      </p:sp>
      <p:sp>
        <p:nvSpPr>
          <p:cNvPr id="7" name="TextBox 6">
            <a:extLst>
              <a:ext uri="{FF2B5EF4-FFF2-40B4-BE49-F238E27FC236}">
                <a16:creationId xmlns:a16="http://schemas.microsoft.com/office/drawing/2014/main" id="{272B21DC-E129-A109-B69A-EBEDDF16A310}"/>
              </a:ext>
            </a:extLst>
          </p:cNvPr>
          <p:cNvSpPr txBox="1"/>
          <p:nvPr/>
        </p:nvSpPr>
        <p:spPr>
          <a:xfrm>
            <a:off x="8956944" y="866491"/>
            <a:ext cx="2985501" cy="6740307"/>
          </a:xfrm>
          <a:prstGeom prst="rect">
            <a:avLst/>
          </a:prstGeom>
          <a:noFill/>
        </p:spPr>
        <p:txBody>
          <a:bodyPr wrap="square" rtlCol="0">
            <a:spAutoFit/>
          </a:bodyPr>
          <a:lstStyle/>
          <a:p>
            <a:pPr marL="285750" indent="-285750">
              <a:buFont typeface="Arial" panose="020B0604020202020204" pitchFamily="34" charset="0"/>
              <a:buChar char="•"/>
            </a:pPr>
            <a:r>
              <a:rPr lang="en-US" sz="1600" dirty="0"/>
              <a:t>Fortunately, there have not been serious motor vehicle crashes in active school zones in Texas from 2013 through 2015.</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 one died from a motor vehicle crash in an active school zone, and a minimal number of people got injured.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active school zones, the total injury count is 4. In contrast, outside of active school zones, the total injury count is 2,335.</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People are probably more careful operating their motor vehicles in school zones and are more reckless outside of school zones.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12" name="Picture 11" descr="Chart, bar chart&#10;&#10;Description automatically generated">
            <a:extLst>
              <a:ext uri="{FF2B5EF4-FFF2-40B4-BE49-F238E27FC236}">
                <a16:creationId xmlns:a16="http://schemas.microsoft.com/office/drawing/2014/main" id="{0C517D4E-C666-551B-1DE6-7EA6CF770FC7}"/>
              </a:ext>
            </a:extLst>
          </p:cNvPr>
          <p:cNvPicPr>
            <a:picLocks noChangeAspect="1"/>
          </p:cNvPicPr>
          <p:nvPr/>
        </p:nvPicPr>
        <p:blipFill>
          <a:blip r:embed="rId2"/>
          <a:stretch>
            <a:fillRect/>
          </a:stretch>
        </p:blipFill>
        <p:spPr>
          <a:xfrm>
            <a:off x="249555" y="866491"/>
            <a:ext cx="8707389" cy="5273134"/>
          </a:xfrm>
          <a:prstGeom prst="rect">
            <a:avLst/>
          </a:prstGeom>
        </p:spPr>
      </p:pic>
    </p:spTree>
    <p:extLst>
      <p:ext uri="{BB962C8B-B14F-4D97-AF65-F5344CB8AC3E}">
        <p14:creationId xmlns:p14="http://schemas.microsoft.com/office/powerpoint/2010/main" val="421093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B14219-70B3-4C31-94B0-BF0E3E423601}"/>
              </a:ext>
            </a:extLst>
          </p:cNvPr>
          <p:cNvSpPr txBox="1"/>
          <p:nvPr/>
        </p:nvSpPr>
        <p:spPr>
          <a:xfrm>
            <a:off x="2940392" y="145893"/>
            <a:ext cx="6311215" cy="461665"/>
          </a:xfrm>
          <a:prstGeom prst="rect">
            <a:avLst/>
          </a:prstGeom>
          <a:noFill/>
        </p:spPr>
        <p:txBody>
          <a:bodyPr wrap="none" rtlCol="0">
            <a:spAutoFit/>
          </a:bodyPr>
          <a:lstStyle/>
          <a:p>
            <a:r>
              <a:rPr lang="en-US" sz="2400" b="1" i="1" dirty="0"/>
              <a:t>How do Death Counts Vary by Day of the Week?</a:t>
            </a:r>
          </a:p>
        </p:txBody>
      </p:sp>
      <p:sp>
        <p:nvSpPr>
          <p:cNvPr id="7" name="TextBox 6">
            <a:extLst>
              <a:ext uri="{FF2B5EF4-FFF2-40B4-BE49-F238E27FC236}">
                <a16:creationId xmlns:a16="http://schemas.microsoft.com/office/drawing/2014/main" id="{272B21DC-E129-A109-B69A-EBEDDF16A310}"/>
              </a:ext>
            </a:extLst>
          </p:cNvPr>
          <p:cNvSpPr txBox="1"/>
          <p:nvPr/>
        </p:nvSpPr>
        <p:spPr>
          <a:xfrm>
            <a:off x="8956944" y="756630"/>
            <a:ext cx="2761814" cy="5478423"/>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beginning of the workweek and the end of the workweek saw the most deaths from motor vehicle crashes; Monday, Friday and Saturday have the same death count.</a:t>
            </a:r>
          </a:p>
          <a:p>
            <a:endParaRPr lang="en-US" sz="1400" dirty="0"/>
          </a:p>
          <a:p>
            <a:pPr marL="285750" indent="-285750">
              <a:buFont typeface="Arial" panose="020B0604020202020204" pitchFamily="34" charset="0"/>
              <a:buChar char="•"/>
            </a:pPr>
            <a:r>
              <a:rPr lang="en-US" sz="1400" dirty="0"/>
              <a:t>Tuesdays and Thursdays had the lowest number of deaths by motor vehicle crash.</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Interestingly, there were a lot more crashes on Tuesdays and Thursdays than on Sundays, Mondays and Saturdays but less people died.</a:t>
            </a:r>
          </a:p>
          <a:p>
            <a:pPr marL="285750" indent="-285750">
              <a:buFont typeface="Arial" panose="020B0604020202020204" pitchFamily="34" charset="0"/>
              <a:buChar char="•"/>
            </a:pPr>
            <a:endParaRPr lang="en-US" sz="1400" dirty="0"/>
          </a:p>
          <a:p>
            <a:endParaRPr lang="en-US" sz="1400" dirty="0"/>
          </a:p>
          <a:p>
            <a:pPr marL="285750" indent="-285750">
              <a:buFont typeface="Arial" panose="020B0604020202020204" pitchFamily="34" charset="0"/>
              <a:buChar char="•"/>
            </a:pPr>
            <a:endParaRPr lang="en-US" sz="1400" dirty="0"/>
          </a:p>
          <a:p>
            <a:pPr algn="ctr"/>
            <a:r>
              <a:rPr lang="en-US" sz="1400" b="1" i="1" dirty="0">
                <a:solidFill>
                  <a:schemeClr val="accent6"/>
                </a:solidFill>
              </a:rPr>
              <a:t>The following three slides will analyze the most popular crash times for Mondays, Fridays and Saturdays to provide explanations for the high number of deaths on those days.</a:t>
            </a:r>
          </a:p>
        </p:txBody>
      </p:sp>
      <p:pic>
        <p:nvPicPr>
          <p:cNvPr id="3" name="Picture 2" descr="Chart, bar chart&#10;&#10;Description automatically generated">
            <a:extLst>
              <a:ext uri="{FF2B5EF4-FFF2-40B4-BE49-F238E27FC236}">
                <a16:creationId xmlns:a16="http://schemas.microsoft.com/office/drawing/2014/main" id="{BB6F97B1-0109-EB87-7AAD-01546913BD09}"/>
              </a:ext>
            </a:extLst>
          </p:cNvPr>
          <p:cNvPicPr>
            <a:picLocks noChangeAspect="1"/>
          </p:cNvPicPr>
          <p:nvPr/>
        </p:nvPicPr>
        <p:blipFill>
          <a:blip r:embed="rId2"/>
          <a:stretch>
            <a:fillRect/>
          </a:stretch>
        </p:blipFill>
        <p:spPr>
          <a:xfrm>
            <a:off x="128352" y="756630"/>
            <a:ext cx="8828592" cy="5344740"/>
          </a:xfrm>
          <a:prstGeom prst="rect">
            <a:avLst/>
          </a:prstGeom>
        </p:spPr>
      </p:pic>
    </p:spTree>
    <p:extLst>
      <p:ext uri="{BB962C8B-B14F-4D97-AF65-F5344CB8AC3E}">
        <p14:creationId xmlns:p14="http://schemas.microsoft.com/office/powerpoint/2010/main" val="335603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B14219-70B3-4C31-94B0-BF0E3E423601}"/>
              </a:ext>
            </a:extLst>
          </p:cNvPr>
          <p:cNvSpPr txBox="1"/>
          <p:nvPr/>
        </p:nvSpPr>
        <p:spPr>
          <a:xfrm>
            <a:off x="1837686" y="258269"/>
            <a:ext cx="8516627" cy="461665"/>
          </a:xfrm>
          <a:prstGeom prst="rect">
            <a:avLst/>
          </a:prstGeom>
          <a:noFill/>
        </p:spPr>
        <p:txBody>
          <a:bodyPr wrap="none" rtlCol="0">
            <a:spAutoFit/>
          </a:bodyPr>
          <a:lstStyle/>
          <a:p>
            <a:r>
              <a:rPr lang="en-US" sz="2400" b="1" i="1" dirty="0"/>
              <a:t>Most Popular Crash Times for Crashes by Speed Limit on Mondays</a:t>
            </a:r>
          </a:p>
        </p:txBody>
      </p:sp>
      <p:pic>
        <p:nvPicPr>
          <p:cNvPr id="4" name="Picture 3" descr="Table&#10;&#10;Description automatically generated">
            <a:extLst>
              <a:ext uri="{FF2B5EF4-FFF2-40B4-BE49-F238E27FC236}">
                <a16:creationId xmlns:a16="http://schemas.microsoft.com/office/drawing/2014/main" id="{66057D05-220A-A6AD-F02C-C90889D7715E}"/>
              </a:ext>
            </a:extLst>
          </p:cNvPr>
          <p:cNvPicPr>
            <a:picLocks noChangeAspect="1"/>
          </p:cNvPicPr>
          <p:nvPr/>
        </p:nvPicPr>
        <p:blipFill rotWithShape="1">
          <a:blip r:embed="rId2"/>
          <a:srcRect l="1639" t="1615" b="25000"/>
          <a:stretch/>
        </p:blipFill>
        <p:spPr>
          <a:xfrm>
            <a:off x="771525" y="885826"/>
            <a:ext cx="4785092" cy="5032718"/>
          </a:xfrm>
          <a:prstGeom prst="rect">
            <a:avLst/>
          </a:prstGeom>
        </p:spPr>
      </p:pic>
      <p:sp>
        <p:nvSpPr>
          <p:cNvPr id="5" name="TextBox 4">
            <a:extLst>
              <a:ext uri="{FF2B5EF4-FFF2-40B4-BE49-F238E27FC236}">
                <a16:creationId xmlns:a16="http://schemas.microsoft.com/office/drawing/2014/main" id="{313C4C9E-2C6C-E6BB-84A2-B69B75E88DA8}"/>
              </a:ext>
            </a:extLst>
          </p:cNvPr>
          <p:cNvSpPr txBox="1"/>
          <p:nvPr/>
        </p:nvSpPr>
        <p:spPr>
          <a:xfrm>
            <a:off x="6095999" y="1148265"/>
            <a:ext cx="4785092" cy="5355312"/>
          </a:xfrm>
          <a:prstGeom prst="rect">
            <a:avLst/>
          </a:prstGeom>
          <a:noFill/>
        </p:spPr>
        <p:txBody>
          <a:bodyPr wrap="square" rtlCol="0">
            <a:spAutoFit/>
          </a:bodyPr>
          <a:lstStyle/>
          <a:p>
            <a:pPr marL="285750" indent="-285750">
              <a:buFont typeface="Arial" panose="020B0604020202020204" pitchFamily="34" charset="0"/>
              <a:buChar char="•"/>
            </a:pPr>
            <a:r>
              <a:rPr lang="en-US" dirty="0"/>
              <a:t>On Mondays, the most crashes where people were operating their motor vehicles at the speed limit happened at 8 AM. The second highest happened at 5 PM.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 reflects that people get into accidents in the beginning and end of the workday on Mondays.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possible explanation for the high number of crashes on Monday mornings is that people oversleep after getting used to “sleeping in” on the weekend, so they speed to get to work on time.</a:t>
            </a:r>
          </a:p>
          <a:p>
            <a:endParaRPr lang="en-US" dirty="0"/>
          </a:p>
          <a:p>
            <a:pPr marL="285750" indent="-285750">
              <a:buFont typeface="Arial" panose="020B0604020202020204" pitchFamily="34" charset="0"/>
              <a:buChar char="•"/>
            </a:pPr>
            <a:r>
              <a:rPr lang="en-US" dirty="0"/>
              <a:t>It could be that people get into accidents at 5 PM because they are rushing to get back home after the first day back at work after the weekend.</a:t>
            </a:r>
          </a:p>
        </p:txBody>
      </p:sp>
    </p:spTree>
    <p:extLst>
      <p:ext uri="{BB962C8B-B14F-4D97-AF65-F5344CB8AC3E}">
        <p14:creationId xmlns:p14="http://schemas.microsoft.com/office/powerpoint/2010/main" val="417057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B14219-70B3-4C31-94B0-BF0E3E423601}"/>
              </a:ext>
            </a:extLst>
          </p:cNvPr>
          <p:cNvSpPr txBox="1"/>
          <p:nvPr/>
        </p:nvSpPr>
        <p:spPr>
          <a:xfrm>
            <a:off x="1837686" y="272557"/>
            <a:ext cx="8311442" cy="461665"/>
          </a:xfrm>
          <a:prstGeom prst="rect">
            <a:avLst/>
          </a:prstGeom>
          <a:noFill/>
        </p:spPr>
        <p:txBody>
          <a:bodyPr wrap="none" rtlCol="0">
            <a:spAutoFit/>
          </a:bodyPr>
          <a:lstStyle/>
          <a:p>
            <a:r>
              <a:rPr lang="en-US" sz="2400" b="1" i="1" dirty="0"/>
              <a:t>Most Popular Crash Times for Crashes by Speed Limit on Fridays</a:t>
            </a:r>
          </a:p>
        </p:txBody>
      </p:sp>
      <p:sp>
        <p:nvSpPr>
          <p:cNvPr id="5" name="TextBox 4">
            <a:extLst>
              <a:ext uri="{FF2B5EF4-FFF2-40B4-BE49-F238E27FC236}">
                <a16:creationId xmlns:a16="http://schemas.microsoft.com/office/drawing/2014/main" id="{313C4C9E-2C6C-E6BB-84A2-B69B75E88DA8}"/>
              </a:ext>
            </a:extLst>
          </p:cNvPr>
          <p:cNvSpPr txBox="1"/>
          <p:nvPr/>
        </p:nvSpPr>
        <p:spPr>
          <a:xfrm>
            <a:off x="6426336" y="953132"/>
            <a:ext cx="5423265" cy="5632311"/>
          </a:xfrm>
          <a:prstGeom prst="rect">
            <a:avLst/>
          </a:prstGeom>
          <a:noFill/>
        </p:spPr>
        <p:txBody>
          <a:bodyPr wrap="square" rtlCol="0">
            <a:spAutoFit/>
          </a:bodyPr>
          <a:lstStyle/>
          <a:p>
            <a:pPr marL="285750" indent="-285750">
              <a:buFont typeface="Arial" panose="020B0604020202020204" pitchFamily="34" charset="0"/>
              <a:buChar char="•"/>
            </a:pPr>
            <a:r>
              <a:rPr lang="en-US" dirty="0"/>
              <a:t>On Fridays, the most crashes by speed limit happened at 4 PM, followed by 2 PM.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also a significant number of crashes at 6:30 PM, which is a reasonable time for when people get out of 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Perhaps people get out of work on Fridays and rush to get home for weekend plans to start.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doesn’t seem to be as many crashes later in the night which could be surprising for those who believe that there is more drunk driving on Friday nights which would lead to more crashes</a:t>
            </a:r>
          </a:p>
          <a:p>
            <a:endParaRPr lang="en-US" dirty="0"/>
          </a:p>
          <a:p>
            <a:pPr marL="285750" indent="-285750">
              <a:buFont typeface="Arial" panose="020B0604020202020204" pitchFamily="34" charset="0"/>
              <a:buChar char="•"/>
            </a:pPr>
            <a:r>
              <a:rPr lang="en-US" dirty="0"/>
              <a:t>As for why so many crashes happened at 2 PM, it could be that students get out of school around this time and are also in a rush to get their weekends started.</a:t>
            </a:r>
          </a:p>
          <a:p>
            <a:pPr marL="285750" indent="-285750">
              <a:buFont typeface="Arial" panose="020B0604020202020204" pitchFamily="34" charset="0"/>
              <a:buChar char="•"/>
            </a:pPr>
            <a:endParaRPr lang="en-US" dirty="0"/>
          </a:p>
        </p:txBody>
      </p:sp>
      <p:pic>
        <p:nvPicPr>
          <p:cNvPr id="3" name="Picture 2" descr="Table&#10;&#10;Description automatically generated">
            <a:extLst>
              <a:ext uri="{FF2B5EF4-FFF2-40B4-BE49-F238E27FC236}">
                <a16:creationId xmlns:a16="http://schemas.microsoft.com/office/drawing/2014/main" id="{16CF70E5-C71B-0D2D-4997-670A14A9149A}"/>
              </a:ext>
            </a:extLst>
          </p:cNvPr>
          <p:cNvPicPr>
            <a:picLocks noChangeAspect="1"/>
          </p:cNvPicPr>
          <p:nvPr/>
        </p:nvPicPr>
        <p:blipFill>
          <a:blip r:embed="rId2"/>
          <a:stretch>
            <a:fillRect/>
          </a:stretch>
        </p:blipFill>
        <p:spPr>
          <a:xfrm>
            <a:off x="783157" y="864315"/>
            <a:ext cx="5084243" cy="5395114"/>
          </a:xfrm>
          <a:prstGeom prst="rect">
            <a:avLst/>
          </a:prstGeom>
        </p:spPr>
      </p:pic>
    </p:spTree>
    <p:extLst>
      <p:ext uri="{BB962C8B-B14F-4D97-AF65-F5344CB8AC3E}">
        <p14:creationId xmlns:p14="http://schemas.microsoft.com/office/powerpoint/2010/main" val="303501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B14219-70B3-4C31-94B0-BF0E3E423601}"/>
              </a:ext>
            </a:extLst>
          </p:cNvPr>
          <p:cNvSpPr txBox="1"/>
          <p:nvPr/>
        </p:nvSpPr>
        <p:spPr>
          <a:xfrm>
            <a:off x="1837686" y="272557"/>
            <a:ext cx="8659037" cy="461665"/>
          </a:xfrm>
          <a:prstGeom prst="rect">
            <a:avLst/>
          </a:prstGeom>
          <a:noFill/>
        </p:spPr>
        <p:txBody>
          <a:bodyPr wrap="none" rtlCol="0">
            <a:spAutoFit/>
          </a:bodyPr>
          <a:lstStyle/>
          <a:p>
            <a:r>
              <a:rPr lang="en-US" sz="2400" b="1" i="1" dirty="0"/>
              <a:t>Most Popular Crash Times for Crashes by Speed Limit on Saturdays</a:t>
            </a:r>
          </a:p>
        </p:txBody>
      </p:sp>
      <p:sp>
        <p:nvSpPr>
          <p:cNvPr id="5" name="TextBox 4">
            <a:extLst>
              <a:ext uri="{FF2B5EF4-FFF2-40B4-BE49-F238E27FC236}">
                <a16:creationId xmlns:a16="http://schemas.microsoft.com/office/drawing/2014/main" id="{313C4C9E-2C6C-E6BB-84A2-B69B75E88DA8}"/>
              </a:ext>
            </a:extLst>
          </p:cNvPr>
          <p:cNvSpPr txBox="1"/>
          <p:nvPr/>
        </p:nvSpPr>
        <p:spPr>
          <a:xfrm>
            <a:off x="6785811" y="1030752"/>
            <a:ext cx="445769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On Saturdays, the highest number of crashes where drivers were driving at the speed limit were at 1:30 PM, followed by 12:40 PM.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highest number of crashes happened in the middle of the day; this could be because there are more people out and about on a Saturday during the day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were more crashes in the earlier part of the afternoon and the early evenings.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were not as many crashes later in the night, which is also surprising for those who believe that there is more drunk driving on Saturday nights.</a:t>
            </a:r>
          </a:p>
        </p:txBody>
      </p:sp>
      <p:pic>
        <p:nvPicPr>
          <p:cNvPr id="3" name="Picture 2" descr="Table&#10;&#10;Description automatically generated">
            <a:extLst>
              <a:ext uri="{FF2B5EF4-FFF2-40B4-BE49-F238E27FC236}">
                <a16:creationId xmlns:a16="http://schemas.microsoft.com/office/drawing/2014/main" id="{65A72398-0DCB-9663-30C7-1F9151A23BEA}"/>
              </a:ext>
            </a:extLst>
          </p:cNvPr>
          <p:cNvPicPr>
            <a:picLocks noChangeAspect="1"/>
          </p:cNvPicPr>
          <p:nvPr/>
        </p:nvPicPr>
        <p:blipFill>
          <a:blip r:embed="rId2"/>
          <a:stretch>
            <a:fillRect/>
          </a:stretch>
        </p:blipFill>
        <p:spPr>
          <a:xfrm>
            <a:off x="767264" y="912414"/>
            <a:ext cx="4983830" cy="5288561"/>
          </a:xfrm>
          <a:prstGeom prst="rect">
            <a:avLst/>
          </a:prstGeom>
        </p:spPr>
      </p:pic>
    </p:spTree>
    <p:extLst>
      <p:ext uri="{BB962C8B-B14F-4D97-AF65-F5344CB8AC3E}">
        <p14:creationId xmlns:p14="http://schemas.microsoft.com/office/powerpoint/2010/main" val="340402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B14219-70B3-4C31-94B0-BF0E3E423601}"/>
              </a:ext>
            </a:extLst>
          </p:cNvPr>
          <p:cNvSpPr txBox="1"/>
          <p:nvPr/>
        </p:nvSpPr>
        <p:spPr>
          <a:xfrm>
            <a:off x="1290678" y="172544"/>
            <a:ext cx="9088770" cy="461665"/>
          </a:xfrm>
          <a:prstGeom prst="rect">
            <a:avLst/>
          </a:prstGeom>
          <a:noFill/>
        </p:spPr>
        <p:txBody>
          <a:bodyPr wrap="none" rtlCol="0">
            <a:spAutoFit/>
          </a:bodyPr>
          <a:lstStyle/>
          <a:p>
            <a:r>
              <a:rPr lang="en-US" sz="2400" b="1" i="1" dirty="0"/>
              <a:t>Is There a Correlation Between Speeding Accidents and Death Counts?</a:t>
            </a:r>
          </a:p>
        </p:txBody>
      </p:sp>
      <p:sp>
        <p:nvSpPr>
          <p:cNvPr id="7" name="TextBox 6">
            <a:extLst>
              <a:ext uri="{FF2B5EF4-FFF2-40B4-BE49-F238E27FC236}">
                <a16:creationId xmlns:a16="http://schemas.microsoft.com/office/drawing/2014/main" id="{272B21DC-E129-A109-B69A-EBEDDF16A310}"/>
              </a:ext>
            </a:extLst>
          </p:cNvPr>
          <p:cNvSpPr txBox="1"/>
          <p:nvPr/>
        </p:nvSpPr>
        <p:spPr>
          <a:xfrm>
            <a:off x="8956944" y="760756"/>
            <a:ext cx="2983419"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trend lines for changes in crashes by the speed limit over time and changes in death count over time are both negative and extremely similar.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both cases, there is a dramatic decrease from 2013 to 2014, and a far less dramatic decrease from 2014 to 2015.</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similarities indicate that the decrease in crashes by speed limit influenced the decrease in death count.</a:t>
            </a:r>
          </a:p>
          <a:p>
            <a:endParaRPr lang="en-US" sz="1600" dirty="0"/>
          </a:p>
          <a:p>
            <a:pPr marL="285750" indent="-285750">
              <a:buFont typeface="Arial" panose="020B0604020202020204" pitchFamily="34" charset="0"/>
              <a:buChar char="•"/>
            </a:pPr>
            <a:r>
              <a:rPr lang="en-US" sz="1600" dirty="0"/>
              <a:t>But to truly determine whether the two variables are correlated, a linear regression is necessary.</a:t>
            </a:r>
          </a:p>
          <a:p>
            <a:pPr marL="285750" indent="-285750">
              <a:buFont typeface="Arial" panose="020B0604020202020204" pitchFamily="34" charset="0"/>
              <a:buChar char="•"/>
            </a:pPr>
            <a:endParaRPr lang="en-US" sz="1600" dirty="0"/>
          </a:p>
        </p:txBody>
      </p:sp>
      <p:pic>
        <p:nvPicPr>
          <p:cNvPr id="3" name="Picture 2" descr="Chart, line chart&#10;&#10;Description automatically generated">
            <a:extLst>
              <a:ext uri="{FF2B5EF4-FFF2-40B4-BE49-F238E27FC236}">
                <a16:creationId xmlns:a16="http://schemas.microsoft.com/office/drawing/2014/main" id="{20270E71-A126-080D-EDC8-701FB5ED76B6}"/>
              </a:ext>
            </a:extLst>
          </p:cNvPr>
          <p:cNvPicPr>
            <a:picLocks noChangeAspect="1"/>
          </p:cNvPicPr>
          <p:nvPr/>
        </p:nvPicPr>
        <p:blipFill>
          <a:blip r:embed="rId2"/>
          <a:stretch>
            <a:fillRect/>
          </a:stretch>
        </p:blipFill>
        <p:spPr>
          <a:xfrm>
            <a:off x="122664" y="760756"/>
            <a:ext cx="8834280" cy="5336487"/>
          </a:xfrm>
          <a:prstGeom prst="rect">
            <a:avLst/>
          </a:prstGeom>
        </p:spPr>
      </p:pic>
    </p:spTree>
    <p:extLst>
      <p:ext uri="{BB962C8B-B14F-4D97-AF65-F5344CB8AC3E}">
        <p14:creationId xmlns:p14="http://schemas.microsoft.com/office/powerpoint/2010/main" val="4739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B14219-70B3-4C31-94B0-BF0E3E423601}"/>
              </a:ext>
            </a:extLst>
          </p:cNvPr>
          <p:cNvSpPr txBox="1"/>
          <p:nvPr/>
        </p:nvSpPr>
        <p:spPr>
          <a:xfrm>
            <a:off x="2070665" y="145495"/>
            <a:ext cx="8050670" cy="461665"/>
          </a:xfrm>
          <a:prstGeom prst="rect">
            <a:avLst/>
          </a:prstGeom>
          <a:noFill/>
        </p:spPr>
        <p:txBody>
          <a:bodyPr wrap="square" rtlCol="0">
            <a:spAutoFit/>
          </a:bodyPr>
          <a:lstStyle/>
          <a:p>
            <a:pPr algn="ctr"/>
            <a:r>
              <a:rPr lang="en-US" sz="2400" b="1" i="1" dirty="0"/>
              <a:t>Linear Regression: Crashes by Speed Limit and Death Counts</a:t>
            </a:r>
          </a:p>
        </p:txBody>
      </p:sp>
      <p:sp>
        <p:nvSpPr>
          <p:cNvPr id="7" name="TextBox 6">
            <a:extLst>
              <a:ext uri="{FF2B5EF4-FFF2-40B4-BE49-F238E27FC236}">
                <a16:creationId xmlns:a16="http://schemas.microsoft.com/office/drawing/2014/main" id="{272B21DC-E129-A109-B69A-EBEDDF16A310}"/>
              </a:ext>
            </a:extLst>
          </p:cNvPr>
          <p:cNvSpPr txBox="1"/>
          <p:nvPr/>
        </p:nvSpPr>
        <p:spPr>
          <a:xfrm>
            <a:off x="7489754" y="832809"/>
            <a:ext cx="3951766" cy="5078313"/>
          </a:xfrm>
          <a:prstGeom prst="rect">
            <a:avLst/>
          </a:prstGeom>
          <a:noFill/>
        </p:spPr>
        <p:txBody>
          <a:bodyPr wrap="square" rtlCol="0">
            <a:spAutoFit/>
          </a:bodyPr>
          <a:lstStyle/>
          <a:p>
            <a:pPr algn="ctr"/>
            <a:r>
              <a:rPr lang="en-US" sz="1350" u="sng" dirty="0"/>
              <a:t>COMMENTS ON THE LINEAR REGRESSION</a:t>
            </a:r>
          </a:p>
          <a:p>
            <a:pPr algn="ctr"/>
            <a:endParaRPr lang="en-US" sz="1350" u="sng" dirty="0"/>
          </a:p>
          <a:p>
            <a:pPr marL="342900" indent="-342900">
              <a:buFont typeface="+mj-lt"/>
              <a:buAutoNum type="arabicPeriod"/>
            </a:pPr>
            <a:r>
              <a:rPr lang="en-US" sz="1350" dirty="0"/>
              <a:t>The visual to the right was produced using R Studio; it depicts a linear regression between crashes by the speed limit over time and changes in death count over time.</a:t>
            </a:r>
          </a:p>
          <a:p>
            <a:pPr marL="342900" indent="-342900">
              <a:buFont typeface="+mj-lt"/>
              <a:buAutoNum type="arabicPeriod"/>
            </a:pPr>
            <a:endParaRPr lang="en-US" sz="1350" dirty="0"/>
          </a:p>
          <a:p>
            <a:pPr marL="342900" indent="-342900">
              <a:buFont typeface="+mj-lt"/>
              <a:buAutoNum type="arabicPeriod"/>
            </a:pPr>
            <a:r>
              <a:rPr lang="en-US" sz="1350" dirty="0"/>
              <a:t>The most important aspects of the visual on the right are the adjusted R-squared (which indicates how much of the data supports the correlation) and the p-value (which indicates the statistical significance of the model).</a:t>
            </a:r>
          </a:p>
          <a:p>
            <a:pPr marL="342900" indent="-342900">
              <a:buFont typeface="+mj-lt"/>
              <a:buAutoNum type="arabicPeriod"/>
            </a:pPr>
            <a:endParaRPr lang="en-US" sz="1350" dirty="0"/>
          </a:p>
          <a:p>
            <a:pPr marL="342900" indent="-342900">
              <a:buFont typeface="+mj-lt"/>
              <a:buAutoNum type="arabicPeriod"/>
            </a:pPr>
            <a:r>
              <a:rPr lang="en-US" sz="1350" dirty="0"/>
              <a:t>The adjusted R-squared is 0.00304 which 0.304% of the correlation is supported by the data. Since this percentage is extremely small, it is likely there is no correlation between the number of crashes by speed limit and the death count.</a:t>
            </a:r>
          </a:p>
          <a:p>
            <a:pPr marL="342900" indent="-342900">
              <a:buFont typeface="+mj-lt"/>
              <a:buAutoNum type="arabicPeriod"/>
            </a:pPr>
            <a:endParaRPr lang="en-US" sz="1350" dirty="0"/>
          </a:p>
          <a:p>
            <a:pPr marL="342900" indent="-342900">
              <a:buFont typeface="+mj-lt"/>
              <a:buAutoNum type="arabicPeriod"/>
            </a:pPr>
            <a:r>
              <a:rPr lang="en-US" sz="1350" dirty="0"/>
              <a:t>The p-value is far less than 0.05, which means that the model is not statistically significant.</a:t>
            </a:r>
          </a:p>
          <a:p>
            <a:pPr marL="342900" indent="-342900">
              <a:buFont typeface="+mj-lt"/>
              <a:buAutoNum type="arabicPeriod"/>
            </a:pPr>
            <a:endParaRPr lang="en-US" sz="1350" dirty="0"/>
          </a:p>
          <a:p>
            <a:pPr marL="342900" indent="-342900">
              <a:buFont typeface="+mj-lt"/>
              <a:buAutoNum type="arabicPeriod"/>
            </a:pPr>
            <a:r>
              <a:rPr lang="en-US" sz="1350" dirty="0"/>
              <a:t>We can say with 95% confidence that the two variables are not correlated.</a:t>
            </a:r>
          </a:p>
        </p:txBody>
      </p:sp>
      <p:pic>
        <p:nvPicPr>
          <p:cNvPr id="4" name="Picture 3">
            <a:extLst>
              <a:ext uri="{FF2B5EF4-FFF2-40B4-BE49-F238E27FC236}">
                <a16:creationId xmlns:a16="http://schemas.microsoft.com/office/drawing/2014/main" id="{8A98491A-AC00-CA6A-27CA-92958C9FFE16}"/>
              </a:ext>
            </a:extLst>
          </p:cNvPr>
          <p:cNvPicPr>
            <a:picLocks noChangeAspect="1"/>
          </p:cNvPicPr>
          <p:nvPr/>
        </p:nvPicPr>
        <p:blipFill>
          <a:blip r:embed="rId2"/>
          <a:stretch>
            <a:fillRect/>
          </a:stretch>
        </p:blipFill>
        <p:spPr>
          <a:xfrm>
            <a:off x="580360" y="5283199"/>
            <a:ext cx="6731000" cy="687249"/>
          </a:xfrm>
          <a:prstGeom prst="rect">
            <a:avLst/>
          </a:prstGeom>
          <a:ln>
            <a:solidFill>
              <a:schemeClr val="accent6"/>
            </a:solidFill>
          </a:ln>
        </p:spPr>
      </p:pic>
      <p:sp>
        <p:nvSpPr>
          <p:cNvPr id="5" name="TextBox 4">
            <a:extLst>
              <a:ext uri="{FF2B5EF4-FFF2-40B4-BE49-F238E27FC236}">
                <a16:creationId xmlns:a16="http://schemas.microsoft.com/office/drawing/2014/main" id="{36A77675-D141-A43B-A417-C9C5E313954A}"/>
              </a:ext>
            </a:extLst>
          </p:cNvPr>
          <p:cNvSpPr txBox="1"/>
          <p:nvPr/>
        </p:nvSpPr>
        <p:spPr>
          <a:xfrm>
            <a:off x="580360" y="4913868"/>
            <a:ext cx="775725" cy="369332"/>
          </a:xfrm>
          <a:prstGeom prst="rect">
            <a:avLst/>
          </a:prstGeom>
          <a:noFill/>
        </p:spPr>
        <p:txBody>
          <a:bodyPr wrap="none" rtlCol="0">
            <a:spAutoFit/>
          </a:bodyPr>
          <a:lstStyle/>
          <a:p>
            <a:r>
              <a:rPr lang="en-US" dirty="0"/>
              <a:t>CODE:</a:t>
            </a:r>
          </a:p>
        </p:txBody>
      </p:sp>
      <p:pic>
        <p:nvPicPr>
          <p:cNvPr id="9" name="Picture 8" descr="Text, letter&#10;&#10;Description automatically generated">
            <a:extLst>
              <a:ext uri="{FF2B5EF4-FFF2-40B4-BE49-F238E27FC236}">
                <a16:creationId xmlns:a16="http://schemas.microsoft.com/office/drawing/2014/main" id="{288BBF08-CB15-747E-EBD3-35CFE83E35BB}"/>
              </a:ext>
            </a:extLst>
          </p:cNvPr>
          <p:cNvPicPr>
            <a:picLocks noChangeAspect="1"/>
          </p:cNvPicPr>
          <p:nvPr/>
        </p:nvPicPr>
        <p:blipFill>
          <a:blip r:embed="rId3"/>
          <a:stretch>
            <a:fillRect/>
          </a:stretch>
        </p:blipFill>
        <p:spPr>
          <a:xfrm>
            <a:off x="580360" y="900186"/>
            <a:ext cx="6731000" cy="3695700"/>
          </a:xfrm>
          <a:prstGeom prst="rect">
            <a:avLst/>
          </a:prstGeom>
          <a:ln>
            <a:solidFill>
              <a:srgbClr val="00B050"/>
            </a:solidFill>
          </a:ln>
        </p:spPr>
      </p:pic>
    </p:spTree>
    <p:extLst>
      <p:ext uri="{BB962C8B-B14F-4D97-AF65-F5344CB8AC3E}">
        <p14:creationId xmlns:p14="http://schemas.microsoft.com/office/powerpoint/2010/main" val="164311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878</Words>
  <Application>Microsoft Macintosh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Motor Vehicle Crash Data in Texas (From 2013-2015)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Vehicle Crash Data in 2013 in Texas</dc:title>
  <dc:creator>Amrita Guha</dc:creator>
  <cp:lastModifiedBy>Amrita Guha</cp:lastModifiedBy>
  <cp:revision>9</cp:revision>
  <dcterms:created xsi:type="dcterms:W3CDTF">2022-05-06T23:27:03Z</dcterms:created>
  <dcterms:modified xsi:type="dcterms:W3CDTF">2022-05-09T02:00:25Z</dcterms:modified>
</cp:coreProperties>
</file>