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7"/>
  </p:notesMasterIdLst>
  <p:handoutMasterIdLst>
    <p:handoutMasterId r:id="rId28"/>
  </p:handoutMasterIdLst>
  <p:sldIdLst>
    <p:sldId id="280" r:id="rId5"/>
    <p:sldId id="256" r:id="rId6"/>
    <p:sldId id="266" r:id="rId7"/>
    <p:sldId id="267" r:id="rId8"/>
    <p:sldId id="268" r:id="rId9"/>
    <p:sldId id="269" r:id="rId10"/>
    <p:sldId id="270" r:id="rId11"/>
    <p:sldId id="275" r:id="rId12"/>
    <p:sldId id="272" r:id="rId13"/>
    <p:sldId id="282" r:id="rId14"/>
    <p:sldId id="276" r:id="rId15"/>
    <p:sldId id="285" r:id="rId16"/>
    <p:sldId id="281" r:id="rId17"/>
    <p:sldId id="286" r:id="rId18"/>
    <p:sldId id="287" r:id="rId19"/>
    <p:sldId id="284" r:id="rId20"/>
    <p:sldId id="283" r:id="rId21"/>
    <p:sldId id="279" r:id="rId22"/>
    <p:sldId id="289" r:id="rId23"/>
    <p:sldId id="288" r:id="rId24"/>
    <p:sldId id="274"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74"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5/21/2024</a:t>
            </a:fld>
            <a:endParaRPr lang="en-US" dirty="0"/>
          </a:p>
        </p:txBody>
      </p:sp>
      <p:sp>
        <p:nvSpPr>
          <p:cNvPr id="4" name="Footer Placeholder 3">
            <a:extLst>
              <a:ext uri="{FF2B5EF4-FFF2-40B4-BE49-F238E27FC236}">
                <a16:creationId xmlns=""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167532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204084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A391C69-E52F-4DC0-B51A-0DABC54840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 xmlns:a16="http://schemas.microsoft.com/office/drawing/2014/main" id="{C3C7ED6A-DE7F-4002-9699-B659DE5512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4729209"/>
            <a:ext cx="12192000" cy="1280735"/>
          </a:xfrm>
          <a:prstGeom prst="rect">
            <a:avLst/>
          </a:prstGeom>
        </p:spPr>
        <p:txBody>
          <a:bodyPr wrap="square">
            <a:spAutoFit/>
          </a:bodyPr>
          <a:lstStyle/>
          <a:p>
            <a:pPr marL="12700" marR="38735" algn="ctr">
              <a:lnSpc>
                <a:spcPct val="118100"/>
              </a:lnSpc>
              <a:spcBef>
                <a:spcPts val="105"/>
              </a:spcBef>
            </a:pPr>
            <a:r>
              <a:rPr lang="en-US" sz="2200" dirty="0">
                <a:latin typeface="Cambria" panose="02040503050406030204" pitchFamily="18" charset="0"/>
                <a:ea typeface="Cambria" panose="02040503050406030204" pitchFamily="18" charset="0"/>
                <a:cs typeface="Cambria"/>
              </a:rPr>
              <a:t>Department of Bachelor of Computer Application</a:t>
            </a:r>
          </a:p>
          <a:p>
            <a:pPr marL="12700" marR="38735" algn="ctr">
              <a:lnSpc>
                <a:spcPct val="118100"/>
              </a:lnSpc>
              <a:spcBef>
                <a:spcPts val="105"/>
              </a:spcBef>
            </a:pPr>
            <a:r>
              <a:rPr lang="en-US" sz="2200" dirty="0">
                <a:latin typeface="Cambria" panose="02040503050406030204" pitchFamily="18" charset="0"/>
                <a:ea typeface="Cambria" panose="02040503050406030204" pitchFamily="18" charset="0"/>
                <a:cs typeface="Cambria"/>
              </a:rPr>
              <a:t>ITM College of Management GIDA Gorakhpur-273209</a:t>
            </a:r>
          </a:p>
          <a:p>
            <a:pPr marL="12700" marR="38735" algn="ctr">
              <a:lnSpc>
                <a:spcPct val="118100"/>
              </a:lnSpc>
              <a:spcBef>
                <a:spcPts val="105"/>
              </a:spcBef>
            </a:pPr>
            <a:r>
              <a:rPr lang="en-US" sz="2200" dirty="0">
                <a:latin typeface="Cambria" panose="02040503050406030204" pitchFamily="18" charset="0"/>
                <a:ea typeface="Cambria" panose="02040503050406030204" pitchFamily="18" charset="0"/>
                <a:cs typeface="Cambria"/>
              </a:rPr>
              <a:t>Session 2023-24</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1130" y="2031189"/>
            <a:ext cx="2784911" cy="2460750"/>
          </a:xfrm>
          <a:prstGeom prst="ellipse">
            <a:avLst/>
          </a:prstGeom>
          <a:ln>
            <a:noFill/>
          </a:ln>
          <a:effectLst>
            <a:softEdge rad="112500"/>
          </a:effectLst>
        </p:spPr>
      </p:pic>
      <p:sp>
        <p:nvSpPr>
          <p:cNvPr id="6" name="Rectangle 5"/>
          <p:cNvSpPr/>
          <p:nvPr/>
        </p:nvSpPr>
        <p:spPr>
          <a:xfrm>
            <a:off x="-3" y="424099"/>
            <a:ext cx="12192003" cy="1292662"/>
          </a:xfrm>
          <a:prstGeom prst="rect">
            <a:avLst/>
          </a:prstGeom>
        </p:spPr>
        <p:txBody>
          <a:bodyPr wrap="square">
            <a:spAutoFit/>
          </a:bodyPr>
          <a:lstStyle/>
          <a:p>
            <a:pPr algn="ctr"/>
            <a:r>
              <a:rPr lang="en-US" sz="2600" b="1" dirty="0" smtClean="0">
                <a:latin typeface="Times New Roman" panose="02020603050405020304" pitchFamily="18" charset="0"/>
                <a:cs typeface="Times New Roman" panose="02020603050405020304" pitchFamily="18" charset="0"/>
              </a:rPr>
              <a:t>A Major Project Presentation</a:t>
            </a:r>
          </a:p>
          <a:p>
            <a:pPr algn="ctr"/>
            <a:r>
              <a:rPr lang="en-US" sz="2600" b="1" dirty="0" smtClean="0">
                <a:latin typeface="Times New Roman" panose="02020603050405020304" pitchFamily="18" charset="0"/>
                <a:cs typeface="Times New Roman" panose="02020603050405020304" pitchFamily="18" charset="0"/>
              </a:rPr>
              <a:t>On</a:t>
            </a:r>
          </a:p>
          <a:p>
            <a:pPr algn="ctr"/>
            <a:endParaRPr lang="en-US" sz="2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3" y="1445106"/>
            <a:ext cx="12192003" cy="553998"/>
          </a:xfrm>
          <a:prstGeom prst="rect">
            <a:avLst/>
          </a:prstGeom>
        </p:spPr>
        <p:txBody>
          <a:bodyPr wrap="square">
            <a:spAutoFit/>
          </a:bodyPr>
          <a:lstStyle/>
          <a:p>
            <a:pPr algn="ctr"/>
            <a:r>
              <a:rPr lang="en-US" sz="3000" b="1" dirty="0" smtClean="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AQUA FLOW</a:t>
            </a:r>
            <a:endParaRPr lang="en-US" sz="3000" b="1"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69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5175" y="263001"/>
            <a:ext cx="805540" cy="1010627"/>
          </a:xfrm>
          <a:prstGeom prst="rect">
            <a:avLst/>
          </a:prstGeom>
        </p:spPr>
        <p:txBody>
          <a:bodyPr wrap="square">
            <a:spAutoFit/>
          </a:bodyPr>
          <a:lstStyle/>
          <a:p>
            <a:r>
              <a:rPr lang="en-US" sz="6000" b="1" dirty="0">
                <a:solidFill>
                  <a:schemeClr val="accent5"/>
                </a:solidFill>
                <a:latin typeface="Times New Roman" panose="02020603050405020304" pitchFamily="18" charset="0"/>
                <a:cs typeface="Times New Roman" panose="02020603050405020304" pitchFamily="18" charset="0"/>
              </a:rPr>
              <a:t>7</a:t>
            </a:r>
          </a:p>
        </p:txBody>
      </p:sp>
      <p:sp>
        <p:nvSpPr>
          <p:cNvPr id="10" name="Rectangle 7"/>
          <p:cNvSpPr>
            <a:spLocks noChangeArrowheads="1"/>
          </p:cNvSpPr>
          <p:nvPr/>
        </p:nvSpPr>
        <p:spPr bwMode="auto">
          <a:xfrm>
            <a:off x="1309915" y="462439"/>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67280" y="1063118"/>
            <a:ext cx="1849119" cy="338554"/>
          </a:xfrm>
          <a:prstGeom prst="rect">
            <a:avLst/>
          </a:prstGeom>
        </p:spPr>
        <p:txBody>
          <a:bodyPr wrap="square">
            <a:spAutoFit/>
          </a:bodyPr>
          <a:lstStyle/>
          <a:p>
            <a:r>
              <a:rPr lang="en-US" sz="1600" dirty="0">
                <a:solidFill>
                  <a:schemeClr val="tx1">
                    <a:lumMod val="65000"/>
                    <a:lumOff val="35000"/>
                  </a:schemeClr>
                </a:solidFill>
              </a:rPr>
              <a:t>Successful </a:t>
            </a:r>
            <a:r>
              <a:rPr lang="en-US" sz="1600" dirty="0" smtClean="0">
                <a:solidFill>
                  <a:schemeClr val="tx1">
                    <a:lumMod val="65000"/>
                    <a:lumOff val="35000"/>
                  </a:schemeClr>
                </a:solidFill>
              </a:rPr>
              <a:t>Testing</a:t>
            </a:r>
            <a:endParaRPr lang="en-US" sz="16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225" y="1524166"/>
            <a:ext cx="9248913" cy="4629451"/>
          </a:xfrm>
          <a:prstGeom prst="rect">
            <a:avLst/>
          </a:prstGeom>
        </p:spPr>
      </p:pic>
      <p:sp>
        <p:nvSpPr>
          <p:cNvPr id="2" name="Rectangle 1"/>
          <p:cNvSpPr/>
          <p:nvPr/>
        </p:nvSpPr>
        <p:spPr>
          <a:xfrm>
            <a:off x="9850602" y="5645910"/>
            <a:ext cx="1853717" cy="400110"/>
          </a:xfrm>
          <a:prstGeom prst="rect">
            <a:avLst/>
          </a:prstGeom>
        </p:spPr>
        <p:txBody>
          <a:bodyPr wrap="square">
            <a:spAutoFit/>
          </a:bodyPr>
          <a:lstStyle/>
          <a:p>
            <a:r>
              <a:rPr lang="en-US" sz="2000" b="1" dirty="0" smtClean="0">
                <a:latin typeface=" "/>
                <a:cs typeface="Times New Roman" panose="02020603050405020304" pitchFamily="18" charset="0"/>
              </a:rPr>
              <a:t>Home </a:t>
            </a:r>
            <a:r>
              <a:rPr lang="en-US" sz="2000" b="1" dirty="0">
                <a:latin typeface=" "/>
                <a:cs typeface="Times New Roman" panose="02020603050405020304" pitchFamily="18" charset="0"/>
              </a:rPr>
              <a:t>Page</a:t>
            </a:r>
          </a:p>
        </p:txBody>
      </p:sp>
    </p:spTree>
    <p:extLst>
      <p:ext uri="{BB962C8B-B14F-4D97-AF65-F5344CB8AC3E}">
        <p14:creationId xmlns:p14="http://schemas.microsoft.com/office/powerpoint/2010/main" val="1473465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09915" y="462439"/>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67280" y="1063118"/>
            <a:ext cx="1849119" cy="338554"/>
          </a:xfrm>
          <a:prstGeom prst="rect">
            <a:avLst/>
          </a:prstGeom>
        </p:spPr>
        <p:txBody>
          <a:bodyPr wrap="square">
            <a:spAutoFit/>
          </a:bodyPr>
          <a:lstStyle/>
          <a:p>
            <a:r>
              <a:rPr lang="en-US" sz="1600" dirty="0">
                <a:solidFill>
                  <a:schemeClr val="tx1">
                    <a:lumMod val="65000"/>
                    <a:lumOff val="35000"/>
                  </a:schemeClr>
                </a:solidFill>
              </a:rPr>
              <a:t>Successful </a:t>
            </a:r>
            <a:r>
              <a:rPr lang="en-US" sz="1600" dirty="0" smtClean="0">
                <a:solidFill>
                  <a:schemeClr val="tx1">
                    <a:lumMod val="65000"/>
                    <a:lumOff val="35000"/>
                  </a:schemeClr>
                </a:solidFill>
              </a:rPr>
              <a:t>Testing</a:t>
            </a: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280" y="1925407"/>
            <a:ext cx="9610581" cy="4537244"/>
          </a:xfrm>
          <a:prstGeom prst="rect">
            <a:avLst/>
          </a:prstGeom>
        </p:spPr>
      </p:pic>
      <p:sp>
        <p:nvSpPr>
          <p:cNvPr id="8" name="Rectangle 7"/>
          <p:cNvSpPr/>
          <p:nvPr/>
        </p:nvSpPr>
        <p:spPr>
          <a:xfrm>
            <a:off x="993505" y="3840086"/>
            <a:ext cx="1525204" cy="707886"/>
          </a:xfrm>
          <a:prstGeom prst="rect">
            <a:avLst/>
          </a:prstGeom>
        </p:spPr>
        <p:txBody>
          <a:bodyPr wrap="square">
            <a:spAutoFit/>
          </a:bodyPr>
          <a:lstStyle/>
          <a:p>
            <a:r>
              <a:rPr lang="en-US" sz="2000" b="1" dirty="0" smtClean="0">
                <a:latin typeface=" "/>
                <a:cs typeface="Times New Roman" panose="02020603050405020304" pitchFamily="18" charset="0"/>
              </a:rPr>
              <a:t>Footer Page</a:t>
            </a:r>
            <a:endParaRPr lang="en-US" sz="2000" b="1" dirty="0">
              <a:latin typeface=" "/>
              <a:cs typeface="Times New Roman" panose="02020603050405020304" pitchFamily="18" charset="0"/>
            </a:endParaRPr>
          </a:p>
        </p:txBody>
      </p:sp>
    </p:spTree>
    <p:extLst>
      <p:ext uri="{BB962C8B-B14F-4D97-AF65-F5344CB8AC3E}">
        <p14:creationId xmlns:p14="http://schemas.microsoft.com/office/powerpoint/2010/main" val="60433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09915" y="462439"/>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67280" y="1063118"/>
            <a:ext cx="1849119" cy="338554"/>
          </a:xfrm>
          <a:prstGeom prst="rect">
            <a:avLst/>
          </a:prstGeom>
        </p:spPr>
        <p:txBody>
          <a:bodyPr wrap="square">
            <a:spAutoFit/>
          </a:bodyPr>
          <a:lstStyle/>
          <a:p>
            <a:r>
              <a:rPr lang="en-US" sz="1600" dirty="0">
                <a:solidFill>
                  <a:schemeClr val="tx1">
                    <a:lumMod val="65000"/>
                    <a:lumOff val="35000"/>
                  </a:schemeClr>
                </a:solidFill>
              </a:rPr>
              <a:t>Successful </a:t>
            </a:r>
            <a:r>
              <a:rPr lang="en-US" sz="1600" dirty="0" smtClean="0">
                <a:solidFill>
                  <a:schemeClr val="tx1">
                    <a:lumMod val="65000"/>
                    <a:lumOff val="35000"/>
                  </a:schemeClr>
                </a:solidFill>
              </a:rPr>
              <a:t>Testing</a:t>
            </a:r>
            <a:endParaRPr lang="en-US" sz="16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00" y="1747686"/>
            <a:ext cx="9271659" cy="4722863"/>
          </a:xfrm>
          <a:prstGeom prst="rect">
            <a:avLst/>
          </a:prstGeom>
        </p:spPr>
      </p:pic>
    </p:spTree>
    <p:extLst>
      <p:ext uri="{BB962C8B-B14F-4D97-AF65-F5344CB8AC3E}">
        <p14:creationId xmlns:p14="http://schemas.microsoft.com/office/powerpoint/2010/main" val="237368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09915" y="462439"/>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67280" y="1063118"/>
            <a:ext cx="1849119" cy="338554"/>
          </a:xfrm>
          <a:prstGeom prst="rect">
            <a:avLst/>
          </a:prstGeom>
        </p:spPr>
        <p:txBody>
          <a:bodyPr wrap="square">
            <a:spAutoFit/>
          </a:bodyPr>
          <a:lstStyle/>
          <a:p>
            <a:r>
              <a:rPr lang="en-US" sz="1600" dirty="0">
                <a:solidFill>
                  <a:schemeClr val="tx1">
                    <a:lumMod val="65000"/>
                    <a:lumOff val="35000"/>
                  </a:schemeClr>
                </a:solidFill>
              </a:rPr>
              <a:t>Successful </a:t>
            </a:r>
            <a:r>
              <a:rPr lang="en-US" sz="1600" dirty="0" smtClean="0">
                <a:solidFill>
                  <a:schemeClr val="tx1">
                    <a:lumMod val="65000"/>
                    <a:lumOff val="35000"/>
                  </a:schemeClr>
                </a:solidFill>
              </a:rPr>
              <a:t>Testing</a:t>
            </a:r>
            <a:endParaRPr lang="en-US" sz="16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640" y="1696720"/>
            <a:ext cx="8653445" cy="4785359"/>
          </a:xfrm>
          <a:prstGeom prst="rect">
            <a:avLst/>
          </a:prstGeom>
        </p:spPr>
      </p:pic>
    </p:spTree>
    <p:extLst>
      <p:ext uri="{BB962C8B-B14F-4D97-AF65-F5344CB8AC3E}">
        <p14:creationId xmlns:p14="http://schemas.microsoft.com/office/powerpoint/2010/main" val="258901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09915" y="462439"/>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67280" y="1063118"/>
            <a:ext cx="1849119" cy="338554"/>
          </a:xfrm>
          <a:prstGeom prst="rect">
            <a:avLst/>
          </a:prstGeom>
        </p:spPr>
        <p:txBody>
          <a:bodyPr wrap="square">
            <a:spAutoFit/>
          </a:bodyPr>
          <a:lstStyle/>
          <a:p>
            <a:r>
              <a:rPr lang="en-US" sz="1600" dirty="0">
                <a:solidFill>
                  <a:schemeClr val="tx1">
                    <a:lumMod val="65000"/>
                    <a:lumOff val="35000"/>
                  </a:schemeClr>
                </a:solidFill>
              </a:rPr>
              <a:t>Successful </a:t>
            </a:r>
            <a:r>
              <a:rPr lang="en-US" sz="1600" dirty="0" smtClean="0">
                <a:solidFill>
                  <a:schemeClr val="tx1">
                    <a:lumMod val="65000"/>
                    <a:lumOff val="35000"/>
                  </a:schemeClr>
                </a:solidFill>
              </a:rPr>
              <a:t>Testing</a:t>
            </a: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915" y="1736066"/>
            <a:ext cx="10463661" cy="4694913"/>
          </a:xfrm>
          <a:prstGeom prst="rect">
            <a:avLst/>
          </a:prstGeom>
        </p:spPr>
      </p:pic>
      <p:sp>
        <p:nvSpPr>
          <p:cNvPr id="3" name="Rectangle 2"/>
          <p:cNvSpPr/>
          <p:nvPr/>
        </p:nvSpPr>
        <p:spPr>
          <a:xfrm>
            <a:off x="8931500" y="5850374"/>
            <a:ext cx="2710999" cy="369332"/>
          </a:xfrm>
          <a:prstGeom prst="rect">
            <a:avLst/>
          </a:prstGeom>
        </p:spPr>
        <p:txBody>
          <a:bodyPr wrap="none">
            <a:spAutoFit/>
          </a:bodyPr>
          <a:lstStyle/>
          <a:p>
            <a:r>
              <a:rPr lang="en-US" b="1" dirty="0">
                <a:latin typeface=" "/>
                <a:cs typeface="Times New Roman" panose="02020603050405020304" pitchFamily="18" charset="0"/>
              </a:rPr>
              <a:t>Successful Login Page</a:t>
            </a:r>
          </a:p>
        </p:txBody>
      </p:sp>
    </p:spTree>
    <p:extLst>
      <p:ext uri="{BB962C8B-B14F-4D97-AF65-F5344CB8AC3E}">
        <p14:creationId xmlns:p14="http://schemas.microsoft.com/office/powerpoint/2010/main" val="2924373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09915" y="462439"/>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67280" y="1063118"/>
            <a:ext cx="1849119" cy="338554"/>
          </a:xfrm>
          <a:prstGeom prst="rect">
            <a:avLst/>
          </a:prstGeom>
        </p:spPr>
        <p:txBody>
          <a:bodyPr wrap="square">
            <a:spAutoFit/>
          </a:bodyPr>
          <a:lstStyle/>
          <a:p>
            <a:r>
              <a:rPr lang="en-US" sz="1600" dirty="0">
                <a:solidFill>
                  <a:schemeClr val="tx1">
                    <a:lumMod val="65000"/>
                    <a:lumOff val="35000"/>
                  </a:schemeClr>
                </a:solidFill>
              </a:rPr>
              <a:t>Successful </a:t>
            </a:r>
            <a:r>
              <a:rPr lang="en-US" sz="1600" dirty="0" smtClean="0">
                <a:solidFill>
                  <a:schemeClr val="tx1">
                    <a:lumMod val="65000"/>
                    <a:lumOff val="35000"/>
                  </a:schemeClr>
                </a:solidFill>
              </a:rPr>
              <a:t>Testing</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15" y="1925407"/>
            <a:ext cx="10104816" cy="4547167"/>
          </a:xfrm>
          <a:prstGeom prst="rect">
            <a:avLst/>
          </a:prstGeom>
        </p:spPr>
      </p:pic>
      <p:sp>
        <p:nvSpPr>
          <p:cNvPr id="7" name="Rectangle 6"/>
          <p:cNvSpPr/>
          <p:nvPr/>
        </p:nvSpPr>
        <p:spPr>
          <a:xfrm>
            <a:off x="1394738" y="6103242"/>
            <a:ext cx="1518364" cy="369332"/>
          </a:xfrm>
          <a:prstGeom prst="rect">
            <a:avLst/>
          </a:prstGeom>
        </p:spPr>
        <p:txBody>
          <a:bodyPr wrap="none">
            <a:spAutoFit/>
          </a:bodyPr>
          <a:lstStyle/>
          <a:p>
            <a:r>
              <a:rPr lang="en-US" b="1" dirty="0">
                <a:latin typeface=" "/>
                <a:cs typeface="Times New Roman" panose="02020603050405020304" pitchFamily="18" charset="0"/>
              </a:rPr>
              <a:t>Profile Page</a:t>
            </a:r>
          </a:p>
        </p:txBody>
      </p:sp>
    </p:spTree>
    <p:extLst>
      <p:ext uri="{BB962C8B-B14F-4D97-AF65-F5344CB8AC3E}">
        <p14:creationId xmlns:p14="http://schemas.microsoft.com/office/powerpoint/2010/main" val="4014172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30235" y="445965"/>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87600" y="1051575"/>
            <a:ext cx="1310639" cy="276999"/>
          </a:xfrm>
          <a:prstGeom prst="rect">
            <a:avLst/>
          </a:prstGeom>
        </p:spPr>
        <p:txBody>
          <a:bodyPr wrap="square">
            <a:spAutoFit/>
          </a:bodyPr>
          <a:lstStyle/>
          <a:p>
            <a:r>
              <a:rPr lang="en-US" sz="1200" dirty="0">
                <a:solidFill>
                  <a:schemeClr val="tx1">
                    <a:lumMod val="65000"/>
                    <a:lumOff val="35000"/>
                  </a:schemeClr>
                </a:solidFill>
              </a:rPr>
              <a:t>Successful </a:t>
            </a:r>
            <a:r>
              <a:rPr lang="en-US" sz="1200" dirty="0" smtClean="0">
                <a:solidFill>
                  <a:schemeClr val="tx1">
                    <a:lumMod val="65000"/>
                    <a:lumOff val="35000"/>
                  </a:schemeClr>
                </a:solidFill>
              </a:rPr>
              <a:t>Testing</a:t>
            </a:r>
            <a:endParaRPr lang="en-US"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1754218"/>
            <a:ext cx="8615680" cy="4460696"/>
          </a:xfrm>
          <a:prstGeom prst="rect">
            <a:avLst/>
          </a:prstGeom>
        </p:spPr>
      </p:pic>
      <p:sp>
        <p:nvSpPr>
          <p:cNvPr id="7" name="Rectangle 6"/>
          <p:cNvSpPr/>
          <p:nvPr/>
        </p:nvSpPr>
        <p:spPr>
          <a:xfrm>
            <a:off x="2836464" y="5773879"/>
            <a:ext cx="1428596" cy="369332"/>
          </a:xfrm>
          <a:prstGeom prst="rect">
            <a:avLst/>
          </a:prstGeom>
        </p:spPr>
        <p:txBody>
          <a:bodyPr wrap="none">
            <a:spAutoFit/>
          </a:bodyPr>
          <a:lstStyle/>
          <a:p>
            <a:r>
              <a:rPr lang="en-US" b="1" dirty="0" smtClean="0">
                <a:latin typeface=" "/>
                <a:cs typeface="Times New Roman" panose="02020603050405020304" pitchFamily="18" charset="0"/>
              </a:rPr>
              <a:t>Order </a:t>
            </a:r>
            <a:r>
              <a:rPr lang="en-US" b="1" dirty="0">
                <a:latin typeface=" "/>
                <a:cs typeface="Times New Roman" panose="02020603050405020304" pitchFamily="18" charset="0"/>
              </a:rPr>
              <a:t>Page</a:t>
            </a:r>
          </a:p>
        </p:txBody>
      </p:sp>
    </p:spTree>
    <p:extLst>
      <p:ext uri="{BB962C8B-B14F-4D97-AF65-F5344CB8AC3E}">
        <p14:creationId xmlns:p14="http://schemas.microsoft.com/office/powerpoint/2010/main" val="321726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30235" y="445965"/>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87600" y="1051575"/>
            <a:ext cx="1310639" cy="276999"/>
          </a:xfrm>
          <a:prstGeom prst="rect">
            <a:avLst/>
          </a:prstGeom>
        </p:spPr>
        <p:txBody>
          <a:bodyPr wrap="square">
            <a:spAutoFit/>
          </a:bodyPr>
          <a:lstStyle/>
          <a:p>
            <a:r>
              <a:rPr lang="en-US" sz="1200" dirty="0">
                <a:solidFill>
                  <a:schemeClr val="tx1">
                    <a:lumMod val="65000"/>
                    <a:lumOff val="35000"/>
                  </a:schemeClr>
                </a:solidFill>
              </a:rPr>
              <a:t>Successful </a:t>
            </a:r>
            <a:r>
              <a:rPr lang="en-US" sz="1200" dirty="0" smtClean="0">
                <a:solidFill>
                  <a:schemeClr val="tx1">
                    <a:lumMod val="65000"/>
                    <a:lumOff val="35000"/>
                  </a:schemeClr>
                </a:solidFill>
              </a:rPr>
              <a:t>Testing</a:t>
            </a:r>
            <a:endParaRPr lang="en-US" sz="1200" dirty="0"/>
          </a:p>
        </p:txBody>
      </p:sp>
      <p:sp>
        <p:nvSpPr>
          <p:cNvPr id="7" name="Rectangle 6"/>
          <p:cNvSpPr/>
          <p:nvPr/>
        </p:nvSpPr>
        <p:spPr>
          <a:xfrm>
            <a:off x="5898695" y="2709771"/>
            <a:ext cx="184731" cy="369332"/>
          </a:xfrm>
          <a:prstGeom prst="rect">
            <a:avLst/>
          </a:prstGeom>
        </p:spPr>
        <p:txBody>
          <a:bodyPr wrap="none">
            <a:spAutoFit/>
          </a:bodyPr>
          <a:lstStyle/>
          <a:p>
            <a:endParaRPr lang="en-US" b="1" dirty="0">
              <a:latin typeface=" "/>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394" y="1706880"/>
            <a:ext cx="8931791" cy="4375182"/>
          </a:xfrm>
          <a:prstGeom prst="rect">
            <a:avLst/>
          </a:prstGeom>
        </p:spPr>
      </p:pic>
      <p:sp>
        <p:nvSpPr>
          <p:cNvPr id="14" name="Rectangle 13"/>
          <p:cNvSpPr/>
          <p:nvPr/>
        </p:nvSpPr>
        <p:spPr>
          <a:xfrm>
            <a:off x="9442973" y="5499370"/>
            <a:ext cx="2108269" cy="369332"/>
          </a:xfrm>
          <a:prstGeom prst="rect">
            <a:avLst/>
          </a:prstGeom>
        </p:spPr>
        <p:txBody>
          <a:bodyPr wrap="none">
            <a:spAutoFit/>
          </a:bodyPr>
          <a:lstStyle/>
          <a:p>
            <a:r>
              <a:rPr lang="en-US" b="1" dirty="0" smtClean="0">
                <a:latin typeface=" "/>
                <a:cs typeface="Times New Roman" panose="02020603050405020304" pitchFamily="18" charset="0"/>
              </a:rPr>
              <a:t>Delivery Location</a:t>
            </a:r>
            <a:endParaRPr lang="en-US" b="1" dirty="0">
              <a:latin typeface=" "/>
              <a:cs typeface="Times New Roman" panose="02020603050405020304" pitchFamily="18" charset="0"/>
            </a:endParaRPr>
          </a:p>
        </p:txBody>
      </p:sp>
    </p:spTree>
    <p:extLst>
      <p:ext uri="{BB962C8B-B14F-4D97-AF65-F5344CB8AC3E}">
        <p14:creationId xmlns:p14="http://schemas.microsoft.com/office/powerpoint/2010/main" val="1498529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30235" y="445965"/>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87600" y="1051575"/>
            <a:ext cx="1310639" cy="276999"/>
          </a:xfrm>
          <a:prstGeom prst="rect">
            <a:avLst/>
          </a:prstGeom>
        </p:spPr>
        <p:txBody>
          <a:bodyPr wrap="square">
            <a:spAutoFit/>
          </a:bodyPr>
          <a:lstStyle/>
          <a:p>
            <a:r>
              <a:rPr lang="en-US" sz="1200" dirty="0">
                <a:solidFill>
                  <a:schemeClr val="tx1">
                    <a:lumMod val="65000"/>
                    <a:lumOff val="35000"/>
                  </a:schemeClr>
                </a:solidFill>
              </a:rPr>
              <a:t>Successful </a:t>
            </a:r>
            <a:r>
              <a:rPr lang="en-US" sz="1200" dirty="0" smtClean="0">
                <a:solidFill>
                  <a:schemeClr val="tx1">
                    <a:lumMod val="65000"/>
                    <a:lumOff val="35000"/>
                  </a:schemeClr>
                </a:solidFill>
              </a:rPr>
              <a:t>Testing</a:t>
            </a:r>
            <a:endParaRPr lang="en-US" sz="1200" dirty="0"/>
          </a:p>
        </p:txBody>
      </p:sp>
      <p:sp>
        <p:nvSpPr>
          <p:cNvPr id="4" name="Rectangle 3"/>
          <p:cNvSpPr/>
          <p:nvPr/>
        </p:nvSpPr>
        <p:spPr>
          <a:xfrm>
            <a:off x="352925" y="3723902"/>
            <a:ext cx="2983834" cy="646331"/>
          </a:xfrm>
          <a:prstGeom prst="rect">
            <a:avLst/>
          </a:prstGeom>
        </p:spPr>
        <p:txBody>
          <a:bodyPr wrap="square">
            <a:spAutoFit/>
          </a:bodyPr>
          <a:lstStyle/>
          <a:p>
            <a:r>
              <a:rPr lang="en-US" b="1" dirty="0" smtClean="0">
                <a:latin typeface=" "/>
                <a:cs typeface="Times New Roman" panose="02020603050405020304" pitchFamily="18" charset="0"/>
              </a:rPr>
              <a:t>Customer Registration</a:t>
            </a:r>
          </a:p>
          <a:p>
            <a:r>
              <a:rPr lang="en-US" b="1" dirty="0" smtClean="0">
                <a:latin typeface=" "/>
                <a:cs typeface="Times New Roman" panose="02020603050405020304" pitchFamily="18" charset="0"/>
              </a:rPr>
              <a:t> details Database</a:t>
            </a:r>
            <a:endParaRPr lang="en-US" b="1" dirty="0">
              <a:latin typeface=" "/>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381" y="1913864"/>
            <a:ext cx="8683081" cy="4393575"/>
          </a:xfrm>
          <a:prstGeom prst="rect">
            <a:avLst/>
          </a:prstGeom>
        </p:spPr>
      </p:pic>
    </p:spTree>
    <p:extLst>
      <p:ext uri="{BB962C8B-B14F-4D97-AF65-F5344CB8AC3E}">
        <p14:creationId xmlns:p14="http://schemas.microsoft.com/office/powerpoint/2010/main" val="2182199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30235" y="445965"/>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87600" y="1051575"/>
            <a:ext cx="1310639" cy="276999"/>
          </a:xfrm>
          <a:prstGeom prst="rect">
            <a:avLst/>
          </a:prstGeom>
        </p:spPr>
        <p:txBody>
          <a:bodyPr wrap="square">
            <a:spAutoFit/>
          </a:bodyPr>
          <a:lstStyle/>
          <a:p>
            <a:r>
              <a:rPr lang="en-US" sz="1200" dirty="0">
                <a:solidFill>
                  <a:schemeClr val="tx1">
                    <a:lumMod val="65000"/>
                    <a:lumOff val="35000"/>
                  </a:schemeClr>
                </a:solidFill>
              </a:rPr>
              <a:t>Successful </a:t>
            </a:r>
            <a:r>
              <a:rPr lang="en-US" sz="1200" dirty="0" smtClean="0">
                <a:solidFill>
                  <a:schemeClr val="tx1">
                    <a:lumMod val="65000"/>
                    <a:lumOff val="35000"/>
                  </a:schemeClr>
                </a:solidFill>
              </a:rPr>
              <a:t>Testing</a:t>
            </a:r>
            <a:endParaRPr lang="en-US" sz="1200" dirty="0"/>
          </a:p>
        </p:txBody>
      </p:sp>
      <p:sp>
        <p:nvSpPr>
          <p:cNvPr id="4" name="Rectangle 3"/>
          <p:cNvSpPr/>
          <p:nvPr/>
        </p:nvSpPr>
        <p:spPr>
          <a:xfrm>
            <a:off x="668681" y="3400736"/>
            <a:ext cx="2983834" cy="369332"/>
          </a:xfrm>
          <a:prstGeom prst="rect">
            <a:avLst/>
          </a:prstGeom>
        </p:spPr>
        <p:txBody>
          <a:bodyPr wrap="square">
            <a:spAutoFit/>
          </a:bodyPr>
          <a:lstStyle/>
          <a:p>
            <a:r>
              <a:rPr lang="en-US" b="1" dirty="0" smtClean="0">
                <a:latin typeface=" "/>
                <a:cs typeface="Times New Roman" panose="02020603050405020304" pitchFamily="18" charset="0"/>
              </a:rPr>
              <a:t>Vendor Details</a:t>
            </a:r>
            <a:endParaRPr lang="en-US" b="1" dirty="0">
              <a:latin typeface=" "/>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285" y="1782805"/>
            <a:ext cx="9169842" cy="4491790"/>
          </a:xfrm>
          <a:prstGeom prst="rect">
            <a:avLst/>
          </a:prstGeom>
        </p:spPr>
      </p:pic>
    </p:spTree>
    <p:extLst>
      <p:ext uri="{BB962C8B-B14F-4D97-AF65-F5344CB8AC3E}">
        <p14:creationId xmlns:p14="http://schemas.microsoft.com/office/powerpoint/2010/main" val="3703195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A391C69-E52F-4DC0-B51A-0DABC54840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 xmlns:a16="http://schemas.microsoft.com/office/drawing/2014/main" id="{C3C7ED6A-DE7F-4002-9699-B659DE5512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 xmlns:a16="http://schemas.microsoft.com/office/drawing/2014/main" id="{048390FD-448E-4FF2-AEE8-C46960568E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D16B27C4-A9C2-4AC4-9DD3-88F63F48E83C}"/>
              </a:ext>
            </a:extLst>
          </p:cNvPr>
          <p:cNvPicPr>
            <a:picLocks noChangeAspect="1"/>
          </p:cNvPicPr>
          <p:nvPr/>
        </p:nvPicPr>
        <p:blipFill rotWithShape="1">
          <a:blip r:embed="rId4">
            <a:extLst>
              <a:ext uri="{28A0092B-C50C-407E-A947-70E740481C1C}">
                <a14:useLocalDpi xmlns:a14="http://schemas.microsoft.com/office/drawing/2010/main" val="0"/>
              </a:ext>
            </a:extLst>
          </a:blip>
          <a:srcRect l="7946" t="3198" b="5406"/>
          <a:stretch/>
        </p:blipFill>
        <p:spPr>
          <a:xfrm>
            <a:off x="6751783" y="8358"/>
            <a:ext cx="5440218" cy="6849642"/>
          </a:xfrm>
          <a:prstGeom prst="rect">
            <a:avLst/>
          </a:prstGeom>
        </p:spPr>
      </p:pic>
      <p:sp>
        <p:nvSpPr>
          <p:cNvPr id="2" name="Title 1">
            <a:extLst>
              <a:ext uri="{FF2B5EF4-FFF2-40B4-BE49-F238E27FC236}">
                <a16:creationId xmlns="" xmlns:a16="http://schemas.microsoft.com/office/drawing/2014/main" id="{6BE7596B-F237-47DD-989E-9D8B0B49B4BB}"/>
              </a:ext>
            </a:extLst>
          </p:cNvPr>
          <p:cNvSpPr>
            <a:spLocks noGrp="1"/>
          </p:cNvSpPr>
          <p:nvPr>
            <p:ph type="ctrTitle"/>
          </p:nvPr>
        </p:nvSpPr>
        <p:spPr>
          <a:xfrm>
            <a:off x="695324" y="330199"/>
            <a:ext cx="5659755" cy="1254761"/>
          </a:xfrm>
        </p:spPr>
        <p:txBody>
          <a:bodyPr>
            <a:normAutofit/>
          </a:bodyPr>
          <a:lstStyle/>
          <a:p>
            <a:r>
              <a:rPr lang="en-US" sz="6600" b="1"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AQUA FLOW</a:t>
            </a:r>
            <a:endParaRPr lang="en-US" sz="6600" b="1" u="sng"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40030" y="4328161"/>
            <a:ext cx="4514849" cy="2031325"/>
          </a:xfrm>
          <a:prstGeom prst="rect">
            <a:avLst/>
          </a:prstGeom>
        </p:spPr>
        <p:txBody>
          <a:bodyPr wrap="square">
            <a:spAutoFit/>
          </a:bodyPr>
          <a:lstStyle/>
          <a:p>
            <a:r>
              <a:rPr lang="en-US" b="1" i="1" dirty="0" smtClean="0">
                <a:latin typeface="Times New Roman" panose="02020603050405020304" pitchFamily="18" charset="0"/>
                <a:cs typeface="Times New Roman" panose="02020603050405020304" pitchFamily="18" charset="0"/>
              </a:rPr>
              <a:t>Project Presentation by:</a:t>
            </a:r>
          </a:p>
          <a:p>
            <a:endParaRPr lang="en-US" dirty="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Shalini</a:t>
            </a:r>
          </a:p>
          <a:p>
            <a:pPr algn="r"/>
            <a:r>
              <a:rPr lang="en-US" dirty="0" smtClean="0">
                <a:latin typeface="Times New Roman" panose="02020603050405020304" pitchFamily="18" charset="0"/>
                <a:cs typeface="Times New Roman" panose="02020603050405020304" pitchFamily="18" charset="0"/>
              </a:rPr>
              <a:t>Wajid Ali</a:t>
            </a:r>
          </a:p>
          <a:p>
            <a:pPr algn="r"/>
            <a:r>
              <a:rPr lang="en-US" dirty="0" smtClean="0">
                <a:latin typeface="Times New Roman" panose="02020603050405020304" pitchFamily="18" charset="0"/>
                <a:cs typeface="Times New Roman" panose="02020603050405020304" pitchFamily="18" charset="0"/>
              </a:rPr>
              <a:t>Amrita Kumari</a:t>
            </a:r>
          </a:p>
          <a:p>
            <a:pPr algn="r"/>
            <a:r>
              <a:rPr lang="en-US" dirty="0" smtClean="0">
                <a:latin typeface="Times New Roman" panose="02020603050405020304" pitchFamily="18" charset="0"/>
                <a:cs typeface="Times New Roman" panose="02020603050405020304" pitchFamily="18" charset="0"/>
              </a:rPr>
              <a:t>Sudhir Kumar</a:t>
            </a:r>
          </a:p>
          <a:p>
            <a:pPr algn="r"/>
            <a:r>
              <a:rPr lang="en-US" dirty="0" smtClean="0">
                <a:latin typeface="Times New Roman" panose="02020603050405020304" pitchFamily="18" charset="0"/>
                <a:cs typeface="Times New Roman" panose="02020603050405020304" pitchFamily="18" charset="0"/>
              </a:rPr>
              <a:t>Siddharth Maurya</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9519" y="3638119"/>
            <a:ext cx="1608881" cy="1421609"/>
          </a:xfrm>
          <a:prstGeom prst="ellipse">
            <a:avLst/>
          </a:prstGeom>
          <a:ln>
            <a:noFill/>
          </a:ln>
          <a:effectLst>
            <a:softEdge rad="11250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780" y="-3"/>
            <a:ext cx="5435641" cy="6858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6167" y="3551387"/>
            <a:ext cx="1577829" cy="1272540"/>
          </a:xfrm>
          <a:prstGeom prst="ellipse">
            <a:avLst/>
          </a:prstGeom>
          <a:ln>
            <a:noFill/>
          </a:ln>
          <a:effectLst>
            <a:softEdge rad="112500"/>
          </a:effectLst>
        </p:spPr>
      </p:pic>
    </p:spTree>
    <p:extLst>
      <p:ext uri="{BB962C8B-B14F-4D97-AF65-F5344CB8AC3E}">
        <p14:creationId xmlns:p14="http://schemas.microsoft.com/office/powerpoint/2010/main" val="26420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1330235" y="445965"/>
            <a:ext cx="5482045" cy="86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3000" b="1" u="sng" dirty="0" smtClean="0">
                <a:latin typeface="Times New Roman" panose="02020603050405020304" pitchFamily="18" charset="0"/>
                <a:cs typeface="Times New Roman" panose="02020603050405020304" pitchFamily="18" charset="0"/>
              </a:rPr>
              <a:t>Snapshots:</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387600" y="1051575"/>
            <a:ext cx="1310639" cy="276999"/>
          </a:xfrm>
          <a:prstGeom prst="rect">
            <a:avLst/>
          </a:prstGeom>
        </p:spPr>
        <p:txBody>
          <a:bodyPr wrap="square">
            <a:spAutoFit/>
          </a:bodyPr>
          <a:lstStyle/>
          <a:p>
            <a:r>
              <a:rPr lang="en-US" sz="1200" dirty="0">
                <a:solidFill>
                  <a:schemeClr val="tx1">
                    <a:lumMod val="65000"/>
                    <a:lumOff val="35000"/>
                  </a:schemeClr>
                </a:solidFill>
              </a:rPr>
              <a:t>Successful </a:t>
            </a:r>
            <a:r>
              <a:rPr lang="en-US" sz="1200" dirty="0" smtClean="0">
                <a:solidFill>
                  <a:schemeClr val="tx1">
                    <a:lumMod val="65000"/>
                    <a:lumOff val="35000"/>
                  </a:schemeClr>
                </a:solidFill>
              </a:rPr>
              <a:t>Testing</a:t>
            </a:r>
            <a:endParaRPr lang="en-US" sz="1200" dirty="0"/>
          </a:p>
        </p:txBody>
      </p:sp>
      <p:sp>
        <p:nvSpPr>
          <p:cNvPr id="9" name="Rectangle 8"/>
          <p:cNvSpPr/>
          <p:nvPr/>
        </p:nvSpPr>
        <p:spPr>
          <a:xfrm>
            <a:off x="1052841" y="3826121"/>
            <a:ext cx="2263118" cy="646331"/>
          </a:xfrm>
          <a:prstGeom prst="rect">
            <a:avLst/>
          </a:prstGeom>
        </p:spPr>
        <p:txBody>
          <a:bodyPr wrap="square">
            <a:spAutoFit/>
          </a:bodyPr>
          <a:lstStyle/>
          <a:p>
            <a:r>
              <a:rPr lang="en-US" b="1" dirty="0" smtClean="0">
                <a:latin typeface=" "/>
                <a:cs typeface="Times New Roman" panose="02020603050405020304" pitchFamily="18" charset="0"/>
              </a:rPr>
              <a:t>XAMPP Control Panel Open</a:t>
            </a:r>
            <a:endParaRPr lang="en-US" b="1" dirty="0">
              <a:latin typeface=" "/>
              <a:cs typeface="Times New Roman" panose="02020603050405020304" pitchFamily="18" charset="0"/>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1213" b="5758"/>
          <a:stretch/>
        </p:blipFill>
        <p:spPr>
          <a:xfrm>
            <a:off x="3469639" y="1640721"/>
            <a:ext cx="8234681" cy="5017132"/>
          </a:xfrm>
          <a:prstGeom prst="rect">
            <a:avLst/>
          </a:prstGeom>
        </p:spPr>
      </p:pic>
    </p:spTree>
    <p:extLst>
      <p:ext uri="{BB962C8B-B14F-4D97-AF65-F5344CB8AC3E}">
        <p14:creationId xmlns:p14="http://schemas.microsoft.com/office/powerpoint/2010/main" val="3590190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1200151" y="140074"/>
            <a:ext cx="10453370" cy="6586418"/>
          </a:xfrm>
          <a:prstGeom prst="rect">
            <a:avLst/>
          </a:prstGeom>
        </p:spPr>
        <p:txBody>
          <a:bodyPr wrap="square">
            <a:spAutoFit/>
          </a:bodyPr>
          <a:lstStyle/>
          <a:p>
            <a:r>
              <a:rPr lang="en-US" sz="6000" b="1" dirty="0" smtClean="0">
                <a:solidFill>
                  <a:schemeClr val="accent5"/>
                </a:solidFill>
                <a:latin typeface="Times New Roman" panose="02020603050405020304" pitchFamily="18" charset="0"/>
                <a:cs typeface="Times New Roman" panose="02020603050405020304" pitchFamily="18" charset="0"/>
              </a:rPr>
              <a:t>8</a:t>
            </a:r>
            <a:r>
              <a:rPr lang="en-US" sz="2800" b="1" dirty="0" smtClean="0">
                <a:solidFill>
                  <a:schemeClr val="accent5"/>
                </a:solidFill>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Conclusion:</a:t>
            </a:r>
          </a:p>
          <a:p>
            <a:endParaRPr lang="en-US" sz="2600" b="1" u="sng" dirty="0" smtClean="0">
              <a:latin typeface="Times New Roman" panose="02020603050405020304" pitchFamily="18" charset="0"/>
              <a:cs typeface="Times New Roman" panose="02020603050405020304" pitchFamily="18" charset="0"/>
            </a:endParaRPr>
          </a:p>
          <a:p>
            <a:pPr algn="just">
              <a:lnSpc>
                <a:spcPct val="150000"/>
              </a:lnSpc>
            </a:pPr>
            <a:r>
              <a:rPr lang="en-US" sz="1400" dirty="0" smtClean="0">
                <a:latin typeface="Times New Roman" panose="02020603050405020304" pitchFamily="18" charset="0"/>
                <a:cs typeface="Times New Roman" panose="02020603050405020304" pitchFamily="18" charset="0"/>
              </a:rPr>
              <a:t>The integration of online ordering platforms has emerged as a transformative solution in addressing the challenges associated with the circulation of drinking water across India. This digital revolution has significantly enhanced accessibility, reliability, and efficiency in procuring safe drinking water, transcending traditional barriers and empowering consumers across the country.</a:t>
            </a:r>
          </a:p>
          <a:p>
            <a:pPr algn="just">
              <a:lnSpc>
                <a:spcPct val="150000"/>
              </a:lnSpc>
            </a:pPr>
            <a:r>
              <a:rPr lang="en-US" sz="1400" dirty="0" smtClean="0">
                <a:latin typeface="Times New Roman" panose="02020603050405020304" pitchFamily="18" charset="0"/>
                <a:cs typeface="Times New Roman" panose="02020603050405020304" pitchFamily="18" charset="0"/>
              </a:rPr>
              <a:t>Through the convergence of technology, commerce, and innovation, online ordering platforms have democratized access to safe drinking water, particularly in remote and underserved areas. By leveraging the ubiquity of smartphones and the reach of the internet, consumers can now effortlessly locate nearby suppliers, compare offerings, and place orders with unprecedented ease.</a:t>
            </a:r>
          </a:p>
          <a:p>
            <a:pPr algn="just">
              <a:lnSpc>
                <a:spcPct val="150000"/>
              </a:lnSpc>
            </a:pPr>
            <a:r>
              <a:rPr lang="en-US" sz="1400" dirty="0" smtClean="0">
                <a:latin typeface="Times New Roman" panose="02020603050405020304" pitchFamily="18" charset="0"/>
                <a:cs typeface="Times New Roman" panose="02020603050405020304" pitchFamily="18" charset="0"/>
              </a:rPr>
              <a:t>Furthermore, the utilization of geospatial intelligence, exemplified by platforms like Google Maps, has optimized logistical operations, streamlining delivery routes and reducing lead times. Real-time tracking features provide consumers with valuable insights into delivery timelines, enhancing transparency and trust in the process.</a:t>
            </a:r>
          </a:p>
          <a:p>
            <a:pPr algn="just">
              <a:lnSpc>
                <a:spcPct val="150000"/>
              </a:lnSpc>
            </a:pPr>
            <a:r>
              <a:rPr lang="en-US" sz="1400" dirty="0" smtClean="0">
                <a:latin typeface="Times New Roman" panose="02020603050405020304" pitchFamily="18" charset="0"/>
                <a:cs typeface="Times New Roman" panose="02020603050405020304" pitchFamily="18" charset="0"/>
              </a:rPr>
              <a:t>However, while online ordering platforms offer immense potential, challenges such as infrastructural gaps, digital literacy disparities, and regulatory complexities persist. Addressing these challenges will require concerted efforts from stakeholders across the public and private sectors, including government agencies, technology providers, and community organizations.</a:t>
            </a:r>
          </a:p>
          <a:p>
            <a:pPr algn="just">
              <a:lnSpc>
                <a:spcPct val="150000"/>
              </a:lnSpc>
            </a:pPr>
            <a:r>
              <a:rPr lang="en-US" sz="1400" dirty="0" smtClean="0">
                <a:latin typeface="Times New Roman" panose="02020603050405020304" pitchFamily="18" charset="0"/>
                <a:cs typeface="Times New Roman" panose="02020603050405020304" pitchFamily="18" charset="0"/>
              </a:rPr>
              <a:t>Moving forward, it is imperative to prioritize investments in infrastructure development, digital literacy initiatives, and regulatory frameworks to ensure the equitable and sustainable implementation of online ordering platforms for drinking water distribution. By fostering partnerships, incentivizing collaborations, and fostering a culture of innovation, stakeholders can unlock the full potential of technology in addressing water-related challenges and advancing the well-being of communities nationwide.</a:t>
            </a:r>
            <a:endParaRPr lang="en-US" sz="1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917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7" t="9235" r="3709" b="5744"/>
          <a:stretch/>
        </p:blipFill>
        <p:spPr>
          <a:xfrm>
            <a:off x="0" y="-1"/>
            <a:ext cx="12192000" cy="6858001"/>
          </a:xfrm>
          <a:prstGeom prst="rect">
            <a:avLst/>
          </a:prstGeom>
          <a:ln>
            <a:noFill/>
          </a:ln>
          <a:effectLst>
            <a:softEdge rad="112500"/>
          </a:effectLst>
        </p:spPr>
      </p:pic>
    </p:spTree>
    <p:extLst>
      <p:ext uri="{BB962C8B-B14F-4D97-AF65-F5344CB8AC3E}">
        <p14:creationId xmlns:p14="http://schemas.microsoft.com/office/powerpoint/2010/main" val="62063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3900" y="1998346"/>
            <a:ext cx="2628900" cy="954107"/>
          </a:xfrm>
          <a:prstGeom prst="rect">
            <a:avLst/>
          </a:prstGeom>
        </p:spPr>
        <p:txBody>
          <a:bodyPr wrap="square">
            <a:spAutoFit/>
          </a:bodyPr>
          <a:lstStyle/>
          <a:p>
            <a:pPr algn="r"/>
            <a:r>
              <a:rPr lang="en-US" sz="2800" b="1" dirty="0" smtClean="0">
                <a:solidFill>
                  <a:srgbClr val="FF6600"/>
                </a:solidFill>
                <a:latin typeface="Times New Roman" panose="02020603050405020304" pitchFamily="18" charset="0"/>
                <a:cs typeface="Times New Roman" panose="02020603050405020304" pitchFamily="18" charset="0"/>
              </a:rPr>
              <a:t>Presentation Outline</a:t>
            </a:r>
            <a:endParaRPr lang="en-US" sz="2800" b="1" dirty="0">
              <a:solidFill>
                <a:srgbClr val="FF66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672840" y="1661160"/>
            <a:ext cx="4026105" cy="3198793"/>
          </a:xfrm>
          <a:prstGeom prst="rect">
            <a:avLst/>
          </a:prstGeom>
        </p:spPr>
        <p:txBody>
          <a:bodyPr wrap="square">
            <a:spAutoFit/>
          </a:bodyPr>
          <a:lstStyle/>
          <a:p>
            <a:r>
              <a:rPr lang="en-US" sz="2500" spc="-20" dirty="0">
                <a:solidFill>
                  <a:srgbClr val="000000"/>
                </a:solidFill>
                <a:latin typeface="Times New Roman" panose="02020603050405020304" pitchFamily="18" charset="0"/>
                <a:cs typeface="Times New Roman" panose="02020603050405020304" pitchFamily="18" charset="0"/>
              </a:rPr>
              <a:t>1. </a:t>
            </a:r>
            <a:r>
              <a:rPr lang="en-US" sz="2500" spc="-20" dirty="0" smtClean="0">
                <a:solidFill>
                  <a:srgbClr val="000000"/>
                </a:solidFill>
                <a:latin typeface="Times New Roman" panose="02020603050405020304" pitchFamily="18" charset="0"/>
                <a:cs typeface="Times New Roman" panose="02020603050405020304" pitchFamily="18" charset="0"/>
              </a:rPr>
              <a:t>Introduction</a:t>
            </a:r>
            <a:r>
              <a:rPr lang="en-US" sz="2500" spc="-20" dirty="0">
                <a:solidFill>
                  <a:srgbClr val="000000"/>
                </a:solidFill>
                <a:latin typeface="Times New Roman" panose="02020603050405020304" pitchFamily="18" charset="0"/>
                <a:cs typeface="Times New Roman" panose="02020603050405020304" pitchFamily="18" charset="0"/>
              </a:rPr>
              <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2. Abstract</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3. Objectives &amp; Scope</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4. About Solution</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5. Diagram</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6. Technology Use</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7. Snapshots</a:t>
            </a:r>
            <a:br>
              <a:rPr lang="en-US" sz="2500" spc="-20" dirty="0">
                <a:solidFill>
                  <a:srgbClr val="000000"/>
                </a:solidFill>
                <a:latin typeface="Times New Roman" panose="02020603050405020304" pitchFamily="18" charset="0"/>
                <a:cs typeface="Times New Roman" panose="02020603050405020304" pitchFamily="18" charset="0"/>
              </a:rPr>
            </a:br>
            <a:r>
              <a:rPr lang="en-US" sz="2500" spc="-20" dirty="0">
                <a:solidFill>
                  <a:srgbClr val="000000"/>
                </a:solidFill>
                <a:latin typeface="Times New Roman" panose="02020603050405020304" pitchFamily="18" charset="0"/>
                <a:cs typeface="Times New Roman" panose="02020603050405020304" pitchFamily="18" charset="0"/>
              </a:rPr>
              <a:t>8. Conclusion</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79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4513" y="514530"/>
            <a:ext cx="10360091" cy="6026229"/>
          </a:xfrm>
          <a:prstGeom prst="rect">
            <a:avLst/>
          </a:prstGeom>
        </p:spPr>
        <p:txBody>
          <a:bodyPr wrap="square">
            <a:spAutoFit/>
          </a:bodyPr>
          <a:lstStyle/>
          <a:p>
            <a:r>
              <a:rPr lang="en-US" sz="2500" b="1" u="sng" dirty="0" smtClean="0">
                <a:latin typeface="Times New Roman" panose="02020603050405020304" pitchFamily="18" charset="0"/>
                <a:ea typeface="Calibri" panose="020F0502020204030204" pitchFamily="34" charset="0"/>
                <a:cs typeface="Times New Roman" panose="02020603050405020304" pitchFamily="18" charset="0"/>
              </a:rPr>
              <a:t>INTRODUCTION</a:t>
            </a:r>
          </a:p>
          <a:p>
            <a:endParaRPr lang="en-US" sz="2500" b="1" u="sng"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In recent years, the circulation of drinking water across India has undergone a transformative shift, propelled by the convergence of technology and commerce. One notable avenue through which this evolution manifests is the utilization of online ordering platforms, such as Google Maps, to facilitate the seamless distribution of safe drinking water to consumers across the vast expanse of the </a:t>
            </a:r>
            <a:r>
              <a:rPr lang="en-US" sz="1400" dirty="0" smtClean="0">
                <a:latin typeface="Times New Roman" panose="02020603050405020304" pitchFamily="18" charset="0"/>
                <a:ea typeface="Calibri" panose="020F0502020204030204" pitchFamily="34" charset="0"/>
                <a:cs typeface="Times New Roman" panose="02020603050405020304" pitchFamily="18" charset="0"/>
              </a:rPr>
              <a:t>country. This </a:t>
            </a:r>
            <a:r>
              <a:rPr lang="en-US" sz="1400" dirty="0">
                <a:latin typeface="Times New Roman" panose="02020603050405020304" pitchFamily="18" charset="0"/>
                <a:ea typeface="Calibri" panose="020F0502020204030204" pitchFamily="34" charset="0"/>
                <a:cs typeface="Times New Roman" panose="02020603050405020304" pitchFamily="18" charset="0"/>
              </a:rPr>
              <a:t>amalgamation of digital connectivity and consumer convenience has revolutionized the accessibility, reliability, and efficiency of obtaining drinking water, transcending geographical barriers and enhancing the overall drinking water infrastructure.</a:t>
            </a:r>
          </a:p>
          <a:p>
            <a:pPr algn="just">
              <a:lnSpc>
                <a:spcPct val="15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Traditionally, ensuring access to safe drinking water has been a pressing concern in India, given its diverse landscape, varying levels of infrastructure development, and the ever-growing demands of a burgeoning </a:t>
            </a:r>
            <a:r>
              <a:rPr lang="en-US" sz="1400" dirty="0" smtClean="0">
                <a:latin typeface="Times New Roman" panose="02020603050405020304" pitchFamily="18" charset="0"/>
                <a:ea typeface="Calibri" panose="020F0502020204030204" pitchFamily="34" charset="0"/>
                <a:cs typeface="Times New Roman" panose="02020603050405020304" pitchFamily="18" charset="0"/>
              </a:rPr>
              <a:t>population. the advent </a:t>
            </a:r>
            <a:r>
              <a:rPr lang="en-US" sz="1400" dirty="0">
                <a:latin typeface="Times New Roman" panose="02020603050405020304" pitchFamily="18" charset="0"/>
                <a:ea typeface="Calibri" panose="020F0502020204030204" pitchFamily="34" charset="0"/>
                <a:cs typeface="Times New Roman" panose="02020603050405020304" pitchFamily="18" charset="0"/>
              </a:rPr>
              <a:t>of online ordering platforms has emerged as a game-changer, democratizing access to safe drinking water and bridging the gap between supply and </a:t>
            </a:r>
            <a:r>
              <a:rPr lang="en-US" sz="1400" dirty="0" smtClean="0">
                <a:latin typeface="Times New Roman" panose="02020603050405020304" pitchFamily="18" charset="0"/>
                <a:ea typeface="Calibri" panose="020F0502020204030204" pitchFamily="34" charset="0"/>
                <a:cs typeface="Times New Roman" panose="02020603050405020304" pitchFamily="18" charset="0"/>
              </a:rPr>
              <a:t>demand.</a:t>
            </a:r>
          </a:p>
          <a:p>
            <a:pPr algn="just">
              <a:lnSpc>
                <a:spcPct val="150000"/>
              </a:lnSpc>
            </a:pPr>
            <a:r>
              <a:rPr lang="en-US" sz="1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400" dirty="0">
                <a:latin typeface="Times New Roman" panose="02020603050405020304" pitchFamily="18" charset="0"/>
                <a:ea typeface="Calibri" panose="020F0502020204030204" pitchFamily="34" charset="0"/>
                <a:cs typeface="Times New Roman" panose="02020603050405020304" pitchFamily="18" charset="0"/>
              </a:rPr>
              <a:t>integration of location-based services, such as Google Maps, further enhances this experience by enabling users to pinpoint nearby suppliers, compare offerings, and place orders with unprecedented ease. This fusion of technology and geospatial intelligence not only simplifies the ordering process but also empowers consumers with greater choice and transparency regarding the products available in their vicinity.</a:t>
            </a:r>
          </a:p>
          <a:p>
            <a:pPr algn="just">
              <a:lnSpc>
                <a:spcPct val="15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Moreover, the circulation of drinking water through online orders fosters a paradigm shift in the dynamics of supply chain management and logistics. Suppliers and distributors leverage digital platforms to optimize route planning, streamline inventory management, and enhance delivery efficiency, thereby ensuring timely and reliable fulfillment of orders. Real-time tracking features enable consumers to track the progress of their orders in transit, providing them with valuable insights into delivery timelines and enhancing overall satisfaction</a:t>
            </a:r>
            <a:r>
              <a:rPr lang="en-US" sz="1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555175" y="263001"/>
            <a:ext cx="805540" cy="1010627"/>
          </a:xfrm>
          <a:prstGeom prst="rect">
            <a:avLst/>
          </a:prstGeom>
        </p:spPr>
        <p:txBody>
          <a:bodyPr wrap="square">
            <a:spAutoFit/>
          </a:bodyPr>
          <a:lstStyle/>
          <a:p>
            <a:r>
              <a:rPr lang="en-US" sz="6000" b="1" dirty="0" smtClean="0">
                <a:solidFill>
                  <a:schemeClr val="accent5"/>
                </a:solidFill>
                <a:latin typeface="Times New Roman" panose="02020603050405020304" pitchFamily="18" charset="0"/>
                <a:cs typeface="Times New Roman" panose="02020603050405020304" pitchFamily="18" charset="0"/>
              </a:rPr>
              <a:t>1</a:t>
            </a:r>
            <a:endParaRPr lang="en-US" sz="6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04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0624" y="344707"/>
            <a:ext cx="10509963" cy="6401753"/>
          </a:xfrm>
          <a:prstGeom prst="rect">
            <a:avLst/>
          </a:prstGeom>
        </p:spPr>
        <p:txBody>
          <a:bodyPr wrap="square">
            <a:spAutoFit/>
          </a:bodyPr>
          <a:lstStyle/>
          <a:p>
            <a:r>
              <a:rPr lang="en-US" sz="2500" b="1" u="sng" dirty="0" smtClean="0">
                <a:latin typeface="Times New Roman" panose="02020603050405020304" pitchFamily="18" charset="0"/>
                <a:ea typeface="Calibri" panose="020F0502020204030204" pitchFamily="34" charset="0"/>
                <a:cs typeface="Times New Roman" panose="02020603050405020304" pitchFamily="18" charset="0"/>
              </a:rPr>
              <a:t>ABSTRACT</a:t>
            </a:r>
          </a:p>
          <a:p>
            <a:endParaRPr lang="en-US" sz="2500" b="1" u="sng"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In a landscape where traditional procurement mechanisms often falter, the emergence of online ordering platforms signifies a paradigm shift towards greater accessibility and efficiency. Leveraging the ubiquitous reach of the internet and the precision of geospatial technology, consumers can now effortlessly locate and procure drinking water from a myriad of suppliers, facilitated by platforms such as Google Maps.</a:t>
            </a:r>
          </a:p>
          <a:p>
            <a:pPr algn="just">
              <a:lnSpc>
                <a:spcPct val="150000"/>
              </a:lnSpc>
            </a:pPr>
            <a:r>
              <a:rPr lang="en-US" sz="1600" dirty="0">
                <a:latin typeface="Times New Roman" panose="02020603050405020304" pitchFamily="18" charset="0"/>
                <a:cs typeface="Times New Roman" panose="02020603050405020304" pitchFamily="18" charset="0"/>
              </a:rPr>
              <a:t>This digital revolution not only transcends geographical barriers but also fosters transparency and choice. Real-time access to product information empowers consumers to make informed decisions, ensuring the quality and reliability of the water they receive. Furthermore, the integration of location-based services optimizes logistical operations, enhancing delivery efficiency and reducing lead times.</a:t>
            </a:r>
          </a:p>
          <a:p>
            <a:pPr algn="just">
              <a:lnSpc>
                <a:spcPct val="150000"/>
              </a:lnSpc>
            </a:pPr>
            <a:r>
              <a:rPr lang="en-US" sz="1600" dirty="0">
                <a:latin typeface="Times New Roman" panose="02020603050405020304" pitchFamily="18" charset="0"/>
                <a:cs typeface="Times New Roman" panose="02020603050405020304" pitchFamily="18" charset="0"/>
              </a:rPr>
              <a:t>Despite these advancements, challenges persist, including infrastructural gaps and digital literacy disparities. Addressing these hurdles is imperative to ensure equitable access to safe drinking water for all segments of society. As India charts its course towards digital empowerment, the convergence of technology and water management holds promise for a more inclusive and sustainable future.</a:t>
            </a:r>
          </a:p>
          <a:p>
            <a:pPr algn="just">
              <a:lnSpc>
                <a:spcPct val="150000"/>
              </a:lnSpc>
            </a:pPr>
            <a:r>
              <a:rPr lang="en-US" sz="1600" dirty="0">
                <a:latin typeface="Times New Roman" panose="02020603050405020304" pitchFamily="18" charset="0"/>
                <a:cs typeface="Times New Roman" panose="02020603050405020304" pitchFamily="18" charset="0"/>
              </a:rPr>
              <a:t>By harnessing the potential of online ordering platforms, stakeholders can navigate India's thirst more effectively, catalyzing a shift towards a water-secure nation where access to safe drinking water is not merely a privilege but a fundamental right for every citizen.</a:t>
            </a:r>
          </a:p>
        </p:txBody>
      </p:sp>
      <p:sp>
        <p:nvSpPr>
          <p:cNvPr id="6" name="Rectangle 5"/>
          <p:cNvSpPr/>
          <p:nvPr/>
        </p:nvSpPr>
        <p:spPr>
          <a:xfrm>
            <a:off x="555175" y="263001"/>
            <a:ext cx="805540" cy="1010627"/>
          </a:xfrm>
          <a:prstGeom prst="rect">
            <a:avLst/>
          </a:prstGeom>
        </p:spPr>
        <p:txBody>
          <a:bodyPr wrap="square">
            <a:spAutoFit/>
          </a:bodyPr>
          <a:lstStyle/>
          <a:p>
            <a:r>
              <a:rPr lang="en-US" sz="6000" b="1" dirty="0">
                <a:solidFill>
                  <a:schemeClr val="accent5"/>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55999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4513" y="515360"/>
            <a:ext cx="10313438" cy="6155531"/>
          </a:xfrm>
          <a:prstGeom prst="rect">
            <a:avLst/>
          </a:prstGeom>
        </p:spPr>
        <p:txBody>
          <a:bodyPr wrap="square">
            <a:spAutoFit/>
          </a:bodyPr>
          <a:lstStyle/>
          <a:p>
            <a:r>
              <a:rPr lang="en-US" b="1" u="sng" dirty="0" smtClean="0">
                <a:latin typeface="Times New Roman" panose="02020603050405020304" pitchFamily="18" charset="0"/>
                <a:ea typeface="Calibri" panose="020F0502020204030204" pitchFamily="34" charset="0"/>
                <a:cs typeface="Times New Roman" panose="02020603050405020304" pitchFamily="18" charset="0"/>
              </a:rPr>
              <a:t>Objective &amp; Scope:</a:t>
            </a:r>
          </a:p>
          <a:p>
            <a:endParaRPr lang="en-US" sz="1600" b="1" u="sng"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objective of this study is to investigate and analyze the utilization of online ordering platforms for the circulation of drinking water across India, with a particular focus on enhancing accessibility, reliability, and </a:t>
            </a:r>
            <a:r>
              <a:rPr lang="en-US" sz="1600" dirty="0" smtClean="0">
                <a:latin typeface="Times New Roman" panose="02020603050405020304" pitchFamily="18" charset="0"/>
                <a:cs typeface="Times New Roman" panose="02020603050405020304" pitchFamily="18" charset="0"/>
              </a:rPr>
              <a:t>efficiency.</a:t>
            </a:r>
          </a:p>
          <a:p>
            <a:pPr algn="just">
              <a:lnSpc>
                <a:spcPct val="15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scope of the study encompasses the following aspects:</a:t>
            </a:r>
          </a:p>
          <a:p>
            <a:pPr algn="just">
              <a:lnSpc>
                <a:spcPct val="150000"/>
              </a:lnSpc>
            </a:pPr>
            <a:r>
              <a:rPr lang="en-US" sz="1600" b="1" dirty="0">
                <a:latin typeface="Times New Roman" panose="02020603050405020304" pitchFamily="18" charset="0"/>
                <a:cs typeface="Times New Roman" panose="02020603050405020304" pitchFamily="18" charset="0"/>
              </a:rPr>
              <a:t>Mapping the Landscape</a:t>
            </a:r>
            <a:r>
              <a:rPr lang="en-US" sz="1600" dirty="0">
                <a:latin typeface="Times New Roman" panose="02020603050405020304" pitchFamily="18" charset="0"/>
                <a:cs typeface="Times New Roman" panose="02020603050405020304" pitchFamily="18" charset="0"/>
              </a:rPr>
              <a:t>: The study aims to map the current landscape of online ordering platforms for drinking water distribution across India. This includes identifying key stakeholders, such as suppliers, distributors, and consumers, as well as understanding the prevailing trends and challenges.</a:t>
            </a:r>
          </a:p>
          <a:p>
            <a:pPr algn="just">
              <a:lnSpc>
                <a:spcPct val="150000"/>
              </a:lnSpc>
            </a:pPr>
            <a:r>
              <a:rPr lang="en-US" sz="1600" b="1" dirty="0">
                <a:latin typeface="Times New Roman" panose="02020603050405020304" pitchFamily="18" charset="0"/>
                <a:cs typeface="Times New Roman" panose="02020603050405020304" pitchFamily="18" charset="0"/>
              </a:rPr>
              <a:t>Technological Integration</a:t>
            </a:r>
            <a:r>
              <a:rPr lang="en-US" sz="1600" dirty="0">
                <a:latin typeface="Times New Roman" panose="02020603050405020304" pitchFamily="18" charset="0"/>
                <a:cs typeface="Times New Roman" panose="02020603050405020304" pitchFamily="18" charset="0"/>
              </a:rPr>
              <a:t>: An in-depth analysis will be conducted to examine the integration of technology, particularly online platforms such as Google Maps, in facilitating the ordering and delivery process. This involves assessing the usability, functionality, and effectiveness of these platforms in enhancing the circulation of drinking water.</a:t>
            </a:r>
          </a:p>
          <a:p>
            <a:pPr algn="just">
              <a:lnSpc>
                <a:spcPct val="150000"/>
              </a:lnSpc>
            </a:pPr>
            <a:r>
              <a:rPr lang="en-US" sz="1600" b="1" dirty="0">
                <a:latin typeface="Times New Roman" panose="02020603050405020304" pitchFamily="18" charset="0"/>
                <a:cs typeface="Times New Roman" panose="02020603050405020304" pitchFamily="18" charset="0"/>
              </a:rPr>
              <a:t>Consumer Perspectives</a:t>
            </a:r>
            <a:r>
              <a:rPr lang="en-US" sz="1600" dirty="0">
                <a:latin typeface="Times New Roman" panose="02020603050405020304" pitchFamily="18" charset="0"/>
                <a:cs typeface="Times New Roman" panose="02020603050405020304" pitchFamily="18" charset="0"/>
              </a:rPr>
              <a:t>: The study seeks to capture consumer perspectives and experiences regarding the use of online ordering platforms for procuring drinking water. This entails exploring factors influencing consumer decision-making, satisfaction levels, and areas for improvement.</a:t>
            </a:r>
          </a:p>
          <a:p>
            <a:pPr algn="just">
              <a:lnSpc>
                <a:spcPct val="150000"/>
              </a:lnSpc>
            </a:pPr>
            <a:r>
              <a:rPr lang="en-US" sz="1600" b="1" dirty="0">
                <a:latin typeface="Times New Roman" panose="02020603050405020304" pitchFamily="18" charset="0"/>
                <a:cs typeface="Times New Roman" panose="02020603050405020304" pitchFamily="18" charset="0"/>
              </a:rPr>
              <a:t>Logistical Efficiency</a:t>
            </a:r>
            <a:r>
              <a:rPr lang="en-US" sz="1600" dirty="0">
                <a:latin typeface="Times New Roman" panose="02020603050405020304" pitchFamily="18" charset="0"/>
                <a:cs typeface="Times New Roman" panose="02020603050405020304" pitchFamily="18" charset="0"/>
              </a:rPr>
              <a:t>: A critical aspect of the study is to evaluate the logistical efficiency of online ordering platforms in the distribution of drinking water. This includes assessing route optimization, inventory management, and delivery timelines to identify opportunities for optimization and streamlining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555175" y="263001"/>
            <a:ext cx="805540" cy="1010627"/>
          </a:xfrm>
          <a:prstGeom prst="rect">
            <a:avLst/>
          </a:prstGeom>
        </p:spPr>
        <p:txBody>
          <a:bodyPr wrap="square">
            <a:spAutoFit/>
          </a:bodyPr>
          <a:lstStyle/>
          <a:p>
            <a:r>
              <a:rPr lang="en-US" sz="6000" b="1" dirty="0" smtClean="0">
                <a:solidFill>
                  <a:schemeClr val="accent5"/>
                </a:solidFill>
                <a:latin typeface="Times New Roman" panose="02020603050405020304" pitchFamily="18" charset="0"/>
                <a:cs typeface="Times New Roman" panose="02020603050405020304" pitchFamily="18" charset="0"/>
              </a:rPr>
              <a:t>3</a:t>
            </a:r>
            <a:endParaRPr lang="en-US" sz="6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81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5175" y="263001"/>
            <a:ext cx="805540" cy="1010627"/>
          </a:xfrm>
          <a:prstGeom prst="rect">
            <a:avLst/>
          </a:prstGeom>
        </p:spPr>
        <p:txBody>
          <a:bodyPr wrap="square">
            <a:spAutoFit/>
          </a:bodyPr>
          <a:lstStyle/>
          <a:p>
            <a:r>
              <a:rPr lang="en-US" sz="6000" b="1" dirty="0">
                <a:solidFill>
                  <a:schemeClr val="accent5"/>
                </a:solidFill>
                <a:latin typeface="Times New Roman" panose="02020603050405020304" pitchFamily="18" charset="0"/>
                <a:cs typeface="Times New Roman" panose="02020603050405020304" pitchFamily="18" charset="0"/>
              </a:rPr>
              <a:t>4</a:t>
            </a:r>
          </a:p>
        </p:txBody>
      </p:sp>
      <p:sp>
        <p:nvSpPr>
          <p:cNvPr id="10" name="Rectangle 7"/>
          <p:cNvSpPr>
            <a:spLocks noChangeArrowheads="1"/>
          </p:cNvSpPr>
          <p:nvPr/>
        </p:nvSpPr>
        <p:spPr bwMode="auto">
          <a:xfrm>
            <a:off x="1136783" y="257271"/>
            <a:ext cx="10414519" cy="626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About Solution: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altLang="en-US" sz="1300" dirty="0" smtClean="0">
                <a:latin typeface="Times New Roman" panose="02020603050405020304" pitchFamily="18" charset="0"/>
                <a:cs typeface="Times New Roman" panose="02020603050405020304" pitchFamily="18" charset="0"/>
              </a:rPr>
              <a:t>T</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 challenges and optimizing the circulation of drinking water across India through online ordering platforms, several key solutions can be proposed:</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Infrastructure Development</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Invest in infrastructure development to ensure reliable access to safe drinking water in both urban and rural areas. This includes improving water treatment facilities, expanding distribution networks, and enhancing storage capacity to meet growing demand.</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Digital Literacy Initiatives</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Implement digital literacy initiatives to educate consumers, particularly in rural and underserved communities, about the benefits and usage of online ordering platforms. This includes providing training programs, workshops, and awareness campaigns to enhance digital literacy skills.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Partnerships and Collaborations</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Foster partnerships and collaborations between government agencies, technology providers, water suppliers, and community organizations to streamline the implementation of online ordering platforms. This includes incentivizing collaborations through public-private partnerships and facilitating knowledge sharing among stakeholders.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User-Centric Design</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Develop user-centric design solutions for online ordering platforms to enhance accessibility and usability for diverse user groups. This includes incorporating features such as language localization, intuitive navigation, and accessibility options to cater to the needs of all consumers, including those with disabilities.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Quality Assurance Mechanisms</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Implement stringent quality assurance mechanisms to ensure the safety and reliability of drinking water distributed through online ordering platforms. This includes regular monitoring, testing, and certification of water sources, packaging materials, and delivery processes to uphold quality standards.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Incentive Programs</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Introduce incentive programs to encourage the adoption of online ordering platforms among consumers and suppliers. This includes offering discounts, rewards, and loyalty programs to incentivize usage and promote customer retention.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Regulatory Framework</a:t>
            </a:r>
            <a:r>
              <a:rPr kumimoji="0" lang="en-US" alt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Develop a robust regulatory framework to govern the operation of online ordering platforms for drinking water distribution.</a:t>
            </a: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713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Oval 4"/>
          <p:cNvSpPr/>
          <p:nvPr/>
        </p:nvSpPr>
        <p:spPr>
          <a:xfrm>
            <a:off x="9807328" y="2618594"/>
            <a:ext cx="717482" cy="435552"/>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p:nvPr/>
        </p:nvSpPr>
        <p:spPr>
          <a:xfrm>
            <a:off x="9761608" y="3536030"/>
            <a:ext cx="763202" cy="48350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Oval 19"/>
          <p:cNvSpPr/>
          <p:nvPr/>
        </p:nvSpPr>
        <p:spPr>
          <a:xfrm>
            <a:off x="9173496" y="4421161"/>
            <a:ext cx="834104" cy="403367"/>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Oval 21"/>
          <p:cNvSpPr/>
          <p:nvPr/>
        </p:nvSpPr>
        <p:spPr>
          <a:xfrm>
            <a:off x="9188592" y="5067716"/>
            <a:ext cx="837157" cy="39474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Oval 22"/>
          <p:cNvSpPr/>
          <p:nvPr/>
        </p:nvSpPr>
        <p:spPr>
          <a:xfrm>
            <a:off x="9188593" y="5765644"/>
            <a:ext cx="837156" cy="4246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 name="Straight Arrow Connector 2"/>
          <p:cNvCxnSpPr/>
          <p:nvPr/>
        </p:nvCxnSpPr>
        <p:spPr>
          <a:xfrm flipV="1">
            <a:off x="8693395" y="2952261"/>
            <a:ext cx="1219006" cy="65741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8693395" y="3675378"/>
            <a:ext cx="1068213" cy="64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flipV="1">
            <a:off x="10521315" y="3855843"/>
            <a:ext cx="908685" cy="206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11364198" y="4607215"/>
            <a:ext cx="262121" cy="1335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20" idx="2"/>
          </p:cNvCxnSpPr>
          <p:nvPr/>
        </p:nvCxnSpPr>
        <p:spPr>
          <a:xfrm flipV="1">
            <a:off x="7508965" y="4622845"/>
            <a:ext cx="1664531" cy="373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endCxn id="22" idx="2"/>
          </p:cNvCxnSpPr>
          <p:nvPr/>
        </p:nvCxnSpPr>
        <p:spPr>
          <a:xfrm>
            <a:off x="7501345" y="5021300"/>
            <a:ext cx="1687247" cy="243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7508965" y="5094723"/>
            <a:ext cx="1679628" cy="818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50" name="Straight Arrow Connector 6149"/>
          <p:cNvCxnSpPr/>
          <p:nvPr/>
        </p:nvCxnSpPr>
        <p:spPr>
          <a:xfrm flipH="1">
            <a:off x="10805378" y="4435770"/>
            <a:ext cx="417514" cy="420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56" name="Straight Arrow Connector 6155"/>
          <p:cNvCxnSpPr>
            <a:stCxn id="141" idx="0"/>
          </p:cNvCxnSpPr>
          <p:nvPr/>
        </p:nvCxnSpPr>
        <p:spPr>
          <a:xfrm flipH="1" flipV="1">
            <a:off x="10711373" y="5236118"/>
            <a:ext cx="24747" cy="183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60" name="Straight Arrow Connector 6159"/>
          <p:cNvCxnSpPr/>
          <p:nvPr/>
        </p:nvCxnSpPr>
        <p:spPr>
          <a:xfrm flipH="1">
            <a:off x="11031020" y="4586895"/>
            <a:ext cx="458706" cy="871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64" name="Straight Arrow Connector 6163"/>
          <p:cNvCxnSpPr/>
          <p:nvPr/>
        </p:nvCxnSpPr>
        <p:spPr>
          <a:xfrm>
            <a:off x="10891391" y="5766620"/>
            <a:ext cx="203871" cy="246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66" name="Straight Arrow Connector 6165"/>
          <p:cNvCxnSpPr>
            <a:stCxn id="22" idx="0"/>
            <a:endCxn id="20" idx="4"/>
          </p:cNvCxnSpPr>
          <p:nvPr/>
        </p:nvCxnSpPr>
        <p:spPr>
          <a:xfrm flipH="1" flipV="1">
            <a:off x="9590548" y="4824528"/>
            <a:ext cx="16623" cy="243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H="1">
            <a:off x="8450288" y="3755511"/>
            <a:ext cx="95592" cy="14133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8552786" y="3758096"/>
            <a:ext cx="102150" cy="13874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8516478" y="3483691"/>
            <a:ext cx="97644" cy="1372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p:nvPr/>
        </p:nvCxnSpPr>
        <p:spPr>
          <a:xfrm flipH="1">
            <a:off x="8555999" y="3634987"/>
            <a:ext cx="5510" cy="130684"/>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8469093" y="3683182"/>
            <a:ext cx="209615"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flipH="1">
            <a:off x="11524007" y="4191535"/>
            <a:ext cx="95592" cy="141332"/>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11631585" y="4194120"/>
            <a:ext cx="102150" cy="138747"/>
          </a:xfrm>
          <a:prstGeom prst="line">
            <a:avLst/>
          </a:prstGeom>
        </p:spPr>
        <p:style>
          <a:lnRef idx="1">
            <a:schemeClr val="dk1"/>
          </a:lnRef>
          <a:fillRef idx="0">
            <a:schemeClr val="dk1"/>
          </a:fillRef>
          <a:effectRef idx="0">
            <a:schemeClr val="dk1"/>
          </a:effectRef>
          <a:fontRef idx="minor">
            <a:schemeClr val="tx1"/>
          </a:fontRef>
        </p:style>
      </p:cxnSp>
      <p:sp>
        <p:nvSpPr>
          <p:cNvPr id="125" name="Oval 124"/>
          <p:cNvSpPr/>
          <p:nvPr/>
        </p:nvSpPr>
        <p:spPr>
          <a:xfrm>
            <a:off x="11577497" y="3909555"/>
            <a:ext cx="97644" cy="1372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26" name="Straight Connector 125"/>
          <p:cNvCxnSpPr>
            <a:stCxn id="125" idx="4"/>
          </p:cNvCxnSpPr>
          <p:nvPr/>
        </p:nvCxnSpPr>
        <p:spPr>
          <a:xfrm flipH="1">
            <a:off x="11623965" y="4046761"/>
            <a:ext cx="2354" cy="147359"/>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a:off x="11522492" y="4109046"/>
            <a:ext cx="209615" cy="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flipH="1">
            <a:off x="7281046" y="5134523"/>
            <a:ext cx="95592" cy="141332"/>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7388624" y="5137108"/>
            <a:ext cx="102150" cy="138747"/>
          </a:xfrm>
          <a:prstGeom prst="line">
            <a:avLst/>
          </a:prstGeom>
        </p:spPr>
        <p:style>
          <a:lnRef idx="1">
            <a:schemeClr val="dk1"/>
          </a:lnRef>
          <a:fillRef idx="0">
            <a:schemeClr val="dk1"/>
          </a:fillRef>
          <a:effectRef idx="0">
            <a:schemeClr val="dk1"/>
          </a:effectRef>
          <a:fontRef idx="minor">
            <a:schemeClr val="tx1"/>
          </a:fontRef>
        </p:style>
      </p:cxnSp>
      <p:sp>
        <p:nvSpPr>
          <p:cNvPr id="144" name="Oval 143"/>
          <p:cNvSpPr/>
          <p:nvPr/>
        </p:nvSpPr>
        <p:spPr>
          <a:xfrm>
            <a:off x="7334536" y="4852543"/>
            <a:ext cx="97644" cy="1372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a:stCxn id="144" idx="4"/>
          </p:cNvCxnSpPr>
          <p:nvPr/>
        </p:nvCxnSpPr>
        <p:spPr>
          <a:xfrm flipH="1">
            <a:off x="7381004" y="4989749"/>
            <a:ext cx="2354" cy="147359"/>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7279531" y="5052034"/>
            <a:ext cx="209615" cy="0"/>
          </a:xfrm>
          <a:prstGeom prst="line">
            <a:avLst/>
          </a:prstGeom>
        </p:spPr>
        <p:style>
          <a:lnRef idx="1">
            <a:schemeClr val="dk1"/>
          </a:lnRef>
          <a:fillRef idx="0">
            <a:schemeClr val="dk1"/>
          </a:fillRef>
          <a:effectRef idx="0">
            <a:schemeClr val="dk1"/>
          </a:effectRef>
          <a:fontRef idx="minor">
            <a:schemeClr val="tx1"/>
          </a:fontRef>
        </p:style>
      </p:cxnSp>
      <p:sp>
        <p:nvSpPr>
          <p:cNvPr id="6192" name="Rectangle 6191"/>
          <p:cNvSpPr/>
          <p:nvPr/>
        </p:nvSpPr>
        <p:spPr>
          <a:xfrm>
            <a:off x="9822866" y="2751446"/>
            <a:ext cx="686406" cy="215444"/>
          </a:xfrm>
          <a:prstGeom prst="rect">
            <a:avLst/>
          </a:prstGeom>
        </p:spPr>
        <p:txBody>
          <a:bodyPr wrap="squar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Registration</a:t>
            </a:r>
            <a:endParaRPr lang="en-US" altLang="en-US" sz="800" dirty="0">
              <a:latin typeface="Times New Roman" panose="02020603050405020304" pitchFamily="18" charset="0"/>
              <a:cs typeface="Times New Roman" panose="02020603050405020304" pitchFamily="18" charset="0"/>
            </a:endParaRPr>
          </a:p>
        </p:txBody>
      </p:sp>
      <p:sp>
        <p:nvSpPr>
          <p:cNvPr id="155" name="Rectangle 154"/>
          <p:cNvSpPr/>
          <p:nvPr/>
        </p:nvSpPr>
        <p:spPr>
          <a:xfrm>
            <a:off x="8290560" y="3944620"/>
            <a:ext cx="781336" cy="246221"/>
          </a:xfrm>
          <a:prstGeom prst="rect">
            <a:avLst/>
          </a:prstGeom>
        </p:spPr>
        <p:txBody>
          <a:bodyPr wrap="squar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New </a:t>
            </a:r>
            <a:r>
              <a:rPr lang="en-US" altLang="en-US" sz="1000" dirty="0" smtClean="0">
                <a:latin typeface="Times New Roman" panose="02020603050405020304" pitchFamily="18" charset="0"/>
                <a:cs typeface="Times New Roman" panose="02020603050405020304" pitchFamily="18" charset="0"/>
              </a:rPr>
              <a:t>User</a:t>
            </a:r>
            <a:endParaRPr lang="en-US" altLang="en-US" sz="1000" dirty="0">
              <a:latin typeface="Times New Roman" panose="02020603050405020304" pitchFamily="18" charset="0"/>
              <a:cs typeface="Times New Roman" panose="02020603050405020304" pitchFamily="18" charset="0"/>
            </a:endParaRPr>
          </a:p>
        </p:txBody>
      </p:sp>
      <p:sp>
        <p:nvSpPr>
          <p:cNvPr id="156" name="Rectangle 155"/>
          <p:cNvSpPr/>
          <p:nvPr/>
        </p:nvSpPr>
        <p:spPr>
          <a:xfrm>
            <a:off x="9749870" y="3662447"/>
            <a:ext cx="750526" cy="215444"/>
          </a:xfrm>
          <a:prstGeom prst="rect">
            <a:avLst/>
          </a:prstGeom>
        </p:spPr>
        <p:txBody>
          <a:bodyPr wrap="non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Landing Page</a:t>
            </a:r>
            <a:endParaRPr lang="en-US" altLang="en-US" sz="800" dirty="0">
              <a:latin typeface="Times New Roman" panose="02020603050405020304" pitchFamily="18" charset="0"/>
              <a:cs typeface="Times New Roman" panose="02020603050405020304" pitchFamily="18" charset="0"/>
            </a:endParaRPr>
          </a:p>
        </p:txBody>
      </p:sp>
      <p:sp>
        <p:nvSpPr>
          <p:cNvPr id="157" name="Rectangle 156"/>
          <p:cNvSpPr/>
          <p:nvPr/>
        </p:nvSpPr>
        <p:spPr>
          <a:xfrm>
            <a:off x="11326397" y="4304965"/>
            <a:ext cx="599844" cy="261610"/>
          </a:xfrm>
          <a:prstGeom prst="rect">
            <a:avLst/>
          </a:prstGeom>
        </p:spPr>
        <p:txBody>
          <a:bodyPr wrap="none">
            <a:spAutoFit/>
          </a:bodyPr>
          <a:lstStyle/>
          <a:p>
            <a:pPr lvl="0" defTabSz="914400" eaLnBrk="0" fontAlgn="base" hangingPunct="0">
              <a:spcBef>
                <a:spcPct val="0"/>
              </a:spcBef>
              <a:spcAft>
                <a:spcPct val="0"/>
              </a:spcAft>
            </a:pPr>
            <a:r>
              <a:rPr lang="en-US" altLang="en-US" sz="1100" dirty="0" smtClean="0">
                <a:latin typeface="Times New Roman" panose="02020603050405020304" pitchFamily="18" charset="0"/>
                <a:cs typeface="Times New Roman" panose="02020603050405020304" pitchFamily="18" charset="0"/>
              </a:rPr>
              <a:t>Vender</a:t>
            </a:r>
            <a:endParaRPr lang="en-US" altLang="en-US" sz="1100" dirty="0">
              <a:latin typeface="Times New Roman" panose="02020603050405020304" pitchFamily="18" charset="0"/>
              <a:cs typeface="Times New Roman" panose="02020603050405020304" pitchFamily="18" charset="0"/>
            </a:endParaRPr>
          </a:p>
        </p:txBody>
      </p:sp>
      <p:sp>
        <p:nvSpPr>
          <p:cNvPr id="168" name="Rectangle 167"/>
          <p:cNvSpPr/>
          <p:nvPr/>
        </p:nvSpPr>
        <p:spPr>
          <a:xfrm>
            <a:off x="7175833" y="5229756"/>
            <a:ext cx="622286" cy="338554"/>
          </a:xfrm>
          <a:prstGeom prst="rect">
            <a:avLst/>
          </a:prstGeom>
        </p:spPr>
        <p:txBody>
          <a:bodyPr wrap="non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Registered</a:t>
            </a:r>
          </a:p>
          <a:p>
            <a:pPr lvl="0" algn="ctr"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User</a:t>
            </a:r>
            <a:endParaRPr lang="en-US" altLang="en-US" sz="800" dirty="0">
              <a:latin typeface="Times New Roman" panose="02020603050405020304" pitchFamily="18" charset="0"/>
              <a:cs typeface="Times New Roman" panose="02020603050405020304" pitchFamily="18" charset="0"/>
            </a:endParaRPr>
          </a:p>
        </p:txBody>
      </p:sp>
      <p:sp>
        <p:nvSpPr>
          <p:cNvPr id="169" name="Rectangle 168"/>
          <p:cNvSpPr/>
          <p:nvPr/>
        </p:nvSpPr>
        <p:spPr>
          <a:xfrm>
            <a:off x="9277000" y="4537029"/>
            <a:ext cx="627095" cy="215444"/>
          </a:xfrm>
          <a:prstGeom prst="rect">
            <a:avLst/>
          </a:prstGeom>
        </p:spPr>
        <p:txBody>
          <a:bodyPr wrap="non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Dashboard</a:t>
            </a:r>
            <a:endParaRPr lang="en-US" altLang="en-US" sz="800" dirty="0">
              <a:latin typeface="Times New Roman" panose="02020603050405020304" pitchFamily="18" charset="0"/>
              <a:cs typeface="Times New Roman" panose="02020603050405020304" pitchFamily="18" charset="0"/>
            </a:endParaRPr>
          </a:p>
        </p:txBody>
      </p:sp>
      <p:sp>
        <p:nvSpPr>
          <p:cNvPr id="170" name="Rectangle 169"/>
          <p:cNvSpPr/>
          <p:nvPr/>
        </p:nvSpPr>
        <p:spPr>
          <a:xfrm>
            <a:off x="9302898" y="5168133"/>
            <a:ext cx="700833" cy="215444"/>
          </a:xfrm>
          <a:prstGeom prst="rect">
            <a:avLst/>
          </a:prstGeom>
        </p:spPr>
        <p:txBody>
          <a:bodyPr wrap="non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Login Portal</a:t>
            </a:r>
            <a:endParaRPr lang="en-US" altLang="en-US" sz="800" dirty="0">
              <a:latin typeface="Times New Roman" panose="02020603050405020304" pitchFamily="18" charset="0"/>
              <a:cs typeface="Times New Roman" panose="02020603050405020304" pitchFamily="18" charset="0"/>
            </a:endParaRPr>
          </a:p>
        </p:txBody>
      </p:sp>
      <p:sp>
        <p:nvSpPr>
          <p:cNvPr id="6197" name="Rectangle 6196"/>
          <p:cNvSpPr/>
          <p:nvPr/>
        </p:nvSpPr>
        <p:spPr>
          <a:xfrm>
            <a:off x="9246837" y="5866450"/>
            <a:ext cx="835898" cy="218862"/>
          </a:xfrm>
          <a:prstGeom prst="rect">
            <a:avLst/>
          </a:prstGeom>
        </p:spPr>
        <p:txBody>
          <a:bodyPr wrap="squar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Order Portal</a:t>
            </a:r>
            <a:endParaRPr lang="en-US" altLang="en-US" sz="800" dirty="0">
              <a:latin typeface="Times New Roman" panose="02020603050405020304" pitchFamily="18" charset="0"/>
              <a:cs typeface="Times New Roman" panose="02020603050405020304" pitchFamily="18" charset="0"/>
            </a:endParaRPr>
          </a:p>
        </p:txBody>
      </p:sp>
      <p:sp>
        <p:nvSpPr>
          <p:cNvPr id="86" name="Rectangle 85"/>
          <p:cNvSpPr/>
          <p:nvPr/>
        </p:nvSpPr>
        <p:spPr>
          <a:xfrm>
            <a:off x="1197362" y="673854"/>
            <a:ext cx="2135118" cy="584775"/>
          </a:xfrm>
          <a:prstGeom prst="rect">
            <a:avLst/>
          </a:prstGeom>
        </p:spPr>
        <p:txBody>
          <a:bodyPr wrap="square">
            <a:spAutoFit/>
          </a:bodyPr>
          <a:lstStyle/>
          <a:p>
            <a:r>
              <a:rPr lang="en-US" sz="3200" b="1" u="sng" dirty="0" smtClean="0">
                <a:latin typeface="Times New Roman" panose="02020603050405020304" pitchFamily="18" charset="0"/>
                <a:cs typeface="Times New Roman" panose="02020603050405020304" pitchFamily="18" charset="0"/>
              </a:rPr>
              <a:t>Diagram:</a:t>
            </a:r>
            <a:endParaRPr lang="en-US" sz="3200" b="1" u="sng" dirty="0">
              <a:latin typeface="Times New Roman" panose="02020603050405020304" pitchFamily="18" charset="0"/>
              <a:cs typeface="Times New Roman" panose="02020603050405020304" pitchFamily="18" charset="0"/>
            </a:endParaRPr>
          </a:p>
        </p:txBody>
      </p:sp>
      <p:sp>
        <p:nvSpPr>
          <p:cNvPr id="87" name="Rectangle 86"/>
          <p:cNvSpPr/>
          <p:nvPr/>
        </p:nvSpPr>
        <p:spPr>
          <a:xfrm>
            <a:off x="561159" y="308094"/>
            <a:ext cx="597081" cy="1015663"/>
          </a:xfrm>
          <a:prstGeom prst="rect">
            <a:avLst/>
          </a:prstGeom>
        </p:spPr>
        <p:txBody>
          <a:bodyPr wrap="square">
            <a:spAutoFit/>
          </a:bodyPr>
          <a:lstStyle/>
          <a:p>
            <a:r>
              <a:rPr lang="en-US" sz="6000" b="1" dirty="0" smtClean="0">
                <a:solidFill>
                  <a:schemeClr val="accent5"/>
                </a:solidFill>
                <a:latin typeface="Times New Roman" panose="02020603050405020304" pitchFamily="18" charset="0"/>
                <a:cs typeface="Times New Roman" panose="02020603050405020304" pitchFamily="18" charset="0"/>
              </a:rPr>
              <a:t>5</a:t>
            </a:r>
            <a:endParaRPr lang="en-US" sz="6000" b="1" dirty="0">
              <a:solidFill>
                <a:schemeClr val="accent5"/>
              </a:solidFill>
              <a:latin typeface="Times New Roman" panose="02020603050405020304" pitchFamily="18" charset="0"/>
              <a:cs typeface="Times New Roman" panose="02020603050405020304" pitchFamily="18" charset="0"/>
            </a:endParaRPr>
          </a:p>
        </p:txBody>
      </p:sp>
      <p:sp>
        <p:nvSpPr>
          <p:cNvPr id="2" name="Rectangle 1"/>
          <p:cNvSpPr/>
          <p:nvPr/>
        </p:nvSpPr>
        <p:spPr>
          <a:xfrm>
            <a:off x="940978" y="3912909"/>
            <a:ext cx="3021421" cy="1708160"/>
          </a:xfrm>
          <a:prstGeom prst="rect">
            <a:avLst/>
          </a:prstGeom>
        </p:spPr>
        <p:txBody>
          <a:bodyPr wrap="square">
            <a:spAutoFit/>
          </a:bodyPr>
          <a:lstStyle/>
          <a:p>
            <a:pPr lvl="0" defTabSz="914400" eaLnBrk="0" fontAlgn="base" hangingPunct="0">
              <a:spcBef>
                <a:spcPct val="0"/>
              </a:spcBef>
              <a:spcAft>
                <a:spcPct val="0"/>
              </a:spcAft>
            </a:pPr>
            <a:r>
              <a:rPr lang="en-US" altLang="en-US" sz="2500" b="1" u="sng" dirty="0" smtClean="0">
                <a:latin typeface="Times New Roman" panose="02020603050405020304" pitchFamily="18" charset="0"/>
                <a:cs typeface="Times New Roman" panose="02020603050405020304" pitchFamily="18" charset="0"/>
              </a:rPr>
              <a:t>Modules:</a:t>
            </a:r>
          </a:p>
          <a:p>
            <a:pPr lvl="0" defTabSz="914400" eaLnBrk="0" fontAlgn="base" hangingPunct="0">
              <a:spcBef>
                <a:spcPct val="0"/>
              </a:spcBef>
              <a:spcAft>
                <a:spcPct val="0"/>
              </a:spcAft>
            </a:pPr>
            <a:r>
              <a:rPr lang="en-US" altLang="en-US" sz="2000" dirty="0" smtClean="0">
                <a:latin typeface="Times New Roman" panose="02020603050405020304" pitchFamily="18" charset="0"/>
                <a:cs typeface="Times New Roman" panose="02020603050405020304" pitchFamily="18" charset="0"/>
              </a:rPr>
              <a:t>Admin</a:t>
            </a:r>
          </a:p>
          <a:p>
            <a:pPr lvl="0" defTabSz="914400" eaLnBrk="0" fontAlgn="base" hangingPunct="0">
              <a:spcBef>
                <a:spcPct val="0"/>
              </a:spcBef>
              <a:spcAft>
                <a:spcPct val="0"/>
              </a:spcAft>
            </a:pPr>
            <a:r>
              <a:rPr lang="en-US" altLang="en-US" sz="2000" dirty="0" smtClean="0">
                <a:latin typeface="Times New Roman" panose="02020603050405020304" pitchFamily="18" charset="0"/>
                <a:cs typeface="Times New Roman" panose="02020603050405020304" pitchFamily="18" charset="0"/>
              </a:rPr>
              <a:t>Buyer</a:t>
            </a:r>
          </a:p>
          <a:p>
            <a:pPr lvl="0" defTabSz="914400" eaLnBrk="0" fontAlgn="base" hangingPunct="0">
              <a:spcBef>
                <a:spcPct val="0"/>
              </a:spcBef>
              <a:spcAft>
                <a:spcPct val="0"/>
              </a:spcAft>
            </a:pPr>
            <a:r>
              <a:rPr lang="en-US" altLang="en-US" sz="2000" dirty="0" smtClean="0">
                <a:latin typeface="Times New Roman" panose="02020603050405020304" pitchFamily="18" charset="0"/>
                <a:cs typeface="Times New Roman" panose="02020603050405020304" pitchFamily="18" charset="0"/>
              </a:rPr>
              <a:t>Seller</a:t>
            </a:r>
          </a:p>
          <a:p>
            <a:pPr lvl="0" defTabSz="914400" eaLnBrk="0" fontAlgn="base" hangingPunct="0">
              <a:spcBef>
                <a:spcPct val="0"/>
              </a:spcBef>
              <a:spcAft>
                <a:spcPct val="0"/>
              </a:spcAft>
            </a:pPr>
            <a:r>
              <a:rPr lang="en-US" altLang="en-US" sz="2000" dirty="0" smtClean="0">
                <a:latin typeface="Times New Roman" panose="02020603050405020304" pitchFamily="18" charset="0"/>
                <a:cs typeface="Times New Roman" panose="02020603050405020304" pitchFamily="18" charset="0"/>
              </a:rPr>
              <a:t>Supplier</a:t>
            </a:r>
          </a:p>
        </p:txBody>
      </p:sp>
      <p:sp>
        <p:nvSpPr>
          <p:cNvPr id="139" name="Oval 138"/>
          <p:cNvSpPr/>
          <p:nvPr/>
        </p:nvSpPr>
        <p:spPr>
          <a:xfrm>
            <a:off x="10170372" y="4852543"/>
            <a:ext cx="834104" cy="403367"/>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1" name="Oval 140"/>
          <p:cNvSpPr/>
          <p:nvPr/>
        </p:nvSpPr>
        <p:spPr>
          <a:xfrm>
            <a:off x="10319068" y="5419386"/>
            <a:ext cx="834104" cy="403367"/>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7" name="Oval 146"/>
          <p:cNvSpPr/>
          <p:nvPr/>
        </p:nvSpPr>
        <p:spPr>
          <a:xfrm>
            <a:off x="10898003" y="6006021"/>
            <a:ext cx="834104" cy="403367"/>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Rectangle 88"/>
          <p:cNvSpPr/>
          <p:nvPr/>
        </p:nvSpPr>
        <p:spPr>
          <a:xfrm>
            <a:off x="10130822" y="4954779"/>
            <a:ext cx="1022350" cy="215444"/>
          </a:xfrm>
          <a:prstGeom prst="rect">
            <a:avLst/>
          </a:prstGeom>
        </p:spPr>
        <p:txBody>
          <a:bodyPr wrap="squar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Vender Dashboard</a:t>
            </a:r>
            <a:endParaRPr lang="en-US" altLang="en-US" sz="800" dirty="0">
              <a:latin typeface="Times New Roman" panose="02020603050405020304" pitchFamily="18" charset="0"/>
              <a:cs typeface="Times New Roman" panose="02020603050405020304" pitchFamily="18" charset="0"/>
            </a:endParaRPr>
          </a:p>
        </p:txBody>
      </p:sp>
      <p:sp>
        <p:nvSpPr>
          <p:cNvPr id="90" name="Rectangle 89"/>
          <p:cNvSpPr/>
          <p:nvPr/>
        </p:nvSpPr>
        <p:spPr>
          <a:xfrm>
            <a:off x="10333705" y="5502662"/>
            <a:ext cx="755335" cy="215444"/>
          </a:xfrm>
          <a:prstGeom prst="rect">
            <a:avLst/>
          </a:prstGeom>
        </p:spPr>
        <p:txBody>
          <a:bodyPr wrap="non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Vender Login</a:t>
            </a:r>
            <a:endParaRPr lang="en-US" altLang="en-US" sz="800" dirty="0">
              <a:latin typeface="Times New Roman" panose="02020603050405020304" pitchFamily="18" charset="0"/>
              <a:cs typeface="Times New Roman" panose="02020603050405020304" pitchFamily="18" charset="0"/>
            </a:endParaRPr>
          </a:p>
        </p:txBody>
      </p:sp>
      <p:sp>
        <p:nvSpPr>
          <p:cNvPr id="91" name="Rectangle 90"/>
          <p:cNvSpPr/>
          <p:nvPr/>
        </p:nvSpPr>
        <p:spPr>
          <a:xfrm>
            <a:off x="10930806" y="6103771"/>
            <a:ext cx="774571" cy="215444"/>
          </a:xfrm>
          <a:prstGeom prst="rect">
            <a:avLst/>
          </a:prstGeom>
        </p:spPr>
        <p:txBody>
          <a:bodyPr wrap="none">
            <a:spAutoFit/>
          </a:bodyPr>
          <a:lstStyle/>
          <a:p>
            <a:pPr lvl="0" defTabSz="914400" eaLnBrk="0" fontAlgn="base" hangingPunct="0">
              <a:spcBef>
                <a:spcPct val="0"/>
              </a:spcBef>
              <a:spcAft>
                <a:spcPct val="0"/>
              </a:spcAft>
            </a:pPr>
            <a:r>
              <a:rPr lang="en-US" altLang="en-US" sz="800" dirty="0" smtClean="0">
                <a:latin typeface="Times New Roman" panose="02020603050405020304" pitchFamily="18" charset="0"/>
                <a:cs typeface="Times New Roman" panose="02020603050405020304" pitchFamily="18" charset="0"/>
              </a:rPr>
              <a:t>Change Status</a:t>
            </a:r>
            <a:endParaRPr lang="en-US"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94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5175" y="263001"/>
            <a:ext cx="805540" cy="1010627"/>
          </a:xfrm>
          <a:prstGeom prst="rect">
            <a:avLst/>
          </a:prstGeom>
        </p:spPr>
        <p:txBody>
          <a:bodyPr wrap="square">
            <a:spAutoFit/>
          </a:bodyPr>
          <a:lstStyle/>
          <a:p>
            <a:r>
              <a:rPr lang="en-US" sz="6000" b="1" dirty="0">
                <a:solidFill>
                  <a:schemeClr val="accent5"/>
                </a:solidFill>
                <a:latin typeface="Times New Roman" panose="02020603050405020304" pitchFamily="18" charset="0"/>
                <a:cs typeface="Times New Roman" panose="02020603050405020304" pitchFamily="18" charset="0"/>
              </a:rPr>
              <a:t>6</a:t>
            </a:r>
          </a:p>
        </p:txBody>
      </p:sp>
      <p:sp>
        <p:nvSpPr>
          <p:cNvPr id="10" name="Rectangle 7"/>
          <p:cNvSpPr>
            <a:spLocks noChangeArrowheads="1"/>
          </p:cNvSpPr>
          <p:nvPr/>
        </p:nvSpPr>
        <p:spPr bwMode="auto">
          <a:xfrm>
            <a:off x="1360715" y="461353"/>
            <a:ext cx="5482045" cy="83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b="1" u="sng" dirty="0">
                <a:latin typeface="Times New Roman" panose="02020603050405020304" pitchFamily="18" charset="0"/>
                <a:cs typeface="Times New Roman" panose="02020603050405020304" pitchFamily="18" charset="0"/>
              </a:rPr>
              <a:t>Technology Use </a:t>
            </a:r>
            <a:endParaRPr lang="en-US" altLang="en-US" sz="2800" b="1" u="sng" dirty="0" smtClean="0">
              <a:latin typeface="Times New Roman" panose="02020603050405020304" pitchFamily="18" charset="0"/>
              <a:cs typeface="Times New Roman" panose="02020603050405020304" pitchFamily="18" charset="0"/>
            </a:endParaRPr>
          </a:p>
        </p:txBody>
      </p:sp>
      <p:sp>
        <p:nvSpPr>
          <p:cNvPr id="11" name="Rectangle 8"/>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Söhne"/>
              </a:rPr>
              <a:t/>
            </a:r>
            <a:br>
              <a:rPr kumimoji="0" lang="en-US" altLang="en-US" sz="12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670560" y="1475154"/>
            <a:ext cx="2956560" cy="1969770"/>
          </a:xfrm>
          <a:prstGeom prst="rect">
            <a:avLst/>
          </a:prstGeom>
        </p:spPr>
        <p:txBody>
          <a:bodyPr wrap="square">
            <a:spAutoFit/>
          </a:bodyPr>
          <a:lstStyle/>
          <a:p>
            <a:pPr marL="457200" indent="-457200">
              <a:buFont typeface="Wingdings" panose="05000000000000000000" pitchFamily="2" charset="2"/>
              <a:buChar char="§"/>
            </a:pPr>
            <a:r>
              <a:rPr lang="en-US" sz="2600" b="1" dirty="0" smtClean="0">
                <a:latin typeface="Calibri" panose="020F0502020204030204" pitchFamily="34" charset="0"/>
                <a:ea typeface="Calibri" panose="020F0502020204030204" pitchFamily="34" charset="0"/>
                <a:cs typeface="Calibri" panose="020F0502020204030204" pitchFamily="34" charset="0"/>
              </a:rPr>
              <a:t>FRONTEND</a:t>
            </a:r>
          </a:p>
          <a:p>
            <a:pPr marL="457200" indent="-457200">
              <a:buFont typeface="Wingdings" panose="05000000000000000000" pitchFamily="2" charset="2"/>
              <a:buChar char="ü"/>
            </a:pPr>
            <a:r>
              <a:rPr lang="en-US" sz="2300" dirty="0" smtClean="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HTML</a:t>
            </a:r>
          </a:p>
          <a:p>
            <a:pPr marL="457200" indent="-457200">
              <a:buFont typeface="Wingdings" panose="05000000000000000000" pitchFamily="2" charset="2"/>
              <a:buChar char="ü"/>
            </a:pPr>
            <a:r>
              <a:rPr lang="en-US" sz="2300" dirty="0" smtClean="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CSS</a:t>
            </a:r>
          </a:p>
          <a:p>
            <a:pPr marL="457200" indent="-457200">
              <a:buFont typeface="Wingdings" panose="05000000000000000000" pitchFamily="2" charset="2"/>
              <a:buChar char="ü"/>
            </a:pPr>
            <a:r>
              <a:rPr lang="en-US" sz="2300" dirty="0" smtClean="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BOOTSTRAP</a:t>
            </a:r>
          </a:p>
          <a:p>
            <a:pPr marL="457200" indent="-457200">
              <a:buFont typeface="Wingdings" panose="05000000000000000000" pitchFamily="2" charset="2"/>
              <a:buChar char="ü"/>
            </a:pPr>
            <a:r>
              <a:rPr lang="en-US" sz="2300" dirty="0" smtClean="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JAVASCRIPT </a:t>
            </a:r>
            <a:endParaRPr lang="en-US" sz="2300"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807276" y="3268230"/>
            <a:ext cx="2575731" cy="1292662"/>
          </a:xfrm>
          <a:prstGeom prst="rect">
            <a:avLst/>
          </a:prstGeom>
        </p:spPr>
        <p:txBody>
          <a:bodyPr wrap="square">
            <a:spAutoFit/>
          </a:bodyPr>
          <a:lstStyle/>
          <a:p>
            <a:pPr marL="457200" indent="-457200">
              <a:buFont typeface="Wingdings" panose="05000000000000000000" pitchFamily="2" charset="2"/>
              <a:buChar char="§"/>
            </a:pPr>
            <a:r>
              <a:rPr lang="en-US" sz="2600" b="1" dirty="0" smtClean="0">
                <a:latin typeface="Calibri" panose="020F0502020204030204" pitchFamily="34" charset="0"/>
                <a:ea typeface="Calibri" panose="020F0502020204030204" pitchFamily="34" charset="0"/>
                <a:cs typeface="Calibri" panose="020F0502020204030204" pitchFamily="34" charset="0"/>
              </a:rPr>
              <a:t>BACKEND</a:t>
            </a:r>
          </a:p>
          <a:p>
            <a:pPr marL="457200" indent="-457200">
              <a:buFont typeface="Wingdings" panose="05000000000000000000" pitchFamily="2" charset="2"/>
              <a:buChar char="ü"/>
            </a:pPr>
            <a:r>
              <a:rPr lang="en-US" sz="2600" dirty="0" smtClean="0">
                <a:latin typeface="Times New Roman" panose="02020603050405020304" pitchFamily="18" charset="0"/>
                <a:ea typeface="Calibri" panose="020F0502020204030204" pitchFamily="34" charset="0"/>
                <a:cs typeface="Times New Roman" panose="02020603050405020304" pitchFamily="18" charset="0"/>
              </a:rPr>
              <a:t>LARAVEL</a:t>
            </a:r>
          </a:p>
          <a:p>
            <a:pPr marL="457200" indent="-457200">
              <a:buFont typeface="Wingdings" panose="05000000000000000000" pitchFamily="2" charset="2"/>
              <a:buChar char="ü"/>
            </a:pPr>
            <a:r>
              <a:rPr lang="en-US" sz="2600" dirty="0" smtClean="0">
                <a:latin typeface="Times New Roman" panose="02020603050405020304" pitchFamily="18" charset="0"/>
                <a:ea typeface="Calibri" panose="020F0502020204030204" pitchFamily="34" charset="0"/>
                <a:cs typeface="Times New Roman" panose="02020603050405020304" pitchFamily="18" charset="0"/>
              </a:rPr>
              <a:t>MYSQL</a:t>
            </a: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58" b="10717"/>
          <a:stretch/>
        </p:blipFill>
        <p:spPr>
          <a:xfrm>
            <a:off x="838200" y="3916738"/>
            <a:ext cx="2359522" cy="220491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928" y="3914561"/>
            <a:ext cx="2135743" cy="2217977"/>
          </a:xfrm>
          <a:prstGeom prst="rect">
            <a:avLst/>
          </a:prstGeom>
        </p:spPr>
      </p:pic>
      <p:pic>
        <p:nvPicPr>
          <p:cNvPr id="2050" name="Picture 2" descr="What is Laravel? - Laravel News"/>
          <p:cNvPicPr>
            <a:picLocks noChangeAspect="1" noChangeArrowheads="1"/>
          </p:cNvPicPr>
          <p:nvPr/>
        </p:nvPicPr>
        <p:blipFill rotWithShape="1">
          <a:blip r:embed="rId4">
            <a:extLst>
              <a:ext uri="{28A0092B-C50C-407E-A947-70E740481C1C}">
                <a14:useLocalDpi xmlns:a14="http://schemas.microsoft.com/office/drawing/2010/main" val="0"/>
              </a:ext>
            </a:extLst>
          </a:blip>
          <a:srcRect l="10531" t="3259" r="10964"/>
          <a:stretch/>
        </p:blipFill>
        <p:spPr bwMode="auto">
          <a:xfrm>
            <a:off x="8266895" y="1572579"/>
            <a:ext cx="2727960" cy="17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43216" y="3140312"/>
            <a:ext cx="1208088" cy="276999"/>
          </a:xfrm>
          <a:prstGeom prst="rect">
            <a:avLst/>
          </a:prstGeom>
        </p:spPr>
        <p:txBody>
          <a:bodyPr wrap="square">
            <a:spAutoFit/>
          </a:bodyPr>
          <a:lstStyle/>
          <a:p>
            <a:pPr lvl="0" defTabSz="914400" eaLnBrk="0" fontAlgn="base" hangingPunct="0">
              <a:spcBef>
                <a:spcPct val="0"/>
              </a:spcBef>
              <a:spcAft>
                <a:spcPct val="0"/>
              </a:spcAft>
            </a:pPr>
            <a:r>
              <a:rPr lang="en-US" altLang="en-US" sz="1200" dirty="0" smtClean="0">
                <a:latin typeface="Times New Roman" panose="02020603050405020304" pitchFamily="18" charset="0"/>
                <a:cs typeface="Times New Roman" panose="02020603050405020304" pitchFamily="18" charset="0"/>
              </a:rPr>
              <a:t>PHP Framework</a:t>
            </a:r>
            <a:endParaRPr lang="en-US" altLang="en-US" sz="1200" dirty="0">
              <a:latin typeface="Times New Roman" panose="02020603050405020304" pitchFamily="18" charset="0"/>
              <a:cs typeface="Times New Roman" panose="02020603050405020304" pitchFamily="18" charset="0"/>
            </a:endParaRPr>
          </a:p>
        </p:txBody>
      </p:sp>
      <p:pic>
        <p:nvPicPr>
          <p:cNvPr id="12" name="Content Placeholder 7"/>
          <p:cNvPicPr>
            <a:picLocks noGrp="1" noChangeAspect="1"/>
          </p:cNvPicPr>
          <p:nvPr>
            <p:ph sz="half" idx="4294967295"/>
          </p:nvPr>
        </p:nvPicPr>
        <p:blipFill>
          <a:blip r:embed="rId5">
            <a:extLst>
              <a:ext uri="{28A0092B-C50C-407E-A947-70E740481C1C}">
                <a14:useLocalDpi xmlns:a14="http://schemas.microsoft.com/office/drawing/2010/main" val="0"/>
              </a:ext>
            </a:extLst>
          </a:blip>
          <a:stretch>
            <a:fillRect/>
          </a:stretch>
        </p:blipFill>
        <p:spPr>
          <a:xfrm>
            <a:off x="8219412" y="3626612"/>
            <a:ext cx="3248649" cy="2431054"/>
          </a:xfrm>
          <a:prstGeom prst="rect">
            <a:avLst/>
          </a:prstGeom>
        </p:spPr>
      </p:pic>
    </p:spTree>
    <p:extLst>
      <p:ext uri="{BB962C8B-B14F-4D97-AF65-F5344CB8AC3E}">
        <p14:creationId xmlns:p14="http://schemas.microsoft.com/office/powerpoint/2010/main" val="27543914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18C37A7-4AB7-40E8-AFED-CECDD3C7E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5FC6BB-A55E-4545-8619-7F7F30CFA1FD}">
  <ds:schemaRefs>
    <ds:schemaRef ds:uri="http://schemas.microsoft.com/sharepoint/v3/contenttype/forms"/>
  </ds:schemaRefs>
</ds:datastoreItem>
</file>

<file path=customXml/itemProps3.xml><?xml version="1.0" encoding="utf-8"?>
<ds:datastoreItem xmlns:ds="http://schemas.openxmlformats.org/officeDocument/2006/customXml" ds:itemID="{90E03586-8184-4C49-8FA3-B20AB4AE10E1}">
  <ds:schemaRefs>
    <ds:schemaRef ds:uri="http://purl.org/dc/terms/"/>
    <ds:schemaRef ds:uri="http://purl.org/dc/dcmitype/"/>
    <ds:schemaRef ds:uri="http://www.w3.org/XML/1998/namespace"/>
    <ds:schemaRef ds:uri="71af3243-3dd4-4a8d-8c0d-dd76da1f02a5"/>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tf33443810_wac</Template>
  <TotalTime>0</TotalTime>
  <Words>1528</Words>
  <Application>Microsoft Office PowerPoint</Application>
  <PresentationFormat>Widescreen</PresentationFormat>
  <Paragraphs>138</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 </vt:lpstr>
      <vt:lpstr>Arial</vt:lpstr>
      <vt:lpstr>Calibri</vt:lpstr>
      <vt:lpstr>Cambria</vt:lpstr>
      <vt:lpstr>Söhne</vt:lpstr>
      <vt:lpstr>Times New Roman</vt:lpstr>
      <vt:lpstr>Tw Cen MT</vt:lpstr>
      <vt:lpstr>Wingdings</vt:lpstr>
      <vt:lpstr>Droplet</vt:lpstr>
      <vt:lpstr>PowerPoint Presentation</vt:lpstr>
      <vt:lpstr>AQUA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2024-05-11T13:42:39Z</dcterms:created>
  <dcterms:modified xsi:type="dcterms:W3CDTF">2024-05-21T16:17:54Z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