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 id="2147483693" r:id="rId6"/>
  </p:sldMasterIdLst>
  <p:notesMasterIdLst>
    <p:notesMasterId r:id="rId19"/>
  </p:notesMasterIdLst>
  <p:handoutMasterIdLst>
    <p:handoutMasterId r:id="rId20"/>
  </p:handoutMasterIdLst>
  <p:sldIdLst>
    <p:sldId id="341" r:id="rId7"/>
    <p:sldId id="358" r:id="rId8"/>
    <p:sldId id="359" r:id="rId9"/>
    <p:sldId id="360" r:id="rId10"/>
    <p:sldId id="337" r:id="rId11"/>
    <p:sldId id="362" r:id="rId12"/>
    <p:sldId id="361" r:id="rId13"/>
    <p:sldId id="364" r:id="rId14"/>
    <p:sldId id="363" r:id="rId15"/>
    <p:sldId id="365" r:id="rId16"/>
    <p:sldId id="366" r:id="rId17"/>
    <p:sldId id="339"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6D6E71"/>
    <a:srgbClr val="E31837"/>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567" autoAdjust="0"/>
  </p:normalViewPr>
  <p:slideViewPr>
    <p:cSldViewPr snapToGrid="0" showGuides="1">
      <p:cViewPr>
        <p:scale>
          <a:sx n="126" d="100"/>
          <a:sy n="126" d="100"/>
        </p:scale>
        <p:origin x="72" y="-1560"/>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6/5/2020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1404519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322022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288230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19997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382596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407209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156488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1176484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403645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275837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375757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192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85206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2020 </a:t>
            </a:r>
            <a:r>
              <a:rPr lang="en-US" sz="800" dirty="0">
                <a:solidFill>
                  <a:schemeClr val="bg1">
                    <a:lumMod val="75000"/>
                  </a:schemeClr>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2019 </a:t>
            </a:r>
            <a:r>
              <a:rPr lang="en-US" sz="800" dirty="0">
                <a:solidFill>
                  <a:schemeClr val="bg1">
                    <a:lumMod val="75000"/>
                  </a:schemeClr>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1" y="6152202"/>
            <a:ext cx="3224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46531" b="47168"/>
          <a:stretch/>
        </p:blipFill>
        <p:spPr>
          <a:xfrm>
            <a:off x="243840" y="5749150"/>
            <a:ext cx="3934326" cy="350800"/>
          </a:xfrm>
          <a:prstGeom prst="rect">
            <a:avLst/>
          </a:prstGeom>
          <a:noFill/>
          <a:ln>
            <a:noFill/>
          </a:ln>
        </p:spPr>
      </p:pic>
      <p:sp>
        <p:nvSpPr>
          <p:cNvPr id="3" name="Rectangle 2"/>
          <p:cNvSpPr/>
          <p:nvPr/>
        </p:nvSpPr>
        <p:spPr>
          <a:xfrm>
            <a:off x="6258448" y="3576935"/>
            <a:ext cx="5801588"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Aarogya</a:t>
            </a:r>
            <a:r>
              <a:rPr lang="en-US" sz="5400" b="1" cap="none" spc="0" dirty="0" smtClean="0">
                <a:ln/>
                <a:solidFill>
                  <a:schemeClr val="accent3"/>
                </a:solidFill>
                <a:effectLst/>
              </a:rPr>
              <a:t> at home</a:t>
            </a:r>
          </a:p>
          <a:p>
            <a:pPr algn="ctr"/>
            <a:r>
              <a:rPr lang="en-US" sz="5400" b="1" dirty="0" smtClean="0">
                <a:ln/>
                <a:solidFill>
                  <a:schemeClr val="accent3"/>
                </a:solidFill>
              </a:rPr>
              <a:t>UI Design </a:t>
            </a:r>
            <a:endParaRPr lang="en-US" sz="54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113" y="-23469"/>
            <a:ext cx="7289232" cy="246221"/>
          </a:xfrm>
        </p:spPr>
        <p:txBody>
          <a:bodyPr/>
          <a:lstStyle/>
          <a:p>
            <a:r>
              <a:rPr lang="en-US" sz="1600" dirty="0" smtClean="0">
                <a:latin typeface="Arial" charset="0"/>
                <a:cs typeface="Arial" charset="0"/>
              </a:rPr>
              <a:t>Create Order</a:t>
            </a:r>
            <a:endParaRPr sz="1600" dirty="0" smtClean="0">
              <a:latin typeface="Arial" charset="0"/>
              <a:cs typeface="Arial" charset="0"/>
            </a:endParaRPr>
          </a:p>
        </p:txBody>
      </p:sp>
      <p:sp>
        <p:nvSpPr>
          <p:cNvPr id="4" name="TextBox 3"/>
          <p:cNvSpPr txBox="1"/>
          <p:nvPr/>
        </p:nvSpPr>
        <p:spPr>
          <a:xfrm>
            <a:off x="774890" y="669121"/>
            <a:ext cx="72474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Show the details of the order</a:t>
            </a:r>
          </a:p>
        </p:txBody>
      </p:sp>
      <p:sp>
        <p:nvSpPr>
          <p:cNvPr id="14340" name="TextBox 14339"/>
          <p:cNvSpPr txBox="1"/>
          <p:nvPr/>
        </p:nvSpPr>
        <p:spPr>
          <a:xfrm>
            <a:off x="9648843" y="6390734"/>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
        <p:nvSpPr>
          <p:cNvPr id="46" name="Rounded Rectangle 45"/>
          <p:cNvSpPr/>
          <p:nvPr/>
        </p:nvSpPr>
        <p:spPr>
          <a:xfrm>
            <a:off x="774889" y="4132882"/>
            <a:ext cx="2442950" cy="968991"/>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Submit Order</a:t>
            </a:r>
            <a:endParaRPr lang="en-US" dirty="0"/>
          </a:p>
        </p:txBody>
      </p:sp>
      <p:sp>
        <p:nvSpPr>
          <p:cNvPr id="59" name="TextBox 58"/>
          <p:cNvSpPr txBox="1"/>
          <p:nvPr/>
        </p:nvSpPr>
        <p:spPr>
          <a:xfrm>
            <a:off x="774889" y="1070860"/>
            <a:ext cx="7247445" cy="24006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Name of the Vendor , Contact Number, Address, distance from your location, Rating, Cost, Status ( Available, Not </a:t>
            </a:r>
            <a:r>
              <a:rPr lang="en-US" sz="1200" b="1" dirty="0">
                <a:latin typeface="+mj-lt"/>
              </a:rPr>
              <a:t> </a:t>
            </a:r>
            <a:r>
              <a:rPr lang="en-US" sz="1200" b="1" dirty="0" smtClean="0">
                <a:latin typeface="+mj-lt"/>
              </a:rPr>
              <a:t>Available, Response not received ) Delivery Date/Time from Vendor </a:t>
            </a:r>
          </a:p>
          <a:p>
            <a:pPr fontAlgn="base">
              <a:buClr>
                <a:schemeClr val="tx2"/>
              </a:buClr>
            </a:pPr>
            <a:endParaRPr lang="en-US" sz="1200" b="1" dirty="0">
              <a:latin typeface="+mj-lt"/>
            </a:endParaRPr>
          </a:p>
          <a:p>
            <a:pPr fontAlgn="base">
              <a:buClr>
                <a:schemeClr val="tx2"/>
              </a:buClr>
            </a:pPr>
            <a:r>
              <a:rPr lang="en-US" sz="1200" b="1" dirty="0" smtClean="0">
                <a:latin typeface="+mj-lt"/>
              </a:rPr>
              <a:t>Product details :</a:t>
            </a:r>
          </a:p>
          <a:p>
            <a:pPr fontAlgn="base">
              <a:buClr>
                <a:schemeClr val="tx2"/>
              </a:buClr>
            </a:pPr>
            <a:r>
              <a:rPr lang="en-US" sz="1200" b="1" dirty="0" smtClean="0">
                <a:latin typeface="+mj-lt"/>
              </a:rPr>
              <a:t>&lt;&lt;Package information&gt;&gt;</a:t>
            </a:r>
          </a:p>
          <a:p>
            <a:pPr fontAlgn="base">
              <a:buClr>
                <a:schemeClr val="tx2"/>
              </a:buClr>
            </a:pPr>
            <a:endParaRPr lang="en-US" sz="1200" b="1" dirty="0">
              <a:latin typeface="+mj-lt"/>
            </a:endParaRPr>
          </a:p>
          <a:p>
            <a:pPr fontAlgn="base">
              <a:buClr>
                <a:schemeClr val="tx2"/>
              </a:buClr>
            </a:pPr>
            <a:r>
              <a:rPr lang="en-US" sz="1200" b="1" dirty="0" smtClean="0">
                <a:latin typeface="+mj-lt"/>
              </a:rPr>
              <a:t>Accept T&amp;C</a:t>
            </a:r>
          </a:p>
          <a:p>
            <a:pPr fontAlgn="base">
              <a:buClr>
                <a:schemeClr val="tx2"/>
              </a:buClr>
            </a:pPr>
            <a:endParaRPr lang="en-US" sz="1200" b="1" dirty="0" smtClean="0">
              <a:latin typeface="+mj-lt"/>
            </a:endParaRPr>
          </a:p>
          <a:p>
            <a:pPr fontAlgn="base">
              <a:buClr>
                <a:schemeClr val="tx2"/>
              </a:buClr>
            </a:pPr>
            <a:endParaRPr lang="en-US" sz="1200" b="1" dirty="0">
              <a:latin typeface="+mj-lt"/>
            </a:endParaRPr>
          </a:p>
          <a:p>
            <a:pPr fontAlgn="base">
              <a:buClr>
                <a:schemeClr val="tx2"/>
              </a:buClr>
            </a:pPr>
            <a:r>
              <a:rPr lang="en-US" sz="1200" b="1" u="sng" dirty="0" smtClean="0">
                <a:latin typeface="+mj-lt"/>
              </a:rPr>
              <a:t>Payment Details </a:t>
            </a:r>
          </a:p>
          <a:p>
            <a:pPr fontAlgn="base">
              <a:buClr>
                <a:schemeClr val="tx2"/>
              </a:buClr>
            </a:pPr>
            <a:r>
              <a:rPr lang="en-US" sz="1200" b="1" dirty="0" smtClean="0">
                <a:latin typeface="+mj-lt"/>
              </a:rPr>
              <a:t>Credit/Debit Card</a:t>
            </a:r>
          </a:p>
          <a:p>
            <a:pPr fontAlgn="base">
              <a:buClr>
                <a:schemeClr val="tx2"/>
              </a:buClr>
            </a:pPr>
            <a:r>
              <a:rPr lang="en-US" sz="1200" b="1" dirty="0" smtClean="0">
                <a:latin typeface="+mj-lt"/>
              </a:rPr>
              <a:t>Bank Transfer</a:t>
            </a:r>
          </a:p>
          <a:p>
            <a:pPr fontAlgn="base">
              <a:buClr>
                <a:schemeClr val="tx2"/>
              </a:buClr>
            </a:pPr>
            <a:r>
              <a:rPr lang="en-US" sz="1200" b="1" dirty="0" smtClean="0">
                <a:latin typeface="+mj-lt"/>
              </a:rPr>
              <a:t>Cash on delivery</a:t>
            </a:r>
          </a:p>
        </p:txBody>
      </p:sp>
      <p:sp>
        <p:nvSpPr>
          <p:cNvPr id="11" name="Action Button: Custom 10">
            <a:hlinkClick r:id="" action="ppaction://noaction" highlightClick="1"/>
          </p:cNvPr>
          <p:cNvSpPr/>
          <p:nvPr/>
        </p:nvSpPr>
        <p:spPr>
          <a:xfrm>
            <a:off x="1813729" y="2192686"/>
            <a:ext cx="182767" cy="113440"/>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Oval Callout 1"/>
          <p:cNvSpPr/>
          <p:nvPr/>
        </p:nvSpPr>
        <p:spPr>
          <a:xfrm>
            <a:off x="4312920" y="3562633"/>
            <a:ext cx="2735580" cy="1539240"/>
          </a:xfrm>
          <a:prstGeom prst="wedgeEllipseCallout">
            <a:avLst>
              <a:gd name="adj1" fmla="val -89395"/>
              <a:gd name="adj2" fmla="val 13854"/>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Vendor will receive Order and Payment. </a:t>
            </a:r>
            <a:endParaRPr lang="en-US" dirty="0"/>
          </a:p>
        </p:txBody>
      </p:sp>
      <p:sp>
        <p:nvSpPr>
          <p:cNvPr id="13" name="Oval Callout 12"/>
          <p:cNvSpPr/>
          <p:nvPr/>
        </p:nvSpPr>
        <p:spPr>
          <a:xfrm>
            <a:off x="3147060" y="2023393"/>
            <a:ext cx="2735580" cy="1539240"/>
          </a:xfrm>
          <a:prstGeom prst="wedgeEllipseCallout">
            <a:avLst>
              <a:gd name="adj1" fmla="val -89395"/>
              <a:gd name="adj2" fmla="val 13854"/>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We shall not build functionality around it. Only UI </a:t>
            </a:r>
            <a:endParaRPr lang="en-US" dirty="0"/>
          </a:p>
        </p:txBody>
      </p:sp>
      <p:sp>
        <p:nvSpPr>
          <p:cNvPr id="3" name="TextBox 2"/>
          <p:cNvSpPr txBox="1"/>
          <p:nvPr/>
        </p:nvSpPr>
        <p:spPr>
          <a:xfrm>
            <a:off x="774889" y="5448300"/>
            <a:ext cx="44196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An Acknowledgement will be received from vendor. That will be received as notification to the app. Will be displayed here that Order is confirmed. </a:t>
            </a:r>
          </a:p>
          <a:p>
            <a:pPr fontAlgn="base">
              <a:buClr>
                <a:schemeClr val="tx2"/>
              </a:buClr>
            </a:pPr>
            <a:endParaRPr lang="en-US" sz="1200" dirty="0">
              <a:latin typeface="+mj-lt"/>
            </a:endParaRPr>
          </a:p>
          <a:p>
            <a:pPr fontAlgn="base">
              <a:buClr>
                <a:schemeClr val="tx2"/>
              </a:buClr>
            </a:pPr>
            <a:endParaRPr lang="en-US" sz="1200" dirty="0" smtClean="0">
              <a:latin typeface="+mj-lt"/>
            </a:endParaRPr>
          </a:p>
          <a:p>
            <a:pPr fontAlgn="base">
              <a:buClr>
                <a:schemeClr val="tx2"/>
              </a:buClr>
            </a:pPr>
            <a:endParaRPr lang="en-US" sz="1200" dirty="0" smtClean="0">
              <a:latin typeface="+mj-lt"/>
            </a:endParaRPr>
          </a:p>
        </p:txBody>
      </p:sp>
      <p:sp>
        <p:nvSpPr>
          <p:cNvPr id="5" name="TextBox 4"/>
          <p:cNvSpPr txBox="1"/>
          <p:nvPr/>
        </p:nvSpPr>
        <p:spPr>
          <a:xfrm>
            <a:off x="5692140" y="5996940"/>
            <a:ext cx="70104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Tree>
    <p:extLst>
      <p:ext uri="{BB962C8B-B14F-4D97-AF65-F5344CB8AC3E}">
        <p14:creationId xmlns:p14="http://schemas.microsoft.com/office/powerpoint/2010/main" val="2304457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113" y="-23469"/>
            <a:ext cx="7289232" cy="246221"/>
          </a:xfrm>
        </p:spPr>
        <p:txBody>
          <a:bodyPr/>
          <a:lstStyle/>
          <a:p>
            <a:r>
              <a:rPr lang="en-US" sz="1600" dirty="0" smtClean="0">
                <a:latin typeface="Arial" charset="0"/>
                <a:cs typeface="Arial" charset="0"/>
              </a:rPr>
              <a:t>Order Status ( from the My </a:t>
            </a:r>
            <a:r>
              <a:rPr lang="en-US" sz="1600" dirty="0" err="1" smtClean="0">
                <a:latin typeface="Arial" charset="0"/>
                <a:cs typeface="Arial" charset="0"/>
              </a:rPr>
              <a:t>Arogya</a:t>
            </a:r>
            <a:r>
              <a:rPr lang="en-US" sz="1600" dirty="0" smtClean="0">
                <a:latin typeface="Arial" charset="0"/>
                <a:cs typeface="Arial" charset="0"/>
              </a:rPr>
              <a:t> page )  </a:t>
            </a:r>
            <a:endParaRPr sz="1600" dirty="0" smtClean="0">
              <a:latin typeface="Arial" charset="0"/>
              <a:cs typeface="Arial" charset="0"/>
            </a:endParaRPr>
          </a:p>
        </p:txBody>
      </p:sp>
      <p:sp>
        <p:nvSpPr>
          <p:cNvPr id="4" name="TextBox 3"/>
          <p:cNvSpPr txBox="1"/>
          <p:nvPr/>
        </p:nvSpPr>
        <p:spPr>
          <a:xfrm>
            <a:off x="774890" y="669121"/>
            <a:ext cx="72474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Show the details of the order</a:t>
            </a:r>
          </a:p>
        </p:txBody>
      </p:sp>
      <p:sp>
        <p:nvSpPr>
          <p:cNvPr id="14340" name="TextBox 14339"/>
          <p:cNvSpPr txBox="1"/>
          <p:nvPr/>
        </p:nvSpPr>
        <p:spPr>
          <a:xfrm>
            <a:off x="9648843" y="6390734"/>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
        <p:nvSpPr>
          <p:cNvPr id="59" name="TextBox 58"/>
          <p:cNvSpPr txBox="1"/>
          <p:nvPr/>
        </p:nvSpPr>
        <p:spPr>
          <a:xfrm>
            <a:off x="774889" y="1070860"/>
            <a:ext cx="7247445" cy="203132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Name of the Vendor , Contact Number, Address, distance from your location, Rating, Cost, Status ( Confirmed / not Confirmed ) Delivery Date/Time from Vendor </a:t>
            </a:r>
          </a:p>
          <a:p>
            <a:pPr fontAlgn="base">
              <a:buClr>
                <a:schemeClr val="tx2"/>
              </a:buClr>
            </a:pPr>
            <a:endParaRPr lang="en-US" sz="1200" b="1" dirty="0">
              <a:latin typeface="+mj-lt"/>
            </a:endParaRPr>
          </a:p>
          <a:p>
            <a:pPr fontAlgn="base">
              <a:buClr>
                <a:schemeClr val="tx2"/>
              </a:buClr>
            </a:pPr>
            <a:r>
              <a:rPr lang="en-US" sz="1200" b="1" dirty="0" smtClean="0">
                <a:latin typeface="+mj-lt"/>
              </a:rPr>
              <a:t>Product details :</a:t>
            </a:r>
          </a:p>
          <a:p>
            <a:pPr fontAlgn="base">
              <a:buClr>
                <a:schemeClr val="tx2"/>
              </a:buClr>
            </a:pPr>
            <a:r>
              <a:rPr lang="en-US" sz="1200" b="1" dirty="0" smtClean="0">
                <a:latin typeface="+mj-lt"/>
              </a:rPr>
              <a:t>&lt;&lt;Package information&gt;&gt;</a:t>
            </a:r>
          </a:p>
          <a:p>
            <a:pPr fontAlgn="base">
              <a:buClr>
                <a:schemeClr val="tx2"/>
              </a:buClr>
            </a:pPr>
            <a:endParaRPr lang="en-US" sz="1200" b="1" dirty="0">
              <a:latin typeface="+mj-lt"/>
            </a:endParaRPr>
          </a:p>
          <a:p>
            <a:pPr fontAlgn="base">
              <a:buClr>
                <a:schemeClr val="tx2"/>
              </a:buClr>
            </a:pPr>
            <a:r>
              <a:rPr lang="en-US" sz="1200" b="1" dirty="0" smtClean="0">
                <a:latin typeface="+mj-lt"/>
              </a:rPr>
              <a:t>Accept T&amp;C</a:t>
            </a:r>
          </a:p>
          <a:p>
            <a:pPr fontAlgn="base">
              <a:buClr>
                <a:schemeClr val="tx2"/>
              </a:buClr>
            </a:pPr>
            <a:endParaRPr lang="en-US" sz="1200" b="1" dirty="0" smtClean="0">
              <a:latin typeface="+mj-lt"/>
            </a:endParaRPr>
          </a:p>
          <a:p>
            <a:pPr fontAlgn="base">
              <a:buClr>
                <a:schemeClr val="tx2"/>
              </a:buClr>
            </a:pPr>
            <a:endParaRPr lang="en-US" sz="1200" b="1" dirty="0">
              <a:latin typeface="+mj-lt"/>
            </a:endParaRPr>
          </a:p>
          <a:p>
            <a:pPr fontAlgn="base">
              <a:buClr>
                <a:schemeClr val="tx2"/>
              </a:buClr>
            </a:pPr>
            <a:r>
              <a:rPr lang="en-US" sz="1200" b="1" u="sng" dirty="0" smtClean="0">
                <a:latin typeface="+mj-lt"/>
              </a:rPr>
              <a:t>Payment Details </a:t>
            </a:r>
          </a:p>
          <a:p>
            <a:pPr fontAlgn="base">
              <a:buClr>
                <a:schemeClr val="tx2"/>
              </a:buClr>
            </a:pPr>
            <a:r>
              <a:rPr lang="en-US" sz="1200" b="1" dirty="0" smtClean="0">
                <a:latin typeface="+mj-lt"/>
              </a:rPr>
              <a:t>Acknowledgement of the payment / Cash on Delivery</a:t>
            </a:r>
          </a:p>
        </p:txBody>
      </p:sp>
      <p:sp>
        <p:nvSpPr>
          <p:cNvPr id="11" name="Action Button: Custom 10">
            <a:hlinkClick r:id="" action="ppaction://noaction" highlightClick="1"/>
          </p:cNvPr>
          <p:cNvSpPr/>
          <p:nvPr/>
        </p:nvSpPr>
        <p:spPr>
          <a:xfrm>
            <a:off x="1813729" y="2192686"/>
            <a:ext cx="182767" cy="113440"/>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93259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83933" y="1527176"/>
            <a:ext cx="6729412"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783934" y="2139951"/>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802595" y="86821"/>
            <a:ext cx="4225221" cy="492443"/>
          </a:xfrm>
        </p:spPr>
        <p:txBody>
          <a:bodyPr/>
          <a:lstStyle/>
          <a:p>
            <a:r>
              <a:rPr dirty="0" smtClean="0">
                <a:latin typeface="Arial" charset="0"/>
                <a:cs typeface="Arial" charset="0"/>
              </a:rPr>
              <a:t>Landing  screen </a:t>
            </a:r>
          </a:p>
        </p:txBody>
      </p:sp>
      <p:sp>
        <p:nvSpPr>
          <p:cNvPr id="3" name="Text Placeholder 2"/>
          <p:cNvSpPr>
            <a:spLocks noGrp="1"/>
          </p:cNvSpPr>
          <p:nvPr>
            <p:ph type="body" sz="quarter" idx="10"/>
          </p:nvPr>
        </p:nvSpPr>
        <p:spPr>
          <a:xfrm>
            <a:off x="641348" y="1285876"/>
            <a:ext cx="10966451" cy="553998"/>
          </a:xfrm>
        </p:spPr>
        <p:txBody>
          <a:bodyPr/>
          <a:lstStyle/>
          <a:p>
            <a:pPr lvl="1"/>
            <a:endParaRPr lang="en-US" dirty="0" smtClean="0"/>
          </a:p>
          <a:p>
            <a:endParaRPr lang="en-US" dirty="0"/>
          </a:p>
        </p:txBody>
      </p:sp>
      <p:sp>
        <p:nvSpPr>
          <p:cNvPr id="4" name="TextBox 3"/>
          <p:cNvSpPr txBox="1"/>
          <p:nvPr/>
        </p:nvSpPr>
        <p:spPr>
          <a:xfrm>
            <a:off x="774891" y="669121"/>
            <a:ext cx="375200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err="1" smtClean="0">
                <a:latin typeface="+mj-lt"/>
              </a:rPr>
              <a:t>Aarogya</a:t>
            </a:r>
            <a:r>
              <a:rPr lang="en-US" sz="1200" b="1" dirty="0" smtClean="0">
                <a:latin typeface="+mj-lt"/>
              </a:rPr>
              <a:t> at home. </a:t>
            </a:r>
          </a:p>
          <a:p>
            <a:pPr fontAlgn="base">
              <a:buClr>
                <a:schemeClr val="tx2"/>
              </a:buClr>
            </a:pPr>
            <a:r>
              <a:rPr lang="en-US" sz="1200" dirty="0" smtClean="0">
                <a:latin typeface="+mj-lt"/>
              </a:rPr>
              <a:t>Recover while staying at the comfort of your home. </a:t>
            </a:r>
          </a:p>
        </p:txBody>
      </p:sp>
      <p:sp>
        <p:nvSpPr>
          <p:cNvPr id="5" name="TextBox 4"/>
          <p:cNvSpPr txBox="1"/>
          <p:nvPr/>
        </p:nvSpPr>
        <p:spPr>
          <a:xfrm>
            <a:off x="819998" y="1038453"/>
            <a:ext cx="419893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If you need healthcare facilities at home please </a:t>
            </a:r>
            <a:r>
              <a:rPr lang="en-US" sz="1200" dirty="0" smtClean="0">
                <a:solidFill>
                  <a:srgbClr val="0070C0"/>
                </a:solidFill>
                <a:latin typeface="+mj-lt"/>
              </a:rPr>
              <a:t>registe</a:t>
            </a:r>
            <a:r>
              <a:rPr lang="en-US" sz="1200" dirty="0" smtClean="0">
                <a:latin typeface="+mj-lt"/>
              </a:rPr>
              <a:t>r yourself.. Existing users, please login :  </a:t>
            </a:r>
            <a:r>
              <a:rPr lang="en-US" sz="1200" dirty="0" smtClean="0">
                <a:solidFill>
                  <a:srgbClr val="0070C0"/>
                </a:solidFill>
                <a:latin typeface="+mj-lt"/>
              </a:rPr>
              <a:t>:  . </a:t>
            </a:r>
          </a:p>
        </p:txBody>
      </p:sp>
      <p:sp>
        <p:nvSpPr>
          <p:cNvPr id="7" name="TextBox 6"/>
          <p:cNvSpPr txBox="1"/>
          <p:nvPr/>
        </p:nvSpPr>
        <p:spPr>
          <a:xfrm>
            <a:off x="774891" y="1606114"/>
            <a:ext cx="28256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latin typeface="+mj-lt"/>
              </a:rPr>
              <a:t>Explore  Offerings : </a:t>
            </a:r>
          </a:p>
        </p:txBody>
      </p:sp>
      <p:sp>
        <p:nvSpPr>
          <p:cNvPr id="12" name="Rectangle 11"/>
          <p:cNvSpPr/>
          <p:nvPr/>
        </p:nvSpPr>
        <p:spPr>
          <a:xfrm>
            <a:off x="819998" y="1967012"/>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Managed Service at home </a:t>
            </a:r>
            <a:endParaRPr lang="en-US" dirty="0"/>
          </a:p>
        </p:txBody>
      </p:sp>
      <p:sp>
        <p:nvSpPr>
          <p:cNvPr id="16" name="TextBox 15"/>
          <p:cNvSpPr txBox="1"/>
          <p:nvPr/>
        </p:nvSpPr>
        <p:spPr>
          <a:xfrm>
            <a:off x="819998" y="2956297"/>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err="1" smtClean="0">
                <a:latin typeface="+mj-lt"/>
              </a:rPr>
              <a:t>Covid</a:t>
            </a:r>
            <a:r>
              <a:rPr lang="en-US" sz="1200" dirty="0" smtClean="0">
                <a:latin typeface="+mj-lt"/>
              </a:rPr>
              <a:t> Management Services </a:t>
            </a:r>
          </a:p>
        </p:txBody>
      </p:sp>
      <p:sp>
        <p:nvSpPr>
          <p:cNvPr id="17" name="Rectangle 16"/>
          <p:cNvSpPr/>
          <p:nvPr/>
        </p:nvSpPr>
        <p:spPr>
          <a:xfrm>
            <a:off x="3036330" y="1914304"/>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t>TeleHealth</a:t>
            </a:r>
            <a:endParaRPr lang="en-US" dirty="0"/>
          </a:p>
        </p:txBody>
      </p:sp>
      <p:sp>
        <p:nvSpPr>
          <p:cNvPr id="18" name="TextBox 17"/>
          <p:cNvSpPr txBox="1"/>
          <p:nvPr/>
        </p:nvSpPr>
        <p:spPr>
          <a:xfrm>
            <a:off x="3036330" y="2903589"/>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Doctors on Call </a:t>
            </a:r>
          </a:p>
        </p:txBody>
      </p:sp>
      <p:sp>
        <p:nvSpPr>
          <p:cNvPr id="19" name="Rectangle 18"/>
          <p:cNvSpPr/>
          <p:nvPr/>
        </p:nvSpPr>
        <p:spPr>
          <a:xfrm>
            <a:off x="774891" y="351945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some instruments/ masks/ </a:t>
            </a:r>
            <a:r>
              <a:rPr lang="en-US" dirty="0" err="1" smtClean="0"/>
              <a:t>ppe</a:t>
            </a:r>
            <a:r>
              <a:rPr lang="en-US" dirty="0" smtClean="0"/>
              <a:t>  </a:t>
            </a:r>
            <a:endParaRPr lang="en-US" dirty="0"/>
          </a:p>
        </p:txBody>
      </p:sp>
      <p:sp>
        <p:nvSpPr>
          <p:cNvPr id="20" name="TextBox 19"/>
          <p:cNvSpPr txBox="1"/>
          <p:nvPr/>
        </p:nvSpPr>
        <p:spPr>
          <a:xfrm>
            <a:off x="767746" y="4491623"/>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a:t>Purchase / Hire medical instruments </a:t>
            </a:r>
          </a:p>
        </p:txBody>
      </p:sp>
      <p:sp>
        <p:nvSpPr>
          <p:cNvPr id="21" name="Rectangle 20"/>
          <p:cNvSpPr/>
          <p:nvPr/>
        </p:nvSpPr>
        <p:spPr>
          <a:xfrm>
            <a:off x="3041380" y="350123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Doctor/ nurses at home</a:t>
            </a:r>
            <a:endParaRPr lang="en-US" dirty="0"/>
          </a:p>
        </p:txBody>
      </p:sp>
      <p:sp>
        <p:nvSpPr>
          <p:cNvPr id="22" name="TextBox 21"/>
          <p:cNvSpPr txBox="1"/>
          <p:nvPr/>
        </p:nvSpPr>
        <p:spPr>
          <a:xfrm>
            <a:off x="3036330" y="4433147"/>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home visit of medical professionals </a:t>
            </a:r>
            <a:endParaRPr lang="en-US" sz="1200" dirty="0"/>
          </a:p>
        </p:txBody>
      </p:sp>
      <p:sp>
        <p:nvSpPr>
          <p:cNvPr id="23" name="Rectangle 22"/>
          <p:cNvSpPr/>
          <p:nvPr/>
        </p:nvSpPr>
        <p:spPr>
          <a:xfrm>
            <a:off x="774891" y="4995715"/>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Ambulance</a:t>
            </a:r>
            <a:endParaRPr lang="en-US" dirty="0"/>
          </a:p>
        </p:txBody>
      </p:sp>
      <p:sp>
        <p:nvSpPr>
          <p:cNvPr id="24" name="TextBox 23"/>
          <p:cNvSpPr txBox="1"/>
          <p:nvPr/>
        </p:nvSpPr>
        <p:spPr>
          <a:xfrm>
            <a:off x="668294" y="5940372"/>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an Ambulance</a:t>
            </a:r>
            <a:endParaRPr lang="en-US" sz="1200" dirty="0"/>
          </a:p>
        </p:txBody>
      </p:sp>
      <p:sp>
        <p:nvSpPr>
          <p:cNvPr id="25" name="Rectangle 24"/>
          <p:cNvSpPr/>
          <p:nvPr/>
        </p:nvSpPr>
        <p:spPr>
          <a:xfrm>
            <a:off x="3036330" y="4956233"/>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Hospital</a:t>
            </a:r>
            <a:endParaRPr lang="en-US" dirty="0"/>
          </a:p>
        </p:txBody>
      </p:sp>
      <p:sp>
        <p:nvSpPr>
          <p:cNvPr id="26" name="TextBox 25"/>
          <p:cNvSpPr txBox="1"/>
          <p:nvPr/>
        </p:nvSpPr>
        <p:spPr>
          <a:xfrm>
            <a:off x="2929733" y="5900890"/>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List of </a:t>
            </a:r>
            <a:r>
              <a:rPr lang="en-US" sz="1200" dirty="0" err="1" smtClean="0"/>
              <a:t>Covid</a:t>
            </a:r>
            <a:r>
              <a:rPr lang="en-US" sz="1200" dirty="0" smtClean="0"/>
              <a:t> Hospitals and contact numbers </a:t>
            </a:r>
            <a:endParaRPr lang="en-US" sz="1200" dirty="0"/>
          </a:p>
        </p:txBody>
      </p:sp>
      <p:sp>
        <p:nvSpPr>
          <p:cNvPr id="2" name="Oval Callout 1"/>
          <p:cNvSpPr/>
          <p:nvPr/>
        </p:nvSpPr>
        <p:spPr>
          <a:xfrm>
            <a:off x="7027816" y="4681822"/>
            <a:ext cx="2873829" cy="1750423"/>
          </a:xfrm>
          <a:prstGeom prst="wedgeEllipseCallout">
            <a:avLst>
              <a:gd name="adj1" fmla="val -120916"/>
              <a:gd name="adj2" fmla="val -15926"/>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Each of these pictures will be clickable</a:t>
            </a:r>
            <a:endParaRPr lang="en-US" dirty="0"/>
          </a:p>
        </p:txBody>
      </p:sp>
      <p:sp>
        <p:nvSpPr>
          <p:cNvPr id="27" name="Oval Callout 26"/>
          <p:cNvSpPr/>
          <p:nvPr/>
        </p:nvSpPr>
        <p:spPr>
          <a:xfrm>
            <a:off x="6384415" y="-51976"/>
            <a:ext cx="2873829" cy="1750423"/>
          </a:xfrm>
          <a:prstGeom prst="wedgeEllipseCallout">
            <a:avLst>
              <a:gd name="adj1" fmla="val -116743"/>
              <a:gd name="adj2" fmla="val 15485"/>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Will take to registration screen. </a:t>
            </a:r>
            <a:endParaRPr lang="en-US" dirty="0"/>
          </a:p>
        </p:txBody>
      </p:sp>
      <p:sp>
        <p:nvSpPr>
          <p:cNvPr id="6" name="Rectangle 5"/>
          <p:cNvSpPr/>
          <p:nvPr/>
        </p:nvSpPr>
        <p:spPr>
          <a:xfrm>
            <a:off x="3737185" y="1238459"/>
            <a:ext cx="1579418" cy="320238"/>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Login user</a:t>
            </a:r>
            <a:endParaRPr lang="en-US" dirty="0"/>
          </a:p>
        </p:txBody>
      </p:sp>
      <p:sp>
        <p:nvSpPr>
          <p:cNvPr id="28" name="Rectangle 27"/>
          <p:cNvSpPr/>
          <p:nvPr/>
        </p:nvSpPr>
        <p:spPr>
          <a:xfrm>
            <a:off x="5448398" y="1223119"/>
            <a:ext cx="1579418" cy="320238"/>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t>pwd</a:t>
            </a:r>
            <a:endParaRPr lang="en-US" dirty="0"/>
          </a:p>
        </p:txBody>
      </p:sp>
      <p:sp>
        <p:nvSpPr>
          <p:cNvPr id="30" name="Oval Callout 29"/>
          <p:cNvSpPr/>
          <p:nvPr/>
        </p:nvSpPr>
        <p:spPr>
          <a:xfrm>
            <a:off x="7027816" y="1772721"/>
            <a:ext cx="2873829" cy="1750423"/>
          </a:xfrm>
          <a:prstGeom prst="wedgeEllipseCallout">
            <a:avLst>
              <a:gd name="adj1" fmla="val -110379"/>
              <a:gd name="adj2" fmla="val -62398"/>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Once login is successful, take him to the My </a:t>
            </a:r>
            <a:r>
              <a:rPr lang="en-US" dirty="0" err="1" smtClean="0"/>
              <a:t>Aarogya</a:t>
            </a:r>
            <a:r>
              <a:rPr lang="en-US" dirty="0" smtClean="0"/>
              <a:t> Screen. </a:t>
            </a:r>
            <a:endParaRPr lang="en-US" dirty="0"/>
          </a:p>
        </p:txBody>
      </p:sp>
    </p:spTree>
    <p:extLst>
      <p:ext uri="{BB962C8B-B14F-4D97-AF65-F5344CB8AC3E}">
        <p14:creationId xmlns:p14="http://schemas.microsoft.com/office/powerpoint/2010/main" val="278822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935423" y="63120"/>
            <a:ext cx="4523467" cy="492443"/>
          </a:xfrm>
        </p:spPr>
        <p:txBody>
          <a:bodyPr/>
          <a:lstStyle/>
          <a:p>
            <a:r>
              <a:rPr dirty="0" smtClean="0">
                <a:latin typeface="Arial" charset="0"/>
                <a:cs typeface="Arial" charset="0"/>
              </a:rPr>
              <a:t>Registration Screen </a:t>
            </a:r>
          </a:p>
        </p:txBody>
      </p:sp>
      <p:sp>
        <p:nvSpPr>
          <p:cNvPr id="3" name="Text Placeholder 2"/>
          <p:cNvSpPr>
            <a:spLocks noGrp="1"/>
          </p:cNvSpPr>
          <p:nvPr>
            <p:ph type="body" sz="quarter" idx="10"/>
          </p:nvPr>
        </p:nvSpPr>
        <p:spPr>
          <a:xfrm>
            <a:off x="641349" y="1285876"/>
            <a:ext cx="2009543" cy="366494"/>
          </a:xfrm>
        </p:spPr>
        <p:txBody>
          <a:bodyPr/>
          <a:lstStyle/>
          <a:p>
            <a:pPr lvl="1"/>
            <a:endParaRPr lang="en-US" dirty="0" smtClean="0"/>
          </a:p>
          <a:p>
            <a:endParaRPr lang="en-US" dirty="0"/>
          </a:p>
        </p:txBody>
      </p:sp>
      <p:sp>
        <p:nvSpPr>
          <p:cNvPr id="4" name="TextBox 3"/>
          <p:cNvSpPr txBox="1"/>
          <p:nvPr/>
        </p:nvSpPr>
        <p:spPr>
          <a:xfrm>
            <a:off x="774891" y="669121"/>
            <a:ext cx="3752003"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Register here to get </a:t>
            </a:r>
            <a:r>
              <a:rPr lang="en-US" sz="1200" b="1" dirty="0" err="1" smtClean="0">
                <a:latin typeface="+mj-lt"/>
              </a:rPr>
              <a:t>Covid</a:t>
            </a:r>
            <a:r>
              <a:rPr lang="en-US" sz="1200" b="1" dirty="0" smtClean="0">
                <a:latin typeface="+mj-lt"/>
              </a:rPr>
              <a:t> facilities. </a:t>
            </a:r>
          </a:p>
        </p:txBody>
      </p:sp>
      <p:sp>
        <p:nvSpPr>
          <p:cNvPr id="12" name="Rectangle 11"/>
          <p:cNvSpPr/>
          <p:nvPr/>
        </p:nvSpPr>
        <p:spPr>
          <a:xfrm>
            <a:off x="3214558" y="1910247"/>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Age</a:t>
            </a:r>
            <a:endParaRPr lang="en-US" dirty="0"/>
          </a:p>
        </p:txBody>
      </p:sp>
      <p:sp>
        <p:nvSpPr>
          <p:cNvPr id="17" name="Rectangle 16"/>
          <p:cNvSpPr/>
          <p:nvPr/>
        </p:nvSpPr>
        <p:spPr>
          <a:xfrm>
            <a:off x="3214558" y="1197380"/>
            <a:ext cx="1982598" cy="398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Name</a:t>
            </a:r>
            <a:endParaRPr lang="en-US" dirty="0"/>
          </a:p>
        </p:txBody>
      </p:sp>
      <p:sp>
        <p:nvSpPr>
          <p:cNvPr id="27" name="TextBox 26"/>
          <p:cNvSpPr txBox="1"/>
          <p:nvPr/>
        </p:nvSpPr>
        <p:spPr>
          <a:xfrm>
            <a:off x="668294" y="1226655"/>
            <a:ext cx="187896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Full Name ( as per the </a:t>
            </a:r>
            <a:r>
              <a:rPr lang="en-US" sz="1200" b="1" dirty="0" err="1" smtClean="0">
                <a:latin typeface="+mj-lt"/>
              </a:rPr>
              <a:t>Govt</a:t>
            </a:r>
            <a:r>
              <a:rPr lang="en-US" sz="1200" b="1" dirty="0" smtClean="0">
                <a:latin typeface="+mj-lt"/>
              </a:rPr>
              <a:t> Id ) of the patient </a:t>
            </a:r>
          </a:p>
        </p:txBody>
      </p:sp>
      <p:sp>
        <p:nvSpPr>
          <p:cNvPr id="28" name="TextBox 27"/>
          <p:cNvSpPr txBox="1"/>
          <p:nvPr/>
        </p:nvSpPr>
        <p:spPr>
          <a:xfrm>
            <a:off x="668293" y="2007412"/>
            <a:ext cx="1878963"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Age </a:t>
            </a:r>
          </a:p>
        </p:txBody>
      </p:sp>
      <p:sp>
        <p:nvSpPr>
          <p:cNvPr id="29" name="Rectangle 28"/>
          <p:cNvSpPr/>
          <p:nvPr/>
        </p:nvSpPr>
        <p:spPr>
          <a:xfrm>
            <a:off x="3214558" y="2547120"/>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Phone number 1 </a:t>
            </a:r>
            <a:endParaRPr lang="en-US" dirty="0"/>
          </a:p>
        </p:txBody>
      </p:sp>
      <p:sp>
        <p:nvSpPr>
          <p:cNvPr id="30" name="TextBox 29"/>
          <p:cNvSpPr txBox="1"/>
          <p:nvPr/>
        </p:nvSpPr>
        <p:spPr>
          <a:xfrm>
            <a:off x="641349" y="2547120"/>
            <a:ext cx="21688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Patient’s </a:t>
            </a:r>
            <a:r>
              <a:rPr lang="en-US" sz="1200" b="1" dirty="0" err="1" smtClean="0">
                <a:latin typeface="+mj-lt"/>
              </a:rPr>
              <a:t>contat</a:t>
            </a:r>
            <a:r>
              <a:rPr lang="en-US" sz="1200" b="1" dirty="0" smtClean="0">
                <a:latin typeface="+mj-lt"/>
              </a:rPr>
              <a:t>  number </a:t>
            </a:r>
          </a:p>
        </p:txBody>
      </p:sp>
      <p:sp>
        <p:nvSpPr>
          <p:cNvPr id="33" name="Rectangle 32"/>
          <p:cNvSpPr/>
          <p:nvPr/>
        </p:nvSpPr>
        <p:spPr>
          <a:xfrm>
            <a:off x="3234254" y="3809282"/>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Address</a:t>
            </a:r>
            <a:endParaRPr lang="en-US" dirty="0"/>
          </a:p>
        </p:txBody>
      </p:sp>
      <p:sp>
        <p:nvSpPr>
          <p:cNvPr id="34" name="TextBox 33"/>
          <p:cNvSpPr txBox="1"/>
          <p:nvPr/>
        </p:nvSpPr>
        <p:spPr>
          <a:xfrm>
            <a:off x="926696" y="3873903"/>
            <a:ext cx="21688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Residence address ( full ) </a:t>
            </a:r>
          </a:p>
        </p:txBody>
      </p:sp>
      <p:sp>
        <p:nvSpPr>
          <p:cNvPr id="35" name="Rectangle 34"/>
          <p:cNvSpPr/>
          <p:nvPr/>
        </p:nvSpPr>
        <p:spPr>
          <a:xfrm>
            <a:off x="3214558" y="3263036"/>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Phone number 2 </a:t>
            </a:r>
            <a:endParaRPr lang="en-US" dirty="0"/>
          </a:p>
        </p:txBody>
      </p:sp>
      <p:sp>
        <p:nvSpPr>
          <p:cNvPr id="36" name="TextBox 35"/>
          <p:cNvSpPr txBox="1"/>
          <p:nvPr/>
        </p:nvSpPr>
        <p:spPr>
          <a:xfrm>
            <a:off x="820693" y="3384010"/>
            <a:ext cx="21688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Emergency contact number</a:t>
            </a:r>
          </a:p>
        </p:txBody>
      </p:sp>
      <p:sp>
        <p:nvSpPr>
          <p:cNvPr id="37" name="TextBox 36"/>
          <p:cNvSpPr txBox="1"/>
          <p:nvPr/>
        </p:nvSpPr>
        <p:spPr>
          <a:xfrm>
            <a:off x="735701" y="4975458"/>
            <a:ext cx="21688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Upload documents </a:t>
            </a:r>
          </a:p>
        </p:txBody>
      </p:sp>
      <p:sp>
        <p:nvSpPr>
          <p:cNvPr id="38" name="Rectangle 37"/>
          <p:cNvSpPr/>
          <p:nvPr/>
        </p:nvSpPr>
        <p:spPr>
          <a:xfrm>
            <a:off x="734470" y="5262009"/>
            <a:ext cx="1486216" cy="83689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smtClean="0"/>
              <a:t>Picture click to upload </a:t>
            </a:r>
            <a:r>
              <a:rPr lang="en-US" sz="900" dirty="0" err="1" smtClean="0"/>
              <a:t>Govt</a:t>
            </a:r>
            <a:r>
              <a:rPr lang="en-US" sz="900" dirty="0" smtClean="0"/>
              <a:t> Id ( </a:t>
            </a:r>
            <a:r>
              <a:rPr lang="en-US" sz="900" dirty="0" err="1" smtClean="0"/>
              <a:t>Aadhar</a:t>
            </a:r>
            <a:r>
              <a:rPr lang="en-US" sz="900" dirty="0" smtClean="0"/>
              <a:t>, driving license, passport, PAN Card etc. </a:t>
            </a:r>
            <a:endParaRPr lang="en-US" sz="900" dirty="0"/>
          </a:p>
        </p:txBody>
      </p:sp>
      <p:sp>
        <p:nvSpPr>
          <p:cNvPr id="39" name="Rectangle 38"/>
          <p:cNvSpPr/>
          <p:nvPr/>
        </p:nvSpPr>
        <p:spPr>
          <a:xfrm>
            <a:off x="2599508" y="5262009"/>
            <a:ext cx="1486216" cy="83689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smtClean="0"/>
              <a:t>Picture click to upload </a:t>
            </a:r>
            <a:r>
              <a:rPr lang="en-US" sz="900" dirty="0" err="1" smtClean="0"/>
              <a:t>Covid</a:t>
            </a:r>
            <a:r>
              <a:rPr lang="en-US" sz="900" dirty="0" smtClean="0"/>
              <a:t> Test Result  ( if </a:t>
            </a:r>
            <a:r>
              <a:rPr lang="en-US" sz="900" dirty="0" err="1" smtClean="0"/>
              <a:t>Covid</a:t>
            </a:r>
            <a:r>
              <a:rPr lang="en-US" sz="900" dirty="0" smtClean="0"/>
              <a:t> positive ) </a:t>
            </a:r>
            <a:endParaRPr lang="en-US" sz="900" dirty="0"/>
          </a:p>
        </p:txBody>
      </p:sp>
      <p:sp>
        <p:nvSpPr>
          <p:cNvPr id="40" name="Oval Callout 39"/>
          <p:cNvSpPr/>
          <p:nvPr/>
        </p:nvSpPr>
        <p:spPr>
          <a:xfrm>
            <a:off x="6588556" y="3873903"/>
            <a:ext cx="4151488" cy="2224996"/>
          </a:xfrm>
          <a:prstGeom prst="wedgeEllipseCallout">
            <a:avLst>
              <a:gd name="adj1" fmla="val -113558"/>
              <a:gd name="adj2" fmla="val 18393"/>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Each of these pictures will be clickable.</a:t>
            </a:r>
          </a:p>
          <a:p>
            <a:pPr algn="ctr"/>
            <a:r>
              <a:rPr lang="en-US" dirty="0" smtClean="0"/>
              <a:t>It may allow selecting picture from Gallery or, open Camera to capture picture and upload the same. </a:t>
            </a:r>
            <a:endParaRPr lang="en-US" dirty="0"/>
          </a:p>
        </p:txBody>
      </p:sp>
      <p:sp>
        <p:nvSpPr>
          <p:cNvPr id="15" name="Rounded Rectangle 14"/>
          <p:cNvSpPr/>
          <p:nvPr/>
        </p:nvSpPr>
        <p:spPr>
          <a:xfrm>
            <a:off x="4728754" y="5438791"/>
            <a:ext cx="1254034" cy="483325"/>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SUBMIT</a:t>
            </a:r>
            <a:endParaRPr lang="en-US" dirty="0"/>
          </a:p>
        </p:txBody>
      </p:sp>
      <p:sp>
        <p:nvSpPr>
          <p:cNvPr id="20" name="Rectangle 19"/>
          <p:cNvSpPr/>
          <p:nvPr/>
        </p:nvSpPr>
        <p:spPr>
          <a:xfrm>
            <a:off x="6737175" y="1205549"/>
            <a:ext cx="1982598" cy="398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User Id </a:t>
            </a:r>
            <a:endParaRPr lang="en-US" dirty="0"/>
          </a:p>
        </p:txBody>
      </p:sp>
      <p:sp>
        <p:nvSpPr>
          <p:cNvPr id="21" name="TextBox 20"/>
          <p:cNvSpPr txBox="1"/>
          <p:nvPr/>
        </p:nvSpPr>
        <p:spPr>
          <a:xfrm>
            <a:off x="5864458" y="1852085"/>
            <a:ext cx="9456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Enter password </a:t>
            </a:r>
          </a:p>
        </p:txBody>
      </p:sp>
      <p:sp>
        <p:nvSpPr>
          <p:cNvPr id="22" name="Rectangle 21"/>
          <p:cNvSpPr/>
          <p:nvPr/>
        </p:nvSpPr>
        <p:spPr>
          <a:xfrm>
            <a:off x="6737174" y="1715544"/>
            <a:ext cx="2366185" cy="47653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New password</a:t>
            </a:r>
            <a:endParaRPr lang="en-US" dirty="0"/>
          </a:p>
        </p:txBody>
      </p:sp>
      <p:sp>
        <p:nvSpPr>
          <p:cNvPr id="23" name="Rectangle 22"/>
          <p:cNvSpPr/>
          <p:nvPr/>
        </p:nvSpPr>
        <p:spPr>
          <a:xfrm>
            <a:off x="6737175" y="2303466"/>
            <a:ext cx="2366184" cy="398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Confirm Password </a:t>
            </a:r>
            <a:endParaRPr lang="en-US" dirty="0"/>
          </a:p>
        </p:txBody>
      </p:sp>
      <p:sp>
        <p:nvSpPr>
          <p:cNvPr id="24" name="TextBox 23"/>
          <p:cNvSpPr txBox="1"/>
          <p:nvPr/>
        </p:nvSpPr>
        <p:spPr>
          <a:xfrm>
            <a:off x="6135188" y="1438276"/>
            <a:ext cx="74022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User Id </a:t>
            </a:r>
          </a:p>
        </p:txBody>
      </p:sp>
      <p:sp>
        <p:nvSpPr>
          <p:cNvPr id="25" name="TextBox 24"/>
          <p:cNvSpPr txBox="1"/>
          <p:nvPr/>
        </p:nvSpPr>
        <p:spPr>
          <a:xfrm>
            <a:off x="5794432" y="2357958"/>
            <a:ext cx="9456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Reenter password </a:t>
            </a:r>
          </a:p>
        </p:txBody>
      </p:sp>
      <p:sp>
        <p:nvSpPr>
          <p:cNvPr id="26" name="Rectangle 25"/>
          <p:cNvSpPr/>
          <p:nvPr/>
        </p:nvSpPr>
        <p:spPr>
          <a:xfrm>
            <a:off x="3228448" y="4355080"/>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Email address</a:t>
            </a:r>
            <a:endParaRPr lang="en-US" dirty="0"/>
          </a:p>
        </p:txBody>
      </p:sp>
      <p:sp>
        <p:nvSpPr>
          <p:cNvPr id="31" name="TextBox 30"/>
          <p:cNvSpPr txBox="1"/>
          <p:nvPr/>
        </p:nvSpPr>
        <p:spPr>
          <a:xfrm>
            <a:off x="966895" y="4398969"/>
            <a:ext cx="21688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email address ( full ) </a:t>
            </a:r>
          </a:p>
        </p:txBody>
      </p:sp>
    </p:spTree>
    <p:extLst>
      <p:ext uri="{BB962C8B-B14F-4D97-AF65-F5344CB8AC3E}">
        <p14:creationId xmlns:p14="http://schemas.microsoft.com/office/powerpoint/2010/main" val="6962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802595" y="86821"/>
            <a:ext cx="4225221" cy="492443"/>
          </a:xfrm>
        </p:spPr>
        <p:txBody>
          <a:bodyPr/>
          <a:lstStyle/>
          <a:p>
            <a:r>
              <a:rPr dirty="0" smtClean="0">
                <a:latin typeface="Arial" charset="0"/>
                <a:cs typeface="Arial" charset="0"/>
              </a:rPr>
              <a:t>My </a:t>
            </a:r>
            <a:r>
              <a:rPr dirty="0" err="1" smtClean="0">
                <a:latin typeface="Arial" charset="0"/>
                <a:cs typeface="Arial" charset="0"/>
              </a:rPr>
              <a:t>Aarogya</a:t>
            </a:r>
            <a:r>
              <a:rPr dirty="0" smtClean="0">
                <a:latin typeface="Arial" charset="0"/>
                <a:cs typeface="Arial" charset="0"/>
              </a:rPr>
              <a:t>  screen </a:t>
            </a:r>
          </a:p>
        </p:txBody>
      </p:sp>
      <p:sp>
        <p:nvSpPr>
          <p:cNvPr id="3" name="Text Placeholder 2"/>
          <p:cNvSpPr>
            <a:spLocks noGrp="1"/>
          </p:cNvSpPr>
          <p:nvPr>
            <p:ph type="body" sz="quarter" idx="10"/>
          </p:nvPr>
        </p:nvSpPr>
        <p:spPr>
          <a:xfrm>
            <a:off x="668294" y="1259701"/>
            <a:ext cx="10966451" cy="553998"/>
          </a:xfrm>
        </p:spPr>
        <p:txBody>
          <a:bodyPr/>
          <a:lstStyle/>
          <a:p>
            <a:pPr lvl="1"/>
            <a:endParaRPr lang="en-US" dirty="0" smtClean="0"/>
          </a:p>
          <a:p>
            <a:endParaRPr lang="en-US" dirty="0"/>
          </a:p>
        </p:txBody>
      </p:sp>
      <p:sp>
        <p:nvSpPr>
          <p:cNvPr id="4" name="TextBox 3"/>
          <p:cNvSpPr txBox="1"/>
          <p:nvPr/>
        </p:nvSpPr>
        <p:spPr>
          <a:xfrm>
            <a:off x="774891" y="669121"/>
            <a:ext cx="375200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err="1" smtClean="0">
                <a:latin typeface="+mj-lt"/>
              </a:rPr>
              <a:t>Aarogya</a:t>
            </a:r>
            <a:r>
              <a:rPr lang="en-US" sz="1200" b="1" dirty="0" smtClean="0">
                <a:latin typeface="+mj-lt"/>
              </a:rPr>
              <a:t> at home. </a:t>
            </a:r>
          </a:p>
          <a:p>
            <a:pPr fontAlgn="base">
              <a:buClr>
                <a:schemeClr val="tx2"/>
              </a:buClr>
            </a:pPr>
            <a:r>
              <a:rPr lang="en-US" sz="1200" dirty="0" smtClean="0">
                <a:latin typeface="+mj-lt"/>
              </a:rPr>
              <a:t>Recover while staying at the comfort of your home. </a:t>
            </a:r>
          </a:p>
        </p:txBody>
      </p:sp>
      <p:sp>
        <p:nvSpPr>
          <p:cNvPr id="7" name="TextBox 6"/>
          <p:cNvSpPr txBox="1"/>
          <p:nvPr/>
        </p:nvSpPr>
        <p:spPr>
          <a:xfrm>
            <a:off x="774891" y="1606114"/>
            <a:ext cx="28256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latin typeface="+mj-lt"/>
              </a:rPr>
              <a:t>Explore  Offerings : </a:t>
            </a:r>
          </a:p>
        </p:txBody>
      </p:sp>
      <p:sp>
        <p:nvSpPr>
          <p:cNvPr id="12" name="Rectangle 11"/>
          <p:cNvSpPr/>
          <p:nvPr/>
        </p:nvSpPr>
        <p:spPr>
          <a:xfrm>
            <a:off x="819998" y="1967012"/>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Managed Service at home </a:t>
            </a:r>
            <a:endParaRPr lang="en-US" dirty="0"/>
          </a:p>
        </p:txBody>
      </p:sp>
      <p:sp>
        <p:nvSpPr>
          <p:cNvPr id="16" name="TextBox 15"/>
          <p:cNvSpPr txBox="1"/>
          <p:nvPr/>
        </p:nvSpPr>
        <p:spPr>
          <a:xfrm>
            <a:off x="819998" y="2956297"/>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err="1" smtClean="0">
                <a:latin typeface="+mj-lt"/>
              </a:rPr>
              <a:t>Covid</a:t>
            </a:r>
            <a:r>
              <a:rPr lang="en-US" sz="1200" dirty="0" smtClean="0">
                <a:latin typeface="+mj-lt"/>
              </a:rPr>
              <a:t> Management Services </a:t>
            </a:r>
          </a:p>
        </p:txBody>
      </p:sp>
      <p:sp>
        <p:nvSpPr>
          <p:cNvPr id="17" name="Rectangle 16"/>
          <p:cNvSpPr/>
          <p:nvPr/>
        </p:nvSpPr>
        <p:spPr>
          <a:xfrm>
            <a:off x="3036330" y="1914304"/>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t>TeleHealth</a:t>
            </a:r>
            <a:endParaRPr lang="en-US" dirty="0"/>
          </a:p>
        </p:txBody>
      </p:sp>
      <p:sp>
        <p:nvSpPr>
          <p:cNvPr id="18" name="TextBox 17"/>
          <p:cNvSpPr txBox="1"/>
          <p:nvPr/>
        </p:nvSpPr>
        <p:spPr>
          <a:xfrm>
            <a:off x="3036330" y="2903589"/>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Doctors on Call </a:t>
            </a:r>
          </a:p>
        </p:txBody>
      </p:sp>
      <p:sp>
        <p:nvSpPr>
          <p:cNvPr id="19" name="Rectangle 18"/>
          <p:cNvSpPr/>
          <p:nvPr/>
        </p:nvSpPr>
        <p:spPr>
          <a:xfrm>
            <a:off x="774891" y="351945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some instruments/ masks/ </a:t>
            </a:r>
            <a:r>
              <a:rPr lang="en-US" dirty="0" err="1" smtClean="0"/>
              <a:t>ppe</a:t>
            </a:r>
            <a:r>
              <a:rPr lang="en-US" dirty="0" smtClean="0"/>
              <a:t>  </a:t>
            </a:r>
            <a:endParaRPr lang="en-US" dirty="0"/>
          </a:p>
        </p:txBody>
      </p:sp>
      <p:sp>
        <p:nvSpPr>
          <p:cNvPr id="20" name="TextBox 19"/>
          <p:cNvSpPr txBox="1"/>
          <p:nvPr/>
        </p:nvSpPr>
        <p:spPr>
          <a:xfrm>
            <a:off x="767746" y="4491623"/>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a:t>Purchase / Hire medical instruments </a:t>
            </a:r>
          </a:p>
        </p:txBody>
      </p:sp>
      <p:sp>
        <p:nvSpPr>
          <p:cNvPr id="21" name="Rectangle 20"/>
          <p:cNvSpPr/>
          <p:nvPr/>
        </p:nvSpPr>
        <p:spPr>
          <a:xfrm>
            <a:off x="3041380" y="350123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Doctor/ nurses at home</a:t>
            </a:r>
            <a:endParaRPr lang="en-US" dirty="0"/>
          </a:p>
        </p:txBody>
      </p:sp>
      <p:sp>
        <p:nvSpPr>
          <p:cNvPr id="22" name="TextBox 21"/>
          <p:cNvSpPr txBox="1"/>
          <p:nvPr/>
        </p:nvSpPr>
        <p:spPr>
          <a:xfrm>
            <a:off x="3036330" y="4433147"/>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home visit of medical professionals </a:t>
            </a:r>
            <a:endParaRPr lang="en-US" sz="1200" dirty="0"/>
          </a:p>
        </p:txBody>
      </p:sp>
      <p:sp>
        <p:nvSpPr>
          <p:cNvPr id="23" name="Rectangle 22"/>
          <p:cNvSpPr/>
          <p:nvPr/>
        </p:nvSpPr>
        <p:spPr>
          <a:xfrm>
            <a:off x="774891" y="4995715"/>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Ambulance</a:t>
            </a:r>
            <a:endParaRPr lang="en-US" dirty="0"/>
          </a:p>
        </p:txBody>
      </p:sp>
      <p:sp>
        <p:nvSpPr>
          <p:cNvPr id="24" name="TextBox 23"/>
          <p:cNvSpPr txBox="1"/>
          <p:nvPr/>
        </p:nvSpPr>
        <p:spPr>
          <a:xfrm>
            <a:off x="668294" y="5940372"/>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an Ambulance</a:t>
            </a:r>
            <a:endParaRPr lang="en-US" sz="1200" dirty="0"/>
          </a:p>
        </p:txBody>
      </p:sp>
      <p:sp>
        <p:nvSpPr>
          <p:cNvPr id="25" name="Rectangle 24"/>
          <p:cNvSpPr/>
          <p:nvPr/>
        </p:nvSpPr>
        <p:spPr>
          <a:xfrm>
            <a:off x="3036330" y="4956233"/>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Hospital</a:t>
            </a:r>
            <a:endParaRPr lang="en-US" dirty="0"/>
          </a:p>
        </p:txBody>
      </p:sp>
      <p:sp>
        <p:nvSpPr>
          <p:cNvPr id="26" name="TextBox 25"/>
          <p:cNvSpPr txBox="1"/>
          <p:nvPr/>
        </p:nvSpPr>
        <p:spPr>
          <a:xfrm>
            <a:off x="2929733" y="5900890"/>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List of </a:t>
            </a:r>
            <a:r>
              <a:rPr lang="en-US" sz="1200" dirty="0" err="1" smtClean="0"/>
              <a:t>Covid</a:t>
            </a:r>
            <a:r>
              <a:rPr lang="en-US" sz="1200" dirty="0" smtClean="0"/>
              <a:t> Hospitals and contact numbers </a:t>
            </a:r>
            <a:endParaRPr lang="en-US" sz="1200" dirty="0"/>
          </a:p>
        </p:txBody>
      </p:sp>
      <p:sp>
        <p:nvSpPr>
          <p:cNvPr id="2" name="Oval Callout 1"/>
          <p:cNvSpPr/>
          <p:nvPr/>
        </p:nvSpPr>
        <p:spPr>
          <a:xfrm>
            <a:off x="7027816" y="4681822"/>
            <a:ext cx="2873829" cy="1750423"/>
          </a:xfrm>
          <a:prstGeom prst="wedgeEllipseCallout">
            <a:avLst>
              <a:gd name="adj1" fmla="val -120916"/>
              <a:gd name="adj2" fmla="val -15926"/>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Each of these pictures will be clickable</a:t>
            </a:r>
            <a:endParaRPr lang="en-US" dirty="0"/>
          </a:p>
        </p:txBody>
      </p:sp>
      <p:sp>
        <p:nvSpPr>
          <p:cNvPr id="29" name="TextBox 28"/>
          <p:cNvSpPr txBox="1"/>
          <p:nvPr/>
        </p:nvSpPr>
        <p:spPr>
          <a:xfrm>
            <a:off x="774891" y="1100892"/>
            <a:ext cx="28256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solidFill>
                  <a:srgbClr val="0070C0"/>
                </a:solidFill>
                <a:latin typeface="+mj-lt"/>
              </a:rPr>
              <a:t>Check eligibility for Home Quarantine</a:t>
            </a:r>
          </a:p>
        </p:txBody>
      </p:sp>
      <p:sp>
        <p:nvSpPr>
          <p:cNvPr id="31" name="Oval Callout 30"/>
          <p:cNvSpPr/>
          <p:nvPr/>
        </p:nvSpPr>
        <p:spPr>
          <a:xfrm>
            <a:off x="5252662" y="730902"/>
            <a:ext cx="2873829" cy="1750423"/>
          </a:xfrm>
          <a:prstGeom prst="wedgeEllipseCallout">
            <a:avLst>
              <a:gd name="adj1" fmla="val -120916"/>
              <a:gd name="adj2" fmla="val -15926"/>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Clickable </a:t>
            </a:r>
            <a:endParaRPr lang="en-US" dirty="0"/>
          </a:p>
        </p:txBody>
      </p:sp>
      <p:sp>
        <p:nvSpPr>
          <p:cNvPr id="32" name="TextBox 31"/>
          <p:cNvSpPr txBox="1"/>
          <p:nvPr/>
        </p:nvSpPr>
        <p:spPr>
          <a:xfrm>
            <a:off x="774891" y="1245959"/>
            <a:ext cx="28256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solidFill>
                  <a:srgbClr val="0070C0"/>
                </a:solidFill>
                <a:latin typeface="+mj-lt"/>
              </a:rPr>
              <a:t>Check your enquiry status </a:t>
            </a:r>
          </a:p>
          <a:p>
            <a:pPr fontAlgn="base">
              <a:buClr>
                <a:schemeClr val="tx2"/>
              </a:buClr>
            </a:pPr>
            <a:r>
              <a:rPr lang="en-US" sz="1200" b="1" u="sng" dirty="0" smtClean="0">
                <a:solidFill>
                  <a:srgbClr val="0070C0"/>
                </a:solidFill>
                <a:latin typeface="+mj-lt"/>
              </a:rPr>
              <a:t>Check your order status </a:t>
            </a:r>
          </a:p>
        </p:txBody>
      </p:sp>
    </p:spTree>
    <p:extLst>
      <p:ext uri="{BB962C8B-B14F-4D97-AF65-F5344CB8AC3E}">
        <p14:creationId xmlns:p14="http://schemas.microsoft.com/office/powerpoint/2010/main" val="438890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113" y="-23469"/>
            <a:ext cx="7289232" cy="395741"/>
          </a:xfrm>
        </p:spPr>
        <p:txBody>
          <a:bodyPr/>
          <a:lstStyle/>
          <a:p>
            <a:r>
              <a:rPr dirty="0" smtClean="0">
                <a:latin typeface="Arial" charset="0"/>
                <a:cs typeface="Arial" charset="0"/>
              </a:rPr>
              <a:t>Eligibility Check for Home Quarantine </a:t>
            </a:r>
          </a:p>
        </p:txBody>
      </p:sp>
      <p:sp>
        <p:nvSpPr>
          <p:cNvPr id="3" name="Text Placeholder 2"/>
          <p:cNvSpPr>
            <a:spLocks noGrp="1"/>
          </p:cNvSpPr>
          <p:nvPr>
            <p:ph type="body" sz="quarter" idx="10"/>
          </p:nvPr>
        </p:nvSpPr>
        <p:spPr>
          <a:xfrm>
            <a:off x="641349" y="1285876"/>
            <a:ext cx="2009543" cy="366494"/>
          </a:xfrm>
        </p:spPr>
        <p:txBody>
          <a:bodyPr/>
          <a:lstStyle/>
          <a:p>
            <a:pPr lvl="1"/>
            <a:endParaRPr lang="en-US" dirty="0" smtClean="0"/>
          </a:p>
          <a:p>
            <a:endParaRPr lang="en-US" dirty="0"/>
          </a:p>
        </p:txBody>
      </p:sp>
      <p:sp>
        <p:nvSpPr>
          <p:cNvPr id="4" name="TextBox 3"/>
          <p:cNvSpPr txBox="1"/>
          <p:nvPr/>
        </p:nvSpPr>
        <p:spPr>
          <a:xfrm>
            <a:off x="774891" y="669121"/>
            <a:ext cx="6008294"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Check if your living condition is suitable for home quarantine. Else, we recommend to book a hospital bed. </a:t>
            </a:r>
          </a:p>
        </p:txBody>
      </p:sp>
      <p:sp>
        <p:nvSpPr>
          <p:cNvPr id="12" name="Rectangle 11"/>
          <p:cNvSpPr/>
          <p:nvPr/>
        </p:nvSpPr>
        <p:spPr>
          <a:xfrm>
            <a:off x="3214558" y="1910247"/>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number</a:t>
            </a:r>
            <a:endParaRPr lang="en-US" dirty="0"/>
          </a:p>
        </p:txBody>
      </p:sp>
      <p:sp>
        <p:nvSpPr>
          <p:cNvPr id="17" name="Rectangle 16"/>
          <p:cNvSpPr/>
          <p:nvPr/>
        </p:nvSpPr>
        <p:spPr>
          <a:xfrm>
            <a:off x="2650890" y="1124825"/>
            <a:ext cx="4924150" cy="69904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Independent House, Row house, multi-storied society building etc. </a:t>
            </a:r>
            <a:endParaRPr lang="en-US" dirty="0"/>
          </a:p>
        </p:txBody>
      </p:sp>
      <p:sp>
        <p:nvSpPr>
          <p:cNvPr id="27" name="TextBox 26"/>
          <p:cNvSpPr txBox="1"/>
          <p:nvPr/>
        </p:nvSpPr>
        <p:spPr>
          <a:xfrm>
            <a:off x="706638" y="1156717"/>
            <a:ext cx="1878963"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a:latin typeface="+mj-lt"/>
              </a:rPr>
              <a:t>K</a:t>
            </a:r>
            <a:r>
              <a:rPr lang="en-US" sz="1200" b="1" dirty="0" smtClean="0">
                <a:latin typeface="+mj-lt"/>
              </a:rPr>
              <a:t>ind of residence </a:t>
            </a:r>
          </a:p>
        </p:txBody>
      </p:sp>
      <p:sp>
        <p:nvSpPr>
          <p:cNvPr id="28" name="TextBox 27"/>
          <p:cNvSpPr txBox="1"/>
          <p:nvPr/>
        </p:nvSpPr>
        <p:spPr>
          <a:xfrm>
            <a:off x="668293" y="2007412"/>
            <a:ext cx="1878963"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Number of people living in this house other than you  </a:t>
            </a:r>
          </a:p>
        </p:txBody>
      </p:sp>
      <p:sp>
        <p:nvSpPr>
          <p:cNvPr id="29" name="Rectangle 28"/>
          <p:cNvSpPr/>
          <p:nvPr/>
        </p:nvSpPr>
        <p:spPr>
          <a:xfrm>
            <a:off x="3214558" y="2547120"/>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Yes/no</a:t>
            </a:r>
            <a:endParaRPr lang="en-US" dirty="0"/>
          </a:p>
        </p:txBody>
      </p:sp>
      <p:sp>
        <p:nvSpPr>
          <p:cNvPr id="30" name="TextBox 29"/>
          <p:cNvSpPr txBox="1"/>
          <p:nvPr/>
        </p:nvSpPr>
        <p:spPr>
          <a:xfrm>
            <a:off x="665522" y="2633337"/>
            <a:ext cx="234818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Is there any person &gt;60 or &lt;10 years of age in the house ? </a:t>
            </a:r>
          </a:p>
        </p:txBody>
      </p:sp>
      <p:sp>
        <p:nvSpPr>
          <p:cNvPr id="33" name="Rectangle 32"/>
          <p:cNvSpPr/>
          <p:nvPr/>
        </p:nvSpPr>
        <p:spPr>
          <a:xfrm>
            <a:off x="3214558" y="4001389"/>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Yes / No </a:t>
            </a:r>
            <a:endParaRPr lang="en-US" dirty="0"/>
          </a:p>
        </p:txBody>
      </p:sp>
      <p:sp>
        <p:nvSpPr>
          <p:cNvPr id="34" name="TextBox 33"/>
          <p:cNvSpPr txBox="1"/>
          <p:nvPr/>
        </p:nvSpPr>
        <p:spPr>
          <a:xfrm>
            <a:off x="641349" y="4032979"/>
            <a:ext cx="216884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have a room with attached bathroom for yourself ? </a:t>
            </a:r>
          </a:p>
        </p:txBody>
      </p:sp>
      <p:sp>
        <p:nvSpPr>
          <p:cNvPr id="35" name="Rectangle 34"/>
          <p:cNvSpPr/>
          <p:nvPr/>
        </p:nvSpPr>
        <p:spPr>
          <a:xfrm>
            <a:off x="3214558" y="3263036"/>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Yes/ No</a:t>
            </a:r>
            <a:endParaRPr lang="en-US" dirty="0"/>
          </a:p>
        </p:txBody>
      </p:sp>
      <p:sp>
        <p:nvSpPr>
          <p:cNvPr id="36" name="TextBox 35"/>
          <p:cNvSpPr txBox="1"/>
          <p:nvPr/>
        </p:nvSpPr>
        <p:spPr>
          <a:xfrm>
            <a:off x="630595" y="3244972"/>
            <a:ext cx="2549036"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Is there anyone in the house with underlying ailments like high BP, heart disease, Cancer, kidney patient / others etc. ?</a:t>
            </a:r>
          </a:p>
        </p:txBody>
      </p:sp>
      <p:sp>
        <p:nvSpPr>
          <p:cNvPr id="43" name="Rectangle 42"/>
          <p:cNvSpPr/>
          <p:nvPr/>
        </p:nvSpPr>
        <p:spPr>
          <a:xfrm>
            <a:off x="3240701" y="4764768"/>
            <a:ext cx="1982598" cy="585588"/>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Room type and number. </a:t>
            </a:r>
            <a:endParaRPr lang="en-US" dirty="0"/>
          </a:p>
        </p:txBody>
      </p:sp>
      <p:sp>
        <p:nvSpPr>
          <p:cNvPr id="44" name="TextBox 43"/>
          <p:cNvSpPr txBox="1"/>
          <p:nvPr/>
        </p:nvSpPr>
        <p:spPr>
          <a:xfrm>
            <a:off x="667492" y="4796358"/>
            <a:ext cx="216884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How many bed room/ bath room / kitchen are present in the house ? </a:t>
            </a:r>
          </a:p>
        </p:txBody>
      </p:sp>
      <p:sp>
        <p:nvSpPr>
          <p:cNvPr id="45" name="Rectangle 44"/>
          <p:cNvSpPr/>
          <p:nvPr/>
        </p:nvSpPr>
        <p:spPr>
          <a:xfrm>
            <a:off x="3279847" y="5712813"/>
            <a:ext cx="1982598" cy="42661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Yes / No </a:t>
            </a:r>
            <a:endParaRPr lang="en-US" dirty="0"/>
          </a:p>
        </p:txBody>
      </p:sp>
      <p:sp>
        <p:nvSpPr>
          <p:cNvPr id="46" name="TextBox 45"/>
          <p:cNvSpPr txBox="1"/>
          <p:nvPr/>
        </p:nvSpPr>
        <p:spPr>
          <a:xfrm>
            <a:off x="706638" y="5744403"/>
            <a:ext cx="2168841"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Is there any member in the house who can provide food and take care of your other requirements ? </a:t>
            </a:r>
          </a:p>
        </p:txBody>
      </p:sp>
      <p:sp>
        <p:nvSpPr>
          <p:cNvPr id="14336" name="Rounded Rectangle 14335"/>
          <p:cNvSpPr/>
          <p:nvPr/>
        </p:nvSpPr>
        <p:spPr>
          <a:xfrm>
            <a:off x="5864458" y="2561410"/>
            <a:ext cx="2442950" cy="968991"/>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Check recommendation on home quarantine</a:t>
            </a:r>
            <a:endParaRPr lang="en-US" dirty="0"/>
          </a:p>
        </p:txBody>
      </p:sp>
      <p:sp>
        <p:nvSpPr>
          <p:cNvPr id="14337" name="TextBox 14336"/>
          <p:cNvSpPr txBox="1"/>
          <p:nvPr/>
        </p:nvSpPr>
        <p:spPr>
          <a:xfrm>
            <a:off x="6033531" y="4309978"/>
            <a:ext cx="3260593" cy="18466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Display result ( this will be stored for an user ):</a:t>
            </a:r>
          </a:p>
          <a:p>
            <a:pPr fontAlgn="base">
              <a:buClr>
                <a:schemeClr val="tx2"/>
              </a:buClr>
            </a:pPr>
            <a:endParaRPr lang="en-US" sz="1200" dirty="0">
              <a:latin typeface="+mj-lt"/>
            </a:endParaRPr>
          </a:p>
          <a:p>
            <a:pPr fontAlgn="base">
              <a:buClr>
                <a:schemeClr val="tx2"/>
              </a:buClr>
            </a:pPr>
            <a:r>
              <a:rPr lang="en-US" sz="1200" dirty="0" smtClean="0">
                <a:solidFill>
                  <a:srgbClr val="FF0000"/>
                </a:solidFill>
                <a:latin typeface="+mj-lt"/>
              </a:rPr>
              <a:t>Home Quarantine is not recommended.</a:t>
            </a:r>
          </a:p>
          <a:p>
            <a:pPr fontAlgn="base">
              <a:buClr>
                <a:schemeClr val="tx2"/>
              </a:buClr>
            </a:pPr>
            <a:endParaRPr lang="en-US" sz="1200" dirty="0">
              <a:latin typeface="+mj-lt"/>
            </a:endParaRPr>
          </a:p>
          <a:p>
            <a:pPr fontAlgn="base">
              <a:buClr>
                <a:schemeClr val="tx2"/>
              </a:buClr>
            </a:pPr>
            <a:r>
              <a:rPr lang="en-US" sz="1200" dirty="0" smtClean="0">
                <a:solidFill>
                  <a:srgbClr val="00B050"/>
                </a:solidFill>
                <a:latin typeface="+mj-lt"/>
              </a:rPr>
              <a:t>You can home quarantine safely.</a:t>
            </a:r>
          </a:p>
          <a:p>
            <a:pPr fontAlgn="base">
              <a:buClr>
                <a:schemeClr val="tx2"/>
              </a:buClr>
            </a:pPr>
            <a:endParaRPr lang="en-US" sz="1200" dirty="0">
              <a:latin typeface="+mj-lt"/>
            </a:endParaRPr>
          </a:p>
          <a:p>
            <a:pPr fontAlgn="base">
              <a:buClr>
                <a:schemeClr val="tx2"/>
              </a:buClr>
            </a:pPr>
            <a:r>
              <a:rPr lang="en-US" sz="1200" dirty="0" smtClean="0">
                <a:solidFill>
                  <a:srgbClr val="F3901D"/>
                </a:solidFill>
                <a:latin typeface="+mj-lt"/>
              </a:rPr>
              <a:t>You can home quarantine with additional facilities ( like for a single person – he may take ala-carte nurse visit service / provision food from </a:t>
            </a:r>
            <a:r>
              <a:rPr lang="en-US" sz="1200" dirty="0" err="1" smtClean="0">
                <a:solidFill>
                  <a:srgbClr val="F3901D"/>
                </a:solidFill>
                <a:latin typeface="+mj-lt"/>
              </a:rPr>
              <a:t>neighbours</a:t>
            </a:r>
            <a:r>
              <a:rPr lang="en-US" sz="1200" dirty="0" smtClean="0">
                <a:solidFill>
                  <a:srgbClr val="F3901D"/>
                </a:solidFill>
                <a:latin typeface="+mj-lt"/>
              </a:rPr>
              <a:t> or other places if required. </a:t>
            </a:r>
          </a:p>
        </p:txBody>
      </p:sp>
      <p:sp>
        <p:nvSpPr>
          <p:cNvPr id="14339" name="TextBox 14338"/>
          <p:cNvSpPr txBox="1"/>
          <p:nvPr/>
        </p:nvSpPr>
        <p:spPr>
          <a:xfrm>
            <a:off x="6033531" y="6298401"/>
            <a:ext cx="1373109" cy="369332"/>
          </a:xfrm>
          <a:prstGeom prst="rect">
            <a:avLst/>
          </a:prstGeom>
          <a:noFill/>
          <a:ln w="6350">
            <a:solidFill>
              <a:schemeClr val="tx1"/>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Download the result in a pdf file.</a:t>
            </a:r>
          </a:p>
        </p:txBody>
      </p:sp>
      <p:sp>
        <p:nvSpPr>
          <p:cNvPr id="14340" name="TextBox 14339"/>
          <p:cNvSpPr txBox="1"/>
          <p:nvPr/>
        </p:nvSpPr>
        <p:spPr>
          <a:xfrm>
            <a:off x="8495607" y="6483067"/>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802595" y="86821"/>
            <a:ext cx="4225221" cy="492443"/>
          </a:xfrm>
        </p:spPr>
        <p:txBody>
          <a:bodyPr/>
          <a:lstStyle/>
          <a:p>
            <a:r>
              <a:rPr dirty="0" smtClean="0">
                <a:latin typeface="Arial" charset="0"/>
                <a:cs typeface="Arial" charset="0"/>
              </a:rPr>
              <a:t>My </a:t>
            </a:r>
            <a:r>
              <a:rPr dirty="0" err="1" smtClean="0">
                <a:latin typeface="Arial" charset="0"/>
                <a:cs typeface="Arial" charset="0"/>
              </a:rPr>
              <a:t>Aarogya</a:t>
            </a:r>
            <a:r>
              <a:rPr dirty="0" smtClean="0">
                <a:latin typeface="Arial" charset="0"/>
                <a:cs typeface="Arial" charset="0"/>
              </a:rPr>
              <a:t>  screen </a:t>
            </a:r>
          </a:p>
        </p:txBody>
      </p:sp>
      <p:sp>
        <p:nvSpPr>
          <p:cNvPr id="3" name="Text Placeholder 2"/>
          <p:cNvSpPr>
            <a:spLocks noGrp="1"/>
          </p:cNvSpPr>
          <p:nvPr>
            <p:ph type="body" sz="quarter" idx="10"/>
          </p:nvPr>
        </p:nvSpPr>
        <p:spPr>
          <a:xfrm>
            <a:off x="641348" y="1285876"/>
            <a:ext cx="10966451" cy="553998"/>
          </a:xfrm>
        </p:spPr>
        <p:txBody>
          <a:bodyPr/>
          <a:lstStyle/>
          <a:p>
            <a:pPr lvl="1"/>
            <a:endParaRPr lang="en-US" dirty="0" smtClean="0"/>
          </a:p>
          <a:p>
            <a:endParaRPr lang="en-US" dirty="0"/>
          </a:p>
        </p:txBody>
      </p:sp>
      <p:sp>
        <p:nvSpPr>
          <p:cNvPr id="4" name="TextBox 3"/>
          <p:cNvSpPr txBox="1"/>
          <p:nvPr/>
        </p:nvSpPr>
        <p:spPr>
          <a:xfrm>
            <a:off x="774891" y="669121"/>
            <a:ext cx="375200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err="1" smtClean="0">
                <a:latin typeface="+mj-lt"/>
              </a:rPr>
              <a:t>Aarogya</a:t>
            </a:r>
            <a:r>
              <a:rPr lang="en-US" sz="1200" b="1" dirty="0" smtClean="0">
                <a:latin typeface="+mj-lt"/>
              </a:rPr>
              <a:t> at home. </a:t>
            </a:r>
          </a:p>
          <a:p>
            <a:pPr fontAlgn="base">
              <a:buClr>
                <a:schemeClr val="tx2"/>
              </a:buClr>
            </a:pPr>
            <a:r>
              <a:rPr lang="en-US" sz="1200" dirty="0" smtClean="0">
                <a:latin typeface="+mj-lt"/>
              </a:rPr>
              <a:t>Recover while staying at the comfort of your home. </a:t>
            </a:r>
          </a:p>
        </p:txBody>
      </p:sp>
      <p:sp>
        <p:nvSpPr>
          <p:cNvPr id="7" name="TextBox 6"/>
          <p:cNvSpPr txBox="1"/>
          <p:nvPr/>
        </p:nvSpPr>
        <p:spPr>
          <a:xfrm>
            <a:off x="819998" y="1760525"/>
            <a:ext cx="28256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latin typeface="+mj-lt"/>
              </a:rPr>
              <a:t>Explore  Offerings : </a:t>
            </a:r>
          </a:p>
        </p:txBody>
      </p:sp>
      <p:sp>
        <p:nvSpPr>
          <p:cNvPr id="12" name="Rectangle 11"/>
          <p:cNvSpPr/>
          <p:nvPr/>
        </p:nvSpPr>
        <p:spPr>
          <a:xfrm>
            <a:off x="819998" y="1967012"/>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Managed Service at home </a:t>
            </a:r>
            <a:endParaRPr lang="en-US" dirty="0"/>
          </a:p>
        </p:txBody>
      </p:sp>
      <p:sp>
        <p:nvSpPr>
          <p:cNvPr id="16" name="TextBox 15"/>
          <p:cNvSpPr txBox="1"/>
          <p:nvPr/>
        </p:nvSpPr>
        <p:spPr>
          <a:xfrm>
            <a:off x="819998" y="2956297"/>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err="1" smtClean="0">
                <a:latin typeface="+mj-lt"/>
              </a:rPr>
              <a:t>Covid</a:t>
            </a:r>
            <a:r>
              <a:rPr lang="en-US" sz="1200" dirty="0" smtClean="0">
                <a:latin typeface="+mj-lt"/>
              </a:rPr>
              <a:t> Management Services </a:t>
            </a:r>
          </a:p>
        </p:txBody>
      </p:sp>
      <p:sp>
        <p:nvSpPr>
          <p:cNvPr id="17" name="Rectangle 16"/>
          <p:cNvSpPr/>
          <p:nvPr/>
        </p:nvSpPr>
        <p:spPr>
          <a:xfrm>
            <a:off x="3036330" y="1914304"/>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t>TeleHealth</a:t>
            </a:r>
            <a:endParaRPr lang="en-US" dirty="0"/>
          </a:p>
        </p:txBody>
      </p:sp>
      <p:sp>
        <p:nvSpPr>
          <p:cNvPr id="18" name="TextBox 17"/>
          <p:cNvSpPr txBox="1"/>
          <p:nvPr/>
        </p:nvSpPr>
        <p:spPr>
          <a:xfrm>
            <a:off x="3036330" y="2903589"/>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Doctors on Call </a:t>
            </a:r>
          </a:p>
        </p:txBody>
      </p:sp>
      <p:sp>
        <p:nvSpPr>
          <p:cNvPr id="19" name="Rectangle 18"/>
          <p:cNvSpPr/>
          <p:nvPr/>
        </p:nvSpPr>
        <p:spPr>
          <a:xfrm>
            <a:off x="774891" y="351945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some instruments/ masks/ </a:t>
            </a:r>
            <a:r>
              <a:rPr lang="en-US" dirty="0" err="1" smtClean="0"/>
              <a:t>ppe</a:t>
            </a:r>
            <a:r>
              <a:rPr lang="en-US" dirty="0" smtClean="0"/>
              <a:t>  </a:t>
            </a:r>
            <a:endParaRPr lang="en-US" dirty="0"/>
          </a:p>
        </p:txBody>
      </p:sp>
      <p:sp>
        <p:nvSpPr>
          <p:cNvPr id="20" name="TextBox 19"/>
          <p:cNvSpPr txBox="1"/>
          <p:nvPr/>
        </p:nvSpPr>
        <p:spPr>
          <a:xfrm>
            <a:off x="767746" y="4491623"/>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a:t>Purchase / Hire medical instruments </a:t>
            </a:r>
          </a:p>
        </p:txBody>
      </p:sp>
      <p:sp>
        <p:nvSpPr>
          <p:cNvPr id="21" name="Rectangle 20"/>
          <p:cNvSpPr/>
          <p:nvPr/>
        </p:nvSpPr>
        <p:spPr>
          <a:xfrm>
            <a:off x="3041380" y="3501230"/>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Doctor/ nurses at home</a:t>
            </a:r>
            <a:endParaRPr lang="en-US" dirty="0"/>
          </a:p>
        </p:txBody>
      </p:sp>
      <p:sp>
        <p:nvSpPr>
          <p:cNvPr id="22" name="TextBox 21"/>
          <p:cNvSpPr txBox="1"/>
          <p:nvPr/>
        </p:nvSpPr>
        <p:spPr>
          <a:xfrm>
            <a:off x="3036330" y="4433147"/>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home visit of medical professionals </a:t>
            </a:r>
            <a:endParaRPr lang="en-US" sz="1200" dirty="0"/>
          </a:p>
        </p:txBody>
      </p:sp>
      <p:sp>
        <p:nvSpPr>
          <p:cNvPr id="23" name="Rectangle 22"/>
          <p:cNvSpPr/>
          <p:nvPr/>
        </p:nvSpPr>
        <p:spPr>
          <a:xfrm>
            <a:off x="774891" y="4995715"/>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Ambulance</a:t>
            </a:r>
            <a:endParaRPr lang="en-US" dirty="0"/>
          </a:p>
        </p:txBody>
      </p:sp>
      <p:sp>
        <p:nvSpPr>
          <p:cNvPr id="24" name="TextBox 23"/>
          <p:cNvSpPr txBox="1"/>
          <p:nvPr/>
        </p:nvSpPr>
        <p:spPr>
          <a:xfrm>
            <a:off x="668294" y="5940372"/>
            <a:ext cx="198259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Book an Ambulance</a:t>
            </a:r>
            <a:endParaRPr lang="en-US" sz="1200" dirty="0"/>
          </a:p>
        </p:txBody>
      </p:sp>
      <p:sp>
        <p:nvSpPr>
          <p:cNvPr id="25" name="Rectangle 24"/>
          <p:cNvSpPr/>
          <p:nvPr/>
        </p:nvSpPr>
        <p:spPr>
          <a:xfrm>
            <a:off x="3036330" y="4956233"/>
            <a:ext cx="1982598" cy="888274"/>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Picture of Hospital</a:t>
            </a:r>
            <a:endParaRPr lang="en-US" dirty="0"/>
          </a:p>
        </p:txBody>
      </p:sp>
      <p:sp>
        <p:nvSpPr>
          <p:cNvPr id="26" name="TextBox 25"/>
          <p:cNvSpPr txBox="1"/>
          <p:nvPr/>
        </p:nvSpPr>
        <p:spPr>
          <a:xfrm>
            <a:off x="2929733" y="5900890"/>
            <a:ext cx="198259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1200" dirty="0" smtClean="0"/>
              <a:t>List of </a:t>
            </a:r>
            <a:r>
              <a:rPr lang="en-US" sz="1200" dirty="0" err="1" smtClean="0"/>
              <a:t>Covid</a:t>
            </a:r>
            <a:r>
              <a:rPr lang="en-US" sz="1200" dirty="0" smtClean="0"/>
              <a:t> Hospitals and contact numbers </a:t>
            </a:r>
            <a:endParaRPr lang="en-US" sz="1200" dirty="0"/>
          </a:p>
        </p:txBody>
      </p:sp>
      <p:sp>
        <p:nvSpPr>
          <p:cNvPr id="2" name="Oval Callout 1"/>
          <p:cNvSpPr/>
          <p:nvPr/>
        </p:nvSpPr>
        <p:spPr>
          <a:xfrm>
            <a:off x="7027816" y="4681822"/>
            <a:ext cx="2873829" cy="1750423"/>
          </a:xfrm>
          <a:prstGeom prst="wedgeEllipseCallout">
            <a:avLst>
              <a:gd name="adj1" fmla="val -120916"/>
              <a:gd name="adj2" fmla="val -15926"/>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Each of these pictures will be clickable</a:t>
            </a:r>
            <a:endParaRPr lang="en-US" dirty="0"/>
          </a:p>
        </p:txBody>
      </p:sp>
      <p:sp>
        <p:nvSpPr>
          <p:cNvPr id="29" name="TextBox 28"/>
          <p:cNvSpPr txBox="1"/>
          <p:nvPr/>
        </p:nvSpPr>
        <p:spPr>
          <a:xfrm>
            <a:off x="774891" y="987299"/>
            <a:ext cx="6674421"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u="sng" dirty="0" smtClean="0">
                <a:latin typeface="+mj-lt"/>
              </a:rPr>
              <a:t>&lt;&lt; Display the recommendation of Home Quarantine &gt;&gt; </a:t>
            </a:r>
          </a:p>
          <a:p>
            <a:pPr fontAlgn="base">
              <a:buClr>
                <a:schemeClr val="tx2"/>
              </a:buClr>
            </a:pPr>
            <a:r>
              <a:rPr lang="en-US" sz="1200" b="1" u="sng" dirty="0" smtClean="0">
                <a:latin typeface="+mj-lt"/>
              </a:rPr>
              <a:t>If you want to check for Home Quarantine eligibility again, please </a:t>
            </a:r>
            <a:r>
              <a:rPr lang="en-US" sz="1200" b="1" u="sng" dirty="0" smtClean="0">
                <a:solidFill>
                  <a:srgbClr val="0070C0"/>
                </a:solidFill>
                <a:latin typeface="+mj-lt"/>
              </a:rPr>
              <a:t>click here.</a:t>
            </a:r>
          </a:p>
          <a:p>
            <a:pPr>
              <a:buClr>
                <a:schemeClr val="tx2"/>
              </a:buClr>
            </a:pPr>
            <a:r>
              <a:rPr lang="en-US" sz="1200" b="1" u="sng" dirty="0" smtClean="0">
                <a:solidFill>
                  <a:srgbClr val="0070C0"/>
                </a:solidFill>
              </a:rPr>
              <a:t>Check </a:t>
            </a:r>
            <a:r>
              <a:rPr lang="en-US" sz="1200" b="1" u="sng" dirty="0">
                <a:solidFill>
                  <a:srgbClr val="0070C0"/>
                </a:solidFill>
              </a:rPr>
              <a:t>your enquiry status </a:t>
            </a:r>
          </a:p>
          <a:p>
            <a:pPr>
              <a:buClr>
                <a:schemeClr val="tx2"/>
              </a:buClr>
            </a:pPr>
            <a:r>
              <a:rPr lang="en-US" sz="1200" b="1" u="sng" dirty="0">
                <a:solidFill>
                  <a:srgbClr val="0070C0"/>
                </a:solidFill>
              </a:rPr>
              <a:t>Check your order status </a:t>
            </a:r>
          </a:p>
          <a:p>
            <a:pPr fontAlgn="base">
              <a:buClr>
                <a:schemeClr val="tx2"/>
              </a:buClr>
            </a:pPr>
            <a:r>
              <a:rPr lang="en-US" sz="1200" b="1" u="sng" dirty="0" smtClean="0">
                <a:solidFill>
                  <a:srgbClr val="0070C0"/>
                </a:solidFill>
                <a:latin typeface="+mj-lt"/>
              </a:rPr>
              <a:t> </a:t>
            </a:r>
          </a:p>
        </p:txBody>
      </p:sp>
    </p:spTree>
    <p:extLst>
      <p:ext uri="{BB962C8B-B14F-4D97-AF65-F5344CB8AC3E}">
        <p14:creationId xmlns:p14="http://schemas.microsoft.com/office/powerpoint/2010/main" val="411664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113" y="-23469"/>
            <a:ext cx="7289232" cy="492443"/>
          </a:xfrm>
        </p:spPr>
        <p:txBody>
          <a:bodyPr/>
          <a:lstStyle/>
          <a:p>
            <a:r>
              <a:rPr lang="en-US" dirty="0" smtClean="0">
                <a:latin typeface="Arial" charset="0"/>
                <a:cs typeface="Arial" charset="0"/>
              </a:rPr>
              <a:t>Managed Services</a:t>
            </a:r>
            <a:endParaRPr dirty="0" smtClean="0">
              <a:latin typeface="Arial" charset="0"/>
              <a:cs typeface="Arial" charset="0"/>
            </a:endParaRPr>
          </a:p>
        </p:txBody>
      </p:sp>
      <p:sp>
        <p:nvSpPr>
          <p:cNvPr id="3" name="Text Placeholder 2"/>
          <p:cNvSpPr>
            <a:spLocks noGrp="1"/>
          </p:cNvSpPr>
          <p:nvPr>
            <p:ph type="body" sz="quarter" idx="10"/>
          </p:nvPr>
        </p:nvSpPr>
        <p:spPr>
          <a:xfrm>
            <a:off x="641349" y="1285876"/>
            <a:ext cx="2009543" cy="366494"/>
          </a:xfrm>
        </p:spPr>
        <p:txBody>
          <a:bodyPr/>
          <a:lstStyle/>
          <a:p>
            <a:pPr lvl="1"/>
            <a:endParaRPr lang="en-US" dirty="0" smtClean="0"/>
          </a:p>
          <a:p>
            <a:endParaRPr lang="en-US" dirty="0"/>
          </a:p>
        </p:txBody>
      </p:sp>
      <p:sp>
        <p:nvSpPr>
          <p:cNvPr id="4" name="TextBox 3"/>
          <p:cNvSpPr txBox="1"/>
          <p:nvPr/>
        </p:nvSpPr>
        <p:spPr>
          <a:xfrm>
            <a:off x="774891" y="669121"/>
            <a:ext cx="600829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Check your need for most optimum Managed Services  </a:t>
            </a:r>
          </a:p>
        </p:txBody>
      </p:sp>
      <p:sp>
        <p:nvSpPr>
          <p:cNvPr id="29" name="Rectangle 28"/>
          <p:cNvSpPr/>
          <p:nvPr/>
        </p:nvSpPr>
        <p:spPr>
          <a:xfrm>
            <a:off x="650906" y="1533991"/>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551676" y="1165781"/>
            <a:ext cx="334976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Please select the services you need</a:t>
            </a:r>
          </a:p>
        </p:txBody>
      </p:sp>
      <p:sp>
        <p:nvSpPr>
          <p:cNvPr id="36" name="TextBox 35"/>
          <p:cNvSpPr txBox="1"/>
          <p:nvPr/>
        </p:nvSpPr>
        <p:spPr>
          <a:xfrm>
            <a:off x="1466046" y="1417925"/>
            <a:ext cx="3731110" cy="1900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thermometer and oximeter  ?</a:t>
            </a:r>
          </a:p>
        </p:txBody>
      </p:sp>
      <p:sp>
        <p:nvSpPr>
          <p:cNvPr id="14340" name="TextBox 14339"/>
          <p:cNvSpPr txBox="1"/>
          <p:nvPr/>
        </p:nvSpPr>
        <p:spPr>
          <a:xfrm>
            <a:off x="8495607" y="6483067"/>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
        <p:nvSpPr>
          <p:cNvPr id="24" name="Rectangle 23"/>
          <p:cNvSpPr/>
          <p:nvPr/>
        </p:nvSpPr>
        <p:spPr>
          <a:xfrm>
            <a:off x="650906" y="1763108"/>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p:cNvSpPr txBox="1"/>
          <p:nvPr/>
        </p:nvSpPr>
        <p:spPr>
          <a:xfrm>
            <a:off x="1444255" y="1754691"/>
            <a:ext cx="293526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N95 masks ? </a:t>
            </a:r>
          </a:p>
        </p:txBody>
      </p:sp>
      <p:sp>
        <p:nvSpPr>
          <p:cNvPr id="26" name="Rectangle 25"/>
          <p:cNvSpPr/>
          <p:nvPr/>
        </p:nvSpPr>
        <p:spPr>
          <a:xfrm>
            <a:off x="670256" y="1998834"/>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p:cNvSpPr txBox="1"/>
          <p:nvPr/>
        </p:nvSpPr>
        <p:spPr>
          <a:xfrm>
            <a:off x="1466046" y="1993305"/>
            <a:ext cx="354486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PPE kit for family members ? </a:t>
            </a:r>
          </a:p>
        </p:txBody>
      </p:sp>
      <p:sp>
        <p:nvSpPr>
          <p:cNvPr id="32" name="Rectangle 31"/>
          <p:cNvSpPr/>
          <p:nvPr/>
        </p:nvSpPr>
        <p:spPr>
          <a:xfrm>
            <a:off x="670256" y="2212275"/>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p:cNvSpPr txBox="1"/>
          <p:nvPr/>
        </p:nvSpPr>
        <p:spPr>
          <a:xfrm>
            <a:off x="1466046" y="2206746"/>
            <a:ext cx="405693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general </a:t>
            </a:r>
            <a:r>
              <a:rPr lang="en-US" sz="1200" b="1" dirty="0" err="1" smtClean="0">
                <a:latin typeface="+mj-lt"/>
              </a:rPr>
              <a:t>Covid</a:t>
            </a:r>
            <a:r>
              <a:rPr lang="en-US" sz="1200" b="1" dirty="0" smtClean="0">
                <a:latin typeface="+mj-lt"/>
              </a:rPr>
              <a:t> medicines like vitamins etc. ? </a:t>
            </a:r>
          </a:p>
        </p:txBody>
      </p:sp>
      <p:sp>
        <p:nvSpPr>
          <p:cNvPr id="38" name="Rectangle 37"/>
          <p:cNvSpPr/>
          <p:nvPr/>
        </p:nvSpPr>
        <p:spPr>
          <a:xfrm>
            <a:off x="641349" y="2596654"/>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TextBox 38"/>
          <p:cNvSpPr txBox="1"/>
          <p:nvPr/>
        </p:nvSpPr>
        <p:spPr>
          <a:xfrm>
            <a:off x="1437138" y="2591125"/>
            <a:ext cx="508558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online monitoring and advice ?  - on-demand / 3 times a day / 24 hrs. </a:t>
            </a:r>
          </a:p>
        </p:txBody>
      </p:sp>
      <p:sp>
        <p:nvSpPr>
          <p:cNvPr id="40" name="Rectangle 39"/>
          <p:cNvSpPr/>
          <p:nvPr/>
        </p:nvSpPr>
        <p:spPr>
          <a:xfrm>
            <a:off x="670257" y="3028300"/>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p:cNvSpPr txBox="1"/>
          <p:nvPr/>
        </p:nvSpPr>
        <p:spPr>
          <a:xfrm>
            <a:off x="1466046" y="3022771"/>
            <a:ext cx="508558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oxygen cylinder and equipment setup ? </a:t>
            </a:r>
          </a:p>
        </p:txBody>
      </p:sp>
      <p:sp>
        <p:nvSpPr>
          <p:cNvPr id="42" name="Rectangle 41"/>
          <p:cNvSpPr/>
          <p:nvPr/>
        </p:nvSpPr>
        <p:spPr>
          <a:xfrm>
            <a:off x="706638" y="3387921"/>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p:cNvSpPr txBox="1"/>
          <p:nvPr/>
        </p:nvSpPr>
        <p:spPr>
          <a:xfrm>
            <a:off x="1502427" y="3382392"/>
            <a:ext cx="508558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nurse visit ? Once a day / twice a day / 24 hrs. </a:t>
            </a:r>
          </a:p>
        </p:txBody>
      </p:sp>
      <p:sp>
        <p:nvSpPr>
          <p:cNvPr id="48" name="Rectangle 47"/>
          <p:cNvSpPr/>
          <p:nvPr/>
        </p:nvSpPr>
        <p:spPr>
          <a:xfrm>
            <a:off x="670257" y="3698528"/>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p:cNvSpPr txBox="1"/>
          <p:nvPr/>
        </p:nvSpPr>
        <p:spPr>
          <a:xfrm>
            <a:off x="1175376" y="3692998"/>
            <a:ext cx="508558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ambulance if ICU admission needed ? </a:t>
            </a:r>
          </a:p>
        </p:txBody>
      </p:sp>
      <p:sp>
        <p:nvSpPr>
          <p:cNvPr id="50" name="Rectangle 49"/>
          <p:cNvSpPr/>
          <p:nvPr/>
        </p:nvSpPr>
        <p:spPr>
          <a:xfrm>
            <a:off x="650906" y="4089133"/>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TextBox 50"/>
          <p:cNvSpPr txBox="1"/>
          <p:nvPr/>
        </p:nvSpPr>
        <p:spPr>
          <a:xfrm>
            <a:off x="1446695" y="4083604"/>
            <a:ext cx="508558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ventilator setup / ICU setup at home ?</a:t>
            </a:r>
          </a:p>
        </p:txBody>
      </p:sp>
      <p:sp>
        <p:nvSpPr>
          <p:cNvPr id="52" name="Rectangle 51"/>
          <p:cNvSpPr/>
          <p:nvPr/>
        </p:nvSpPr>
        <p:spPr>
          <a:xfrm>
            <a:off x="641349" y="4431282"/>
            <a:ext cx="247970" cy="173607"/>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1437138" y="4425753"/>
            <a:ext cx="508558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Do you need doctor’s visit ? Once a day / twice a day / 24 hrs. </a:t>
            </a:r>
          </a:p>
        </p:txBody>
      </p:sp>
      <p:sp>
        <p:nvSpPr>
          <p:cNvPr id="54" name="Rounded Rectangle 53"/>
          <p:cNvSpPr/>
          <p:nvPr/>
        </p:nvSpPr>
        <p:spPr>
          <a:xfrm>
            <a:off x="2557563" y="4891925"/>
            <a:ext cx="2442950" cy="968991"/>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Check recommendation on Managed Services </a:t>
            </a:r>
            <a:endParaRPr lang="en-US" dirty="0"/>
          </a:p>
        </p:txBody>
      </p:sp>
      <p:sp>
        <p:nvSpPr>
          <p:cNvPr id="5" name="Oval Callout 4"/>
          <p:cNvSpPr/>
          <p:nvPr/>
        </p:nvSpPr>
        <p:spPr>
          <a:xfrm>
            <a:off x="5791200" y="4792980"/>
            <a:ext cx="3017520" cy="533400"/>
          </a:xfrm>
          <a:prstGeom prst="wedgeEllipseCallout">
            <a:avLst>
              <a:gd name="adj1" fmla="val -130917"/>
              <a:gd name="adj2" fmla="val 85357"/>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smtClean="0"/>
              <a:t>Goes to Display of optimum Managed Services </a:t>
            </a:r>
            <a:endParaRPr lang="en-US" sz="1100" dirty="0"/>
          </a:p>
        </p:txBody>
      </p:sp>
    </p:spTree>
    <p:extLst>
      <p:ext uri="{BB962C8B-B14F-4D97-AF65-F5344CB8AC3E}">
        <p14:creationId xmlns:p14="http://schemas.microsoft.com/office/powerpoint/2010/main" val="295759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Custom 1">
            <a:hlinkClick r:id="" action="ppaction://noaction" highlightClick="1"/>
          </p:cNvPr>
          <p:cNvSpPr/>
          <p:nvPr/>
        </p:nvSpPr>
        <p:spPr>
          <a:xfrm>
            <a:off x="774889" y="2346902"/>
            <a:ext cx="3705672" cy="507610"/>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38" name="Title 1"/>
          <p:cNvSpPr>
            <a:spLocks noGrp="1"/>
          </p:cNvSpPr>
          <p:nvPr>
            <p:ph type="title"/>
          </p:nvPr>
        </p:nvSpPr>
        <p:spPr>
          <a:xfrm>
            <a:off x="1905113" y="-23469"/>
            <a:ext cx="7289232" cy="492443"/>
          </a:xfrm>
        </p:spPr>
        <p:txBody>
          <a:bodyPr/>
          <a:lstStyle/>
          <a:p>
            <a:r>
              <a:rPr lang="en-US" dirty="0" smtClean="0">
                <a:latin typeface="Arial" charset="0"/>
                <a:cs typeface="Arial" charset="0"/>
              </a:rPr>
              <a:t>Display optimum Managed Services </a:t>
            </a:r>
            <a:endParaRPr dirty="0" smtClean="0">
              <a:latin typeface="Arial" charset="0"/>
              <a:cs typeface="Arial" charset="0"/>
            </a:endParaRPr>
          </a:p>
        </p:txBody>
      </p:sp>
      <p:sp>
        <p:nvSpPr>
          <p:cNvPr id="4" name="TextBox 3"/>
          <p:cNvSpPr txBox="1"/>
          <p:nvPr/>
        </p:nvSpPr>
        <p:spPr>
          <a:xfrm>
            <a:off x="774890" y="669121"/>
            <a:ext cx="72474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Based on your requirements, here are few recommended Managed Services. However, you can browse through other Managed Services as well and do the selection. </a:t>
            </a:r>
          </a:p>
        </p:txBody>
      </p:sp>
      <p:sp>
        <p:nvSpPr>
          <p:cNvPr id="14340" name="TextBox 14339"/>
          <p:cNvSpPr txBox="1"/>
          <p:nvPr/>
        </p:nvSpPr>
        <p:spPr>
          <a:xfrm>
            <a:off x="9648843" y="6390734"/>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
        <p:nvSpPr>
          <p:cNvPr id="33" name="TextBox 32"/>
          <p:cNvSpPr txBox="1"/>
          <p:nvPr/>
        </p:nvSpPr>
        <p:spPr>
          <a:xfrm>
            <a:off x="774889" y="1406737"/>
            <a:ext cx="72474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Recommended Services </a:t>
            </a:r>
          </a:p>
        </p:txBody>
      </p:sp>
      <p:sp>
        <p:nvSpPr>
          <p:cNvPr id="34" name="TextBox 33"/>
          <p:cNvSpPr txBox="1"/>
          <p:nvPr/>
        </p:nvSpPr>
        <p:spPr>
          <a:xfrm>
            <a:off x="774889" y="1922565"/>
            <a:ext cx="72474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Product Id, Product Name, Name of the Vendor , Contact Number, Address, distance from your location, Rating, Cost </a:t>
            </a:r>
          </a:p>
        </p:txBody>
      </p:sp>
      <p:sp>
        <p:nvSpPr>
          <p:cNvPr id="35" name="TextBox 34"/>
          <p:cNvSpPr txBox="1"/>
          <p:nvPr/>
        </p:nvSpPr>
        <p:spPr>
          <a:xfrm>
            <a:off x="774889" y="2438393"/>
            <a:ext cx="72474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Search Services – </a:t>
            </a:r>
          </a:p>
          <a:p>
            <a:pPr fontAlgn="base">
              <a:buClr>
                <a:schemeClr val="tx2"/>
              </a:buClr>
            </a:pPr>
            <a:r>
              <a:rPr lang="en-US" sz="1200" b="1" dirty="0" smtClean="0">
                <a:latin typeface="+mj-lt"/>
              </a:rPr>
              <a:t>Parameters : Name string, location, rating, cost</a:t>
            </a:r>
          </a:p>
        </p:txBody>
      </p:sp>
      <p:sp>
        <p:nvSpPr>
          <p:cNvPr id="45" name="Oval Callout 44"/>
          <p:cNvSpPr/>
          <p:nvPr/>
        </p:nvSpPr>
        <p:spPr>
          <a:xfrm>
            <a:off x="5333128" y="3490937"/>
            <a:ext cx="2873829" cy="1750423"/>
          </a:xfrm>
          <a:prstGeom prst="wedgeEllipseCallout">
            <a:avLst>
              <a:gd name="adj1" fmla="val -137063"/>
              <a:gd name="adj2" fmla="val -60368"/>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User can select multiple services and request enquiry. </a:t>
            </a:r>
            <a:endParaRPr lang="en-US" dirty="0"/>
          </a:p>
        </p:txBody>
      </p:sp>
      <p:sp>
        <p:nvSpPr>
          <p:cNvPr id="46" name="Rounded Rectangle 45"/>
          <p:cNvSpPr/>
          <p:nvPr/>
        </p:nvSpPr>
        <p:spPr>
          <a:xfrm>
            <a:off x="947128" y="4605322"/>
            <a:ext cx="2442950" cy="968991"/>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Submit Enquiry</a:t>
            </a:r>
            <a:endParaRPr lang="en-US" dirty="0"/>
          </a:p>
        </p:txBody>
      </p:sp>
      <p:sp>
        <p:nvSpPr>
          <p:cNvPr id="55" name="Oval Callout 54"/>
          <p:cNvSpPr/>
          <p:nvPr/>
        </p:nvSpPr>
        <p:spPr>
          <a:xfrm>
            <a:off x="4790894" y="5173555"/>
            <a:ext cx="5103733" cy="1401845"/>
          </a:xfrm>
          <a:prstGeom prst="wedgeEllipseCallout">
            <a:avLst>
              <a:gd name="adj1" fmla="val -116066"/>
              <a:gd name="adj2" fmla="val -35055"/>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This enquiry will be sent to the Vendors. </a:t>
            </a:r>
          </a:p>
          <a:p>
            <a:pPr algn="ctr"/>
            <a:r>
              <a:rPr lang="en-US" dirty="0" smtClean="0"/>
              <a:t>Vendors will get the Selected offering Id, Customer details, Requested Delivery Date  </a:t>
            </a:r>
            <a:endParaRPr lang="en-US" dirty="0"/>
          </a:p>
        </p:txBody>
      </p:sp>
      <p:sp>
        <p:nvSpPr>
          <p:cNvPr id="5" name="Rectangle 4"/>
          <p:cNvSpPr/>
          <p:nvPr/>
        </p:nvSpPr>
        <p:spPr>
          <a:xfrm>
            <a:off x="1787856" y="3721007"/>
            <a:ext cx="1718227" cy="450376"/>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smtClean="0"/>
              <a:t>Requested Delivery Date</a:t>
            </a:r>
            <a:endParaRPr lang="en-US" sz="1100" dirty="0"/>
          </a:p>
        </p:txBody>
      </p:sp>
      <p:sp>
        <p:nvSpPr>
          <p:cNvPr id="6" name="TextBox 5"/>
          <p:cNvSpPr txBox="1"/>
          <p:nvPr/>
        </p:nvSpPr>
        <p:spPr>
          <a:xfrm>
            <a:off x="846161" y="3721007"/>
            <a:ext cx="846161"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Requested Delivery Date</a:t>
            </a:r>
          </a:p>
          <a:p>
            <a:pPr fontAlgn="base">
              <a:buClr>
                <a:schemeClr val="tx2"/>
              </a:buClr>
            </a:pPr>
            <a:endParaRPr lang="en-US" sz="1200" dirty="0" smtClean="0">
              <a:latin typeface="+mj-lt"/>
            </a:endParaRPr>
          </a:p>
        </p:txBody>
      </p:sp>
      <p:sp>
        <p:nvSpPr>
          <p:cNvPr id="14" name="TextBox 13"/>
          <p:cNvSpPr txBox="1"/>
          <p:nvPr/>
        </p:nvSpPr>
        <p:spPr>
          <a:xfrm>
            <a:off x="774888" y="2872332"/>
            <a:ext cx="724744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Product Id, Product Name, Name of the Vendor , Contact Number, Address, distance from your location, Rating, Cost </a:t>
            </a:r>
          </a:p>
        </p:txBody>
      </p:sp>
      <p:sp>
        <p:nvSpPr>
          <p:cNvPr id="3" name="Action Button: Custom 2">
            <a:hlinkClick r:id="" action="ppaction://noaction" highlightClick="1"/>
          </p:cNvPr>
          <p:cNvSpPr/>
          <p:nvPr/>
        </p:nvSpPr>
        <p:spPr>
          <a:xfrm>
            <a:off x="2415540" y="2118046"/>
            <a:ext cx="175260" cy="164249"/>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ction Button: Custom 16">
            <a:hlinkClick r:id="" action="ppaction://noaction" highlightClick="1"/>
          </p:cNvPr>
          <p:cNvSpPr/>
          <p:nvPr/>
        </p:nvSpPr>
        <p:spPr>
          <a:xfrm>
            <a:off x="2415540" y="3077415"/>
            <a:ext cx="175260" cy="164249"/>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Callout 6"/>
          <p:cNvSpPr/>
          <p:nvPr/>
        </p:nvSpPr>
        <p:spPr>
          <a:xfrm>
            <a:off x="3604259" y="1430131"/>
            <a:ext cx="2979421" cy="345938"/>
          </a:xfrm>
          <a:prstGeom prst="wedgeEllipseCallout">
            <a:avLst>
              <a:gd name="adj1" fmla="val -84505"/>
              <a:gd name="adj2" fmla="val 183426"/>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smtClean="0"/>
              <a:t>List of recommended services with checkbox for selection</a:t>
            </a:r>
            <a:r>
              <a:rPr lang="en-US" dirty="0" smtClean="0"/>
              <a:t> </a:t>
            </a:r>
            <a:endParaRPr lang="en-US" dirty="0"/>
          </a:p>
        </p:txBody>
      </p:sp>
      <p:sp>
        <p:nvSpPr>
          <p:cNvPr id="8" name="Oval Callout 7"/>
          <p:cNvSpPr/>
          <p:nvPr/>
        </p:nvSpPr>
        <p:spPr>
          <a:xfrm>
            <a:off x="1905113" y="5775960"/>
            <a:ext cx="2214948" cy="799440"/>
          </a:xfrm>
          <a:prstGeom prst="wedgeEllipseCallout">
            <a:avLst>
              <a:gd name="adj1" fmla="val -75642"/>
              <a:gd name="adj2" fmla="val -71473"/>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smtClean="0"/>
              <a:t>Vendor will respond to the enquiry. Customer will receive notification in his mobile. </a:t>
            </a:r>
            <a:endParaRPr lang="en-US" sz="1100" dirty="0"/>
          </a:p>
        </p:txBody>
      </p:sp>
    </p:spTree>
    <p:extLst>
      <p:ext uri="{BB962C8B-B14F-4D97-AF65-F5344CB8AC3E}">
        <p14:creationId xmlns:p14="http://schemas.microsoft.com/office/powerpoint/2010/main" val="2792541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113" y="-23469"/>
            <a:ext cx="7289232" cy="246221"/>
          </a:xfrm>
        </p:spPr>
        <p:txBody>
          <a:bodyPr/>
          <a:lstStyle/>
          <a:p>
            <a:r>
              <a:rPr lang="en-US" sz="1600" dirty="0" smtClean="0">
                <a:latin typeface="Arial" charset="0"/>
                <a:cs typeface="Arial" charset="0"/>
              </a:rPr>
              <a:t>Enquiry Status ( comes from the link in ‘My </a:t>
            </a:r>
            <a:r>
              <a:rPr lang="en-US" sz="1600" dirty="0" err="1" smtClean="0">
                <a:latin typeface="Arial" charset="0"/>
                <a:cs typeface="Arial" charset="0"/>
              </a:rPr>
              <a:t>Arogya</a:t>
            </a:r>
            <a:r>
              <a:rPr lang="en-US" sz="1600" dirty="0" smtClean="0">
                <a:latin typeface="Arial" charset="0"/>
                <a:cs typeface="Arial" charset="0"/>
              </a:rPr>
              <a:t>’ screen ) </a:t>
            </a:r>
            <a:endParaRPr sz="1600" dirty="0" smtClean="0">
              <a:latin typeface="Arial" charset="0"/>
              <a:cs typeface="Arial" charset="0"/>
            </a:endParaRPr>
          </a:p>
        </p:txBody>
      </p:sp>
      <p:sp>
        <p:nvSpPr>
          <p:cNvPr id="4" name="TextBox 3"/>
          <p:cNvSpPr txBox="1"/>
          <p:nvPr/>
        </p:nvSpPr>
        <p:spPr>
          <a:xfrm>
            <a:off x="774890" y="669121"/>
            <a:ext cx="724744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List the Enquiry Status from various vendors </a:t>
            </a:r>
          </a:p>
        </p:txBody>
      </p:sp>
      <p:sp>
        <p:nvSpPr>
          <p:cNvPr id="14340" name="TextBox 14339"/>
          <p:cNvSpPr txBox="1"/>
          <p:nvPr/>
        </p:nvSpPr>
        <p:spPr>
          <a:xfrm>
            <a:off x="9648843" y="6390734"/>
            <a:ext cx="91661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70C0"/>
                </a:solidFill>
                <a:latin typeface="+mj-lt"/>
              </a:rPr>
              <a:t>NEXT</a:t>
            </a:r>
          </a:p>
        </p:txBody>
      </p:sp>
      <p:sp>
        <p:nvSpPr>
          <p:cNvPr id="45" name="Oval Callout 44"/>
          <p:cNvSpPr/>
          <p:nvPr/>
        </p:nvSpPr>
        <p:spPr>
          <a:xfrm>
            <a:off x="4903271" y="2737659"/>
            <a:ext cx="2873829" cy="1750423"/>
          </a:xfrm>
          <a:prstGeom prst="wedgeEllipseCallout">
            <a:avLst>
              <a:gd name="adj1" fmla="val -137063"/>
              <a:gd name="adj2" fmla="val -60368"/>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User can Talk to the vendor and select one.  </a:t>
            </a:r>
            <a:endParaRPr lang="en-US" dirty="0"/>
          </a:p>
        </p:txBody>
      </p:sp>
      <p:sp>
        <p:nvSpPr>
          <p:cNvPr id="46" name="Rounded Rectangle 45"/>
          <p:cNvSpPr/>
          <p:nvPr/>
        </p:nvSpPr>
        <p:spPr>
          <a:xfrm>
            <a:off x="947128" y="4605322"/>
            <a:ext cx="2442950" cy="968991"/>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Create Order</a:t>
            </a:r>
            <a:endParaRPr lang="en-US" dirty="0"/>
          </a:p>
        </p:txBody>
      </p:sp>
      <p:sp>
        <p:nvSpPr>
          <p:cNvPr id="57" name="TextBox 56"/>
          <p:cNvSpPr txBox="1"/>
          <p:nvPr/>
        </p:nvSpPr>
        <p:spPr>
          <a:xfrm>
            <a:off x="927287" y="2066422"/>
            <a:ext cx="7247445"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Product Id, Product Name, Name of the Vendor , Contact Number, Address, distance from your location, Rating, Cost, Status ( Available, Not </a:t>
            </a:r>
            <a:r>
              <a:rPr lang="en-US" sz="1200" b="1" dirty="0">
                <a:latin typeface="+mj-lt"/>
              </a:rPr>
              <a:t> </a:t>
            </a:r>
            <a:r>
              <a:rPr lang="en-US" sz="1200" b="1" dirty="0" smtClean="0">
                <a:latin typeface="+mj-lt"/>
              </a:rPr>
              <a:t>Available, Response not received ) Delivery Date/Time from Vendor </a:t>
            </a:r>
          </a:p>
        </p:txBody>
      </p:sp>
      <p:sp>
        <p:nvSpPr>
          <p:cNvPr id="9" name="Action Button: Custom 8">
            <a:hlinkClick r:id="" action="ppaction://noaction" highlightClick="1"/>
          </p:cNvPr>
          <p:cNvSpPr/>
          <p:nvPr/>
        </p:nvSpPr>
        <p:spPr>
          <a:xfrm>
            <a:off x="1905113" y="1554481"/>
            <a:ext cx="182767" cy="121920"/>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947128" y="1172621"/>
            <a:ext cx="7247445"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Product Id, Product Name, Name of the Vendor , Contact Number, Address, distance from your location, Rating, Cost, Status ( Available, Not </a:t>
            </a:r>
            <a:r>
              <a:rPr lang="en-US" sz="1200" b="1" dirty="0">
                <a:latin typeface="+mj-lt"/>
              </a:rPr>
              <a:t> </a:t>
            </a:r>
            <a:r>
              <a:rPr lang="en-US" sz="1200" b="1" dirty="0" smtClean="0">
                <a:latin typeface="+mj-lt"/>
              </a:rPr>
              <a:t>Available, Response not received ) Delivery Date/Time from Vendor </a:t>
            </a:r>
          </a:p>
        </p:txBody>
      </p:sp>
      <p:sp>
        <p:nvSpPr>
          <p:cNvPr id="10" name="Action Button: Custom 9">
            <a:hlinkClick r:id="" action="ppaction://noaction" highlightClick="1"/>
          </p:cNvPr>
          <p:cNvSpPr/>
          <p:nvPr/>
        </p:nvSpPr>
        <p:spPr>
          <a:xfrm>
            <a:off x="1905113" y="2506980"/>
            <a:ext cx="182767" cy="113440"/>
          </a:xfrm>
          <a:prstGeom prst="actionButtonBlank">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85701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_dlc_DocId xmlns="27cd6113-d97b-4cb2-8f51-77165cadf5e1">MINKSUPP-320371298-1892</_dlc_DocId>
    <_dlc_DocIdUrl xmlns="27cd6113-d97b-4cb2-8f51-77165cadf5e1">
      <Url>https://mink.techmahindra.com/support/MC/MYBeat/_layouts/15/DocIdRedir.aspx?ID=MINKSUPP-320371298-1892</Url>
      <Description>MINKSUPP-320371298-1892</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1AACCA191822F47BA6DEE1CA1434910" ma:contentTypeVersion="9" ma:contentTypeDescription="Create a new document." ma:contentTypeScope="" ma:versionID="21135fac26931ae7531f603016dc075c">
  <xsd:schema xmlns:xsd="http://www.w3.org/2001/XMLSchema" xmlns:xs="http://www.w3.org/2001/XMLSchema" xmlns:p="http://schemas.microsoft.com/office/2006/metadata/properties" xmlns:ns1="http://schemas.microsoft.com/sharepoint/v3" xmlns:ns2="27cd6113-d97b-4cb2-8f51-77165cadf5e1" targetNamespace="http://schemas.microsoft.com/office/2006/metadata/properties" ma:root="true" ma:fieldsID="5aeec5561b01ddeef67940f0b34e6b22" ns1:_="" ns2:_="">
    <xsd:import namespace="http://schemas.microsoft.com/sharepoint/v3"/>
    <xsd:import namespace="27cd6113-d97b-4cb2-8f51-77165cadf5e1"/>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cd6113-d97b-4cb2-8f51-77165cadf5e1"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schemas.openxmlformats.org/package/2006/metadata/core-properties"/>
    <ds:schemaRef ds:uri="27cd6113-d97b-4cb2-8f51-77165cadf5e1"/>
    <ds:schemaRef ds:uri="http://www.w3.org/XML/1998/namespace"/>
    <ds:schemaRef ds:uri="http://purl.org/dc/dcmitype/"/>
  </ds:schemaRefs>
</ds:datastoreItem>
</file>

<file path=customXml/itemProps2.xml><?xml version="1.0" encoding="utf-8"?>
<ds:datastoreItem xmlns:ds="http://schemas.openxmlformats.org/officeDocument/2006/customXml" ds:itemID="{1F1219D9-EDA3-44F2-9840-F0263F8E4288}">
  <ds:schemaRefs>
    <ds:schemaRef ds:uri="http://schemas.microsoft.com/sharepoint/events"/>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4.xml><?xml version="1.0" encoding="utf-8"?>
<ds:datastoreItem xmlns:ds="http://schemas.openxmlformats.org/officeDocument/2006/customXml" ds:itemID="{FBA36C5A-5A2D-41C7-A23B-240D9B404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cd6113-d97b-4cb2-8f51-77165cadf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1287</Words>
  <Application>Microsoft Office PowerPoint</Application>
  <PresentationFormat>Widescreen</PresentationFormat>
  <Paragraphs>206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Wingdings</vt:lpstr>
      <vt:lpstr>Tech Mahindra Template 2014</vt:lpstr>
      <vt:lpstr>1_Tech Mahindra Template 2014</vt:lpstr>
      <vt:lpstr>PowerPoint Presentation</vt:lpstr>
      <vt:lpstr>Landing  screen </vt:lpstr>
      <vt:lpstr>Registration Screen </vt:lpstr>
      <vt:lpstr>My Aarogya  screen </vt:lpstr>
      <vt:lpstr>Eligibility Check for Home Quarantine </vt:lpstr>
      <vt:lpstr>My Aarogya  screen </vt:lpstr>
      <vt:lpstr>Managed Services</vt:lpstr>
      <vt:lpstr>Display optimum Managed Services </vt:lpstr>
      <vt:lpstr>Enquiry Status ( comes from the link in ‘My Arogya’ screen ) </vt:lpstr>
      <vt:lpstr>Create Order</vt:lpstr>
      <vt:lpstr>Order Status ( from the My Arogya page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2017-02-20T06:37:07Z</dcterms:created>
  <dcterms:modified xsi:type="dcterms:W3CDTF">2020-06-05T15:29:57Z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0x01010061AACCA191822F47BA6DEE1CA1434910</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_dlc_DocIdItemGuid">
    <vt:lpwstr>cc365e54-3713-4441-9cd5-cf5c78439bf4</vt:lpwstr>
  </property>
</Properties>
</file>