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4" r:id="rId3"/>
    <p:sldId id="292" r:id="rId4"/>
    <p:sldId id="293" r:id="rId5"/>
    <p:sldId id="309" r:id="rId6"/>
    <p:sldId id="312" r:id="rId7"/>
    <p:sldId id="296" r:id="rId8"/>
    <p:sldId id="297" r:id="rId9"/>
    <p:sldId id="313" r:id="rId10"/>
    <p:sldId id="271" r:id="rId11"/>
    <p:sldId id="272" r:id="rId12"/>
    <p:sldId id="298" r:id="rId13"/>
    <p:sldId id="310" r:id="rId14"/>
    <p:sldId id="315" r:id="rId15"/>
    <p:sldId id="300" r:id="rId16"/>
    <p:sldId id="302" r:id="rId17"/>
    <p:sldId id="301" r:id="rId18"/>
    <p:sldId id="303" r:id="rId19"/>
    <p:sldId id="304" r:id="rId20"/>
    <p:sldId id="319" r:id="rId21"/>
    <p:sldId id="314" r:id="rId22"/>
    <p:sldId id="311" r:id="rId23"/>
    <p:sldId id="307" r:id="rId24"/>
    <p:sldId id="316" r:id="rId25"/>
    <p:sldId id="317" r:id="rId26"/>
    <p:sldId id="318" r:id="rId27"/>
    <p:sldId id="277" r:id="rId28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26DA62"/>
    <a:srgbClr val="FF0000"/>
    <a:srgbClr val="00FF00"/>
    <a:srgbClr val="0033CC"/>
    <a:srgbClr val="878787"/>
    <a:srgbClr val="DD7F31"/>
    <a:srgbClr val="582E2E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86105" autoAdjust="0"/>
  </p:normalViewPr>
  <p:slideViewPr>
    <p:cSldViewPr snapToObjects="1">
      <p:cViewPr varScale="1">
        <p:scale>
          <a:sx n="58" d="100"/>
          <a:sy n="58" d="100"/>
        </p:scale>
        <p:origin x="-600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91843B-7F34-4A02-BF03-A3F1F16E8890}" type="datetime1">
              <a:rPr lang="it-IT"/>
              <a:pPr>
                <a:defRPr/>
              </a:pPr>
              <a:t>02/05/2012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DF12903-AD14-4092-BF40-9B3E2E59798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212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B2B6FC-545D-4A94-8B10-DEA7F19439A2}" type="datetime1">
              <a:rPr lang="it-IT"/>
              <a:pPr>
                <a:defRPr/>
              </a:pPr>
              <a:t>02/05/2012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A05B0D-F0A0-447C-9D08-5438B1442F1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58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710D74-8CEF-44B7-ADB2-192CBFA71374}" type="slidenum">
              <a:rPr lang="it-IT" smtClean="0"/>
              <a:pPr>
                <a:defRPr/>
              </a:pPr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Compare with an inverter and explain the circuit in detail</a:t>
            </a: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0DE02F-D268-4FE8-ADA7-32F73647CF0A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B7EF90-1B59-488E-8898-6C23A43E7653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B7EF90-1B59-488E-8898-6C23A43E7653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B7EF90-1B59-488E-8898-6C23A43E7653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7A549F-6B9D-46EE-8048-6D6B6140A75F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B7EF90-1B59-488E-8898-6C23A43E7653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B7EF90-1B59-488E-8898-6C23A43E7653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B7EF90-1B59-488E-8898-6C23A43E7653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B7EF90-1B59-488E-8898-6C23A43E7653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B7EF90-1B59-488E-8898-6C23A43E7653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Spend some more</a:t>
            </a:r>
            <a:r>
              <a:rPr lang="en-US" baseline="0" dirty="0" smtClean="0">
                <a:ea typeface="ＭＳ Ｐゴシック" pitchFamily="34" charset="-128"/>
              </a:rPr>
              <a:t> time explaining noise and add some figures and how they become relevant in </a:t>
            </a:r>
            <a:r>
              <a:rPr lang="en-US" baseline="0" dirty="0" err="1" smtClean="0">
                <a:ea typeface="ＭＳ Ｐゴシック" pitchFamily="34" charset="-128"/>
              </a:rPr>
              <a:t>subthreshold</a:t>
            </a:r>
            <a:r>
              <a:rPr lang="en-US" baseline="0" dirty="0" smtClean="0">
                <a:ea typeface="ＭＳ Ｐゴシック" pitchFamily="34" charset="-128"/>
              </a:rPr>
              <a:t> operation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7A549F-6B9D-46EE-8048-6D6B6140A75F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B7EF90-1B59-488E-8898-6C23A43E7653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7A549F-6B9D-46EE-8048-6D6B6140A75F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Why do we need an automated design flow</a:t>
            </a: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7A549F-6B9D-46EE-8048-6D6B6140A75F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7A549F-6B9D-46EE-8048-6D6B6140A75F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7A549F-6B9D-46EE-8048-6D6B6140A75F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7A549F-6B9D-46EE-8048-6D6B6140A75F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7A549F-6B9D-46EE-8048-6D6B6140A75F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F34C36-5D8C-4859-B465-A371F33DA867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Add images</a:t>
            </a:r>
            <a:r>
              <a:rPr lang="en-US" baseline="0" dirty="0" smtClean="0">
                <a:ea typeface="ＭＳ Ｐゴシック" pitchFamily="34" charset="-128"/>
              </a:rPr>
              <a:t> or graphs about </a:t>
            </a:r>
            <a:r>
              <a:rPr lang="en-US" baseline="0" dirty="0" err="1" smtClean="0">
                <a:ea typeface="ＭＳ Ｐゴシック" pitchFamily="34" charset="-128"/>
              </a:rPr>
              <a:t>subthreshold</a:t>
            </a:r>
            <a:r>
              <a:rPr lang="en-US" baseline="0" dirty="0" smtClean="0">
                <a:ea typeface="ＭＳ Ｐゴシック" pitchFamily="34" charset="-128"/>
              </a:rPr>
              <a:t> and ULP circuits. Main point rather than long sentences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7A549F-6B9D-46EE-8048-6D6B6140A75F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Explain previous work</a:t>
            </a: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7A549F-6B9D-46EE-8048-6D6B6140A75F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7A549F-6B9D-46EE-8048-6D6B6140A75F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7A549F-6B9D-46EE-8048-6D6B6140A75F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Get rid of d</a:t>
            </a:r>
            <a:r>
              <a:rPr lang="en-US" baseline="0" dirty="0" smtClean="0">
                <a:ea typeface="ＭＳ Ｐゴシック" pitchFamily="34" charset="-128"/>
              </a:rPr>
              <a:t> column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7A549F-6B9D-46EE-8048-6D6B6140A75F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7A549F-6B9D-46EE-8048-6D6B6140A75F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7A549F-6B9D-46EE-8048-6D6B6140A75F}" type="slidenum">
              <a:rPr lang="it-IT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it-IT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69F22-4A45-4B02-ADD3-C77A2A21095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25880-1A5B-4851-9B77-5D7B77A413D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BD760-5BB0-4D97-BF84-D3DE98EF9B3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987824" y="6356350"/>
            <a:ext cx="331236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 Noise-immune Sub-threshold Circuit Design based on Selective Use of Schmitt-trigger Logic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F9427-BBD8-469F-B715-DAB10AE62DE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3AB6C-8F3D-4EC2-B9E3-062ADDFABC4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FADC3-F752-4135-A980-E14D4CB2E10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5B6E2-F043-4889-BC05-BA78F621655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096CA-68B3-451C-B17F-0F255A455C3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E16B8-7742-4E37-950B-ED9BFB50066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D77F0-0E24-46DC-ADFA-A404983A2F5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98B92-ECF1-4DD6-8A8A-EA94D1C5E54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stile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4A08450-DFA3-4E1E-A355-0E0B1A8F05A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4.pn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it-IT" sz="4000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A Noise-Immune Sub</a:t>
            </a:r>
            <a:r>
              <a:rPr lang="en-US" sz="4000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-threshold Circuit Design based on Selective Use of</a:t>
            </a:r>
            <a:r>
              <a:rPr lang="it-IT" sz="4000" b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Schmitt-Trigger Logic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008063"/>
            <a:ext cx="9144000" cy="46037"/>
          </a:xfrm>
          <a:prstGeom prst="rect">
            <a:avLst/>
          </a:prstGeom>
          <a:solidFill>
            <a:srgbClr val="6A002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52" name="Picture 10" descr="brown-university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810" y="42863"/>
            <a:ext cx="18859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 descr="http://nunn-lugar.com/img/dtr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4368" y="5445224"/>
            <a:ext cx="995149" cy="10001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65554" y="4161854"/>
            <a:ext cx="793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M. </a:t>
            </a:r>
            <a:r>
              <a:rPr lang="en-US" b="1" i="1" dirty="0" err="1" smtClean="0">
                <a:solidFill>
                  <a:srgbClr val="FF0000"/>
                </a:solidFill>
              </a:rPr>
              <a:t>Donato</a:t>
            </a:r>
            <a:r>
              <a:rPr lang="en-US" b="1" i="1" dirty="0" smtClean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F. Cremona, W. Jin, R. I. </a:t>
            </a:r>
            <a:r>
              <a:rPr lang="en-US" b="1" i="1" dirty="0" err="1" smtClean="0">
                <a:solidFill>
                  <a:srgbClr val="FF0000"/>
                </a:solidFill>
              </a:rPr>
              <a:t>Bahar</a:t>
            </a:r>
            <a:r>
              <a:rPr lang="en-US" b="1" i="1" dirty="0" smtClean="0">
                <a:solidFill>
                  <a:srgbClr val="FF0000"/>
                </a:solidFill>
              </a:rPr>
              <a:t>, W. R. Patterson, A. </a:t>
            </a:r>
            <a:r>
              <a:rPr lang="en-US" b="1" i="1" dirty="0" err="1" smtClean="0">
                <a:solidFill>
                  <a:srgbClr val="FF0000"/>
                </a:solidFill>
              </a:rPr>
              <a:t>Zaslavsky</a:t>
            </a:r>
            <a:r>
              <a:rPr lang="en-US" b="1" i="1" dirty="0">
                <a:solidFill>
                  <a:srgbClr val="FF0000"/>
                </a:solidFill>
              </a:rPr>
              <a:t>, J. Mundy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Brown University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6245" y="5763888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This work was supported by DTRA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70520"/>
            <a:ext cx="7511752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Circuit implementation</a:t>
            </a:r>
            <a:b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</a:b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Schmitt Gates</a:t>
            </a:r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48E09-FB70-4B6E-9CB3-7FBF35AEEC95}" type="slidenum">
              <a:rPr lang="it-IT"/>
              <a:pPr>
                <a:defRPr/>
              </a:pPr>
              <a:t>10</a:t>
            </a:fld>
            <a:endParaRPr lang="it-IT" dirty="0"/>
          </a:p>
        </p:txBody>
      </p:sp>
      <p:sp>
        <p:nvSpPr>
          <p:cNvPr id="19462" name="CasellaDiTesto 6"/>
          <p:cNvSpPr txBox="1">
            <a:spLocks noChangeArrowheads="1"/>
          </p:cNvSpPr>
          <p:nvPr/>
        </p:nvSpPr>
        <p:spPr bwMode="auto">
          <a:xfrm>
            <a:off x="350838" y="1447800"/>
            <a:ext cx="845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124744"/>
            <a:ext cx="784887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it-IT" sz="2400" cap="small" spc="500" dirty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ea typeface="ＭＳ Ｐゴシック" charset="-128"/>
                <a:cs typeface="Lucida Sans Unicode" pitchFamily="34" charset="0"/>
              </a:rPr>
              <a:t>Schmitt </a:t>
            </a:r>
            <a:r>
              <a:rPr lang="it-IT" sz="24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ea typeface="ＭＳ Ｐゴシック" charset="-128"/>
                <a:cs typeface="Lucida Sans Unicode" pitchFamily="34" charset="0"/>
              </a:rPr>
              <a:t>Trigger</a:t>
            </a: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2475" y="3371850"/>
            <a:ext cx="1905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8" y="2132856"/>
            <a:ext cx="2990850" cy="385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 descr="brown-university.jpg"/>
          <p:cNvPicPr>
            <a:picLocks noChangeAspect="1"/>
          </p:cNvPicPr>
          <p:nvPr/>
        </p:nvPicPr>
        <p:blipFill>
          <a:blip r:embed="rId5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115616" y="2636912"/>
            <a:ext cx="864096" cy="7349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17557" y="2982094"/>
            <a:ext cx="1278055" cy="6851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83224" y="3526886"/>
            <a:ext cx="188436" cy="5909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2094089" y="3371774"/>
            <a:ext cx="188436" cy="5909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23728" y="4163100"/>
            <a:ext cx="188436" cy="5909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17558" y="4583088"/>
            <a:ext cx="1278055" cy="600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61697" y="4832092"/>
            <a:ext cx="1278055" cy="6851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5616" y="4540392"/>
            <a:ext cx="188436" cy="5909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06990" y="3158220"/>
            <a:ext cx="188436" cy="5909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92098" y="2619660"/>
            <a:ext cx="0" cy="8492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91680" y="4740002"/>
            <a:ext cx="0" cy="8492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978" y="1823345"/>
            <a:ext cx="3386151" cy="2778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21" y="3573016"/>
            <a:ext cx="3314143" cy="2719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4" name="Straight Arrow Connector 23"/>
          <p:cNvCxnSpPr>
            <a:stCxn id="31" idx="1"/>
          </p:cNvCxnSpPr>
          <p:nvPr/>
        </p:nvCxnSpPr>
        <p:spPr>
          <a:xfrm flipH="1">
            <a:off x="4860032" y="1881699"/>
            <a:ext cx="2016224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1" idx="2"/>
          </p:cNvCxnSpPr>
          <p:nvPr/>
        </p:nvCxnSpPr>
        <p:spPr>
          <a:xfrm flipH="1">
            <a:off x="7236296" y="2204864"/>
            <a:ext cx="553031" cy="1556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76256" y="1558533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Improved noise </a:t>
            </a:r>
          </a:p>
          <a:p>
            <a:pPr algn="ctr"/>
            <a:r>
              <a:rPr lang="en-US" dirty="0" smtClean="0"/>
              <a:t>margin</a:t>
            </a:r>
            <a:endParaRPr lang="en-US" dirty="0"/>
          </a:p>
        </p:txBody>
      </p:sp>
      <p:pic>
        <p:nvPicPr>
          <p:cNvPr id="19458" name="Picture 194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3597970"/>
            <a:ext cx="3283736" cy="2694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459" name="Rectangle 19458"/>
          <p:cNvSpPr/>
          <p:nvPr/>
        </p:nvSpPr>
        <p:spPr>
          <a:xfrm>
            <a:off x="611560" y="4163101"/>
            <a:ext cx="2232248" cy="1354132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1560" y="2708920"/>
            <a:ext cx="2232248" cy="1354132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1" grpId="0"/>
      <p:bldP spid="31" grpId="1"/>
      <p:bldP spid="19459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70520"/>
            <a:ext cx="7511752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sz="3600" cap="small" spc="500" dirty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Circuit implementation</a:t>
            </a:r>
            <a:br>
              <a:rPr lang="it-IT" sz="3600" cap="small" spc="500" dirty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</a:br>
            <a:r>
              <a:rPr lang="it-IT" sz="3600" cap="small" spc="500" dirty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Schmitt Gates</a:t>
            </a:r>
            <a:endParaRPr lang="it-IT" sz="3600" cap="small" spc="500" dirty="0" smtClean="0">
              <a:ln>
                <a:solidFill>
                  <a:srgbClr val="6C0000"/>
                </a:solidFill>
              </a:ln>
              <a:solidFill>
                <a:srgbClr val="6A00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D37E2-02D1-4E57-AFA8-98DD4186B537}" type="slidenum">
              <a:rPr lang="it-IT"/>
              <a:pPr>
                <a:defRPr/>
              </a:pPr>
              <a:t>11</a:t>
            </a:fld>
            <a:endParaRPr lang="it-IT" dirty="0"/>
          </a:p>
        </p:txBody>
      </p:sp>
      <p:sp>
        <p:nvSpPr>
          <p:cNvPr id="20486" name="CasellaDiTesto 6"/>
          <p:cNvSpPr txBox="1">
            <a:spLocks noChangeArrowheads="1"/>
          </p:cNvSpPr>
          <p:nvPr/>
        </p:nvSpPr>
        <p:spPr bwMode="auto">
          <a:xfrm>
            <a:off x="350838" y="1447800"/>
            <a:ext cx="845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124744"/>
            <a:ext cx="784887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it-IT" sz="2400" cap="small" spc="500" dirty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ea typeface="ＭＳ Ｐゴシック" charset="-128"/>
                <a:cs typeface="Lucida Sans Unicode" pitchFamily="34" charset="0"/>
              </a:rPr>
              <a:t>NAND Schmitt gate</a:t>
            </a: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pic>
        <p:nvPicPr>
          <p:cNvPr id="2049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2475" y="3371850"/>
            <a:ext cx="1905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1" name="TextBox 13"/>
          <p:cNvSpPr txBox="1">
            <a:spLocks noChangeArrowheads="1"/>
          </p:cNvSpPr>
          <p:nvPr/>
        </p:nvSpPr>
        <p:spPr bwMode="auto">
          <a:xfrm>
            <a:off x="4562477" y="4654550"/>
            <a:ext cx="32496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Hysteresis Characteristic of a </a:t>
            </a:r>
          </a:p>
          <a:p>
            <a:pPr algn="ctr"/>
            <a:r>
              <a:rPr lang="en-US" dirty="0"/>
              <a:t>NAND Schmitt </a:t>
            </a:r>
            <a:r>
              <a:rPr lang="en-US" dirty="0" smtClean="0"/>
              <a:t>gate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[</a:t>
            </a:r>
            <a:r>
              <a:rPr lang="en-US" dirty="0" err="1" smtClean="0"/>
              <a:t>Dokic</a:t>
            </a:r>
            <a:r>
              <a:rPr lang="en-US" dirty="0" smtClean="0"/>
              <a:t> ‘96]</a:t>
            </a:r>
            <a:endParaRPr lang="en-US" dirty="0"/>
          </a:p>
        </p:txBody>
      </p:sp>
      <p:pic>
        <p:nvPicPr>
          <p:cNvPr id="2049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2663" y="1989138"/>
            <a:ext cx="4937125" cy="224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 descr="brown-university.jpg"/>
          <p:cNvPicPr>
            <a:picLocks noChangeAspect="1"/>
          </p:cNvPicPr>
          <p:nvPr/>
        </p:nvPicPr>
        <p:blipFill>
          <a:blip r:embed="rId5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1628800"/>
            <a:ext cx="2925018" cy="459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70520"/>
            <a:ext cx="7511752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sz="3600" cap="small" spc="500" dirty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Circuit implementation</a:t>
            </a:r>
            <a:br>
              <a:rPr lang="it-IT" sz="3600" cap="small" spc="500" dirty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</a:br>
            <a:r>
              <a:rPr lang="it-IT" sz="3600" cap="small" spc="500" dirty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Schmitt Gates</a:t>
            </a:r>
            <a:endParaRPr lang="it-IT" sz="3600" cap="small" spc="500" dirty="0" smtClean="0">
              <a:ln>
                <a:solidFill>
                  <a:srgbClr val="6C0000"/>
                </a:solidFill>
              </a:ln>
              <a:solidFill>
                <a:srgbClr val="6A00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D37E2-02D1-4E57-AFA8-98DD4186B537}" type="slidenum">
              <a:rPr lang="it-IT"/>
              <a:pPr>
                <a:defRPr/>
              </a:pPr>
              <a:t>12</a:t>
            </a:fld>
            <a:endParaRPr lang="it-IT" dirty="0"/>
          </a:p>
        </p:txBody>
      </p:sp>
      <p:sp>
        <p:nvSpPr>
          <p:cNvPr id="20486" name="CasellaDiTesto 6"/>
          <p:cNvSpPr txBox="1">
            <a:spLocks noChangeArrowheads="1"/>
          </p:cNvSpPr>
          <p:nvPr/>
        </p:nvSpPr>
        <p:spPr bwMode="auto">
          <a:xfrm>
            <a:off x="350838" y="1447800"/>
            <a:ext cx="845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095127"/>
            <a:ext cx="784887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it-IT" sz="24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ea typeface="ＭＳ Ｐゴシック" charset="-128"/>
                <a:cs typeface="Lucida Sans Unicode" pitchFamily="34" charset="0"/>
              </a:rPr>
              <a:t>Including Implications into the Gate</a:t>
            </a: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pic>
        <p:nvPicPr>
          <p:cNvPr id="2049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888" y="3371850"/>
            <a:ext cx="1905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 descr="brown-university.jpg"/>
          <p:cNvPicPr>
            <a:picLocks noChangeAspect="1"/>
          </p:cNvPicPr>
          <p:nvPr/>
        </p:nvPicPr>
        <p:blipFill>
          <a:blip r:embed="rId4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1628800"/>
            <a:ext cx="2925018" cy="459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518" y="1632744"/>
            <a:ext cx="3382190" cy="429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4221485" y="1632744"/>
            <a:ext cx="1872208" cy="1436216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31428" y="1623053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CMOS</a:t>
            </a:r>
          </a:p>
          <a:p>
            <a:r>
              <a:rPr lang="en-US" dirty="0" smtClean="0"/>
              <a:t>pull-up network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516104" y="3371850"/>
            <a:ext cx="432160" cy="527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94305" y="2989228"/>
            <a:ext cx="198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Modified Schmitt NAND pull-down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64088" y="4725144"/>
            <a:ext cx="1630217" cy="64807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3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3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70520"/>
            <a:ext cx="7511752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sz="3600" cap="small" spc="500" dirty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Circuit implementation</a:t>
            </a:r>
            <a:br>
              <a:rPr lang="it-IT" sz="3600" cap="small" spc="500" dirty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</a:br>
            <a:r>
              <a:rPr lang="it-IT" sz="3600" cap="small" spc="500" dirty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Schmitt Gates</a:t>
            </a:r>
            <a:endParaRPr lang="it-IT" sz="3600" cap="small" spc="500" dirty="0" smtClean="0">
              <a:ln>
                <a:solidFill>
                  <a:srgbClr val="6C0000"/>
                </a:solidFill>
              </a:ln>
              <a:solidFill>
                <a:srgbClr val="6A00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D37E2-02D1-4E57-AFA8-98DD4186B537}" type="slidenum">
              <a:rPr lang="it-IT"/>
              <a:pPr>
                <a:defRPr/>
              </a:pPr>
              <a:t>13</a:t>
            </a:fld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1095127"/>
            <a:ext cx="784887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it-IT" sz="24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ea typeface="ＭＳ Ｐゴシック" charset="-128"/>
                <a:cs typeface="Lucida Sans Unicode" pitchFamily="34" charset="0"/>
              </a:rPr>
              <a:t>4 kind of implications</a:t>
            </a: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pic>
        <p:nvPicPr>
          <p:cNvPr id="14" name="Picture 10" descr="brown-university.jpg"/>
          <p:cNvPicPr>
            <a:picLocks noChangeAspect="1"/>
          </p:cNvPicPr>
          <p:nvPr/>
        </p:nvPicPr>
        <p:blipFill>
          <a:blip r:embed="rId3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9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>
                <a:latin typeface="Lucida Sans Unicode" pitchFamily="34" charset="0"/>
              </a:rPr>
              <a:t>A(0) → B(0)        PMOS/Pull-up</a:t>
            </a:r>
          </a:p>
          <a:p>
            <a:pPr marL="0" indent="0" algn="ctr">
              <a:buNone/>
            </a:pPr>
            <a:endParaRPr lang="it-IT" dirty="0" smtClean="0">
              <a:latin typeface="Lucida Sans Unicode" pitchFamily="34" charset="0"/>
            </a:endParaRPr>
          </a:p>
          <a:p>
            <a:pPr marL="0" indent="0" algn="ctr">
              <a:buNone/>
            </a:pPr>
            <a:r>
              <a:rPr lang="it-IT" dirty="0" smtClean="0">
                <a:latin typeface="Lucida Sans Unicode" pitchFamily="34" charset="0"/>
              </a:rPr>
              <a:t>    A(0</a:t>
            </a:r>
            <a:r>
              <a:rPr lang="it-IT" dirty="0">
                <a:latin typeface="Lucida Sans Unicode" pitchFamily="34" charset="0"/>
              </a:rPr>
              <a:t>) → </a:t>
            </a:r>
            <a:r>
              <a:rPr lang="it-IT" dirty="0" smtClean="0">
                <a:latin typeface="Lucida Sans Unicode" pitchFamily="34" charset="0"/>
              </a:rPr>
              <a:t>B(1)        PMOS/Pull-down</a:t>
            </a:r>
          </a:p>
          <a:p>
            <a:pPr marL="0" indent="0" algn="ctr">
              <a:buNone/>
            </a:pPr>
            <a:endParaRPr lang="it-IT" dirty="0" smtClean="0">
              <a:latin typeface="Lucida Sans Unicode" pitchFamily="34" charset="0"/>
            </a:endParaRPr>
          </a:p>
          <a:p>
            <a:pPr marL="0" indent="0" algn="ctr">
              <a:buNone/>
            </a:pPr>
            <a:r>
              <a:rPr lang="it-IT" dirty="0" smtClean="0">
                <a:latin typeface="Lucida Sans Unicode" pitchFamily="34" charset="0"/>
              </a:rPr>
              <a:t>A(1) </a:t>
            </a:r>
            <a:r>
              <a:rPr lang="it-IT" dirty="0">
                <a:latin typeface="Lucida Sans Unicode" pitchFamily="34" charset="0"/>
              </a:rPr>
              <a:t>→ B(0)        N</a:t>
            </a:r>
            <a:r>
              <a:rPr lang="it-IT" dirty="0" smtClean="0">
                <a:latin typeface="Lucida Sans Unicode" pitchFamily="34" charset="0"/>
              </a:rPr>
              <a:t>MOS/Pull-up</a:t>
            </a:r>
          </a:p>
          <a:p>
            <a:pPr marL="0" indent="0" algn="ctr">
              <a:buNone/>
            </a:pPr>
            <a:endParaRPr lang="it-IT" dirty="0" smtClean="0">
              <a:latin typeface="Lucida Sans Unicode" pitchFamily="34" charset="0"/>
            </a:endParaRPr>
          </a:p>
          <a:p>
            <a:pPr marL="0" indent="0" algn="ctr">
              <a:buNone/>
            </a:pPr>
            <a:r>
              <a:rPr lang="it-IT" dirty="0" smtClean="0">
                <a:latin typeface="Lucida Sans Unicode" pitchFamily="34" charset="0"/>
              </a:rPr>
              <a:t>    A(1) </a:t>
            </a:r>
            <a:r>
              <a:rPr lang="it-IT" dirty="0">
                <a:latin typeface="Lucida Sans Unicode" pitchFamily="34" charset="0"/>
              </a:rPr>
              <a:t>→ </a:t>
            </a:r>
            <a:r>
              <a:rPr lang="it-IT" dirty="0" smtClean="0">
                <a:latin typeface="Lucida Sans Unicode" pitchFamily="34" charset="0"/>
              </a:rPr>
              <a:t>B(1)        NMOS/Pull-down</a:t>
            </a:r>
            <a:endParaRPr lang="it-IT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Lucida Sans Unicode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995936" y="1628800"/>
            <a:ext cx="648072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995936" y="2852936"/>
            <a:ext cx="648072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3995936" y="4005064"/>
            <a:ext cx="648072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995936" y="5157192"/>
            <a:ext cx="648072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Outline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it-IT" sz="2400" dirty="0" smtClean="0">
                <a:latin typeface="Lucida Sans Unicode" pitchFamily="34" charset="0"/>
              </a:rPr>
              <a:t>Implication</a:t>
            </a:r>
          </a:p>
          <a:p>
            <a:pPr lvl="1"/>
            <a:r>
              <a:rPr lang="it-IT" sz="2000" dirty="0" smtClean="0">
                <a:latin typeface="Lucida Sans Unicode" pitchFamily="34" charset="0"/>
              </a:rPr>
              <a:t>What are they?</a:t>
            </a:r>
          </a:p>
          <a:p>
            <a:pPr lvl="1"/>
            <a:r>
              <a:rPr lang="it-IT" sz="2000" dirty="0" smtClean="0">
                <a:latin typeface="Lucida Sans Unicode" pitchFamily="34" charset="0"/>
              </a:rPr>
              <a:t>How can they be used to improve noise immunity</a:t>
            </a:r>
          </a:p>
          <a:p>
            <a:r>
              <a:rPr lang="it-IT" sz="2400" dirty="0" smtClean="0">
                <a:latin typeface="Lucida Sans Unicode" pitchFamily="34" charset="0"/>
              </a:rPr>
              <a:t>Schmitt Trigger gates</a:t>
            </a:r>
          </a:p>
          <a:p>
            <a:pPr lvl="1"/>
            <a:r>
              <a:rPr lang="it-IT" sz="2000" dirty="0" smtClean="0">
                <a:latin typeface="Lucida Sans Unicode" pitchFamily="34" charset="0"/>
              </a:rPr>
              <a:t>Basic operation</a:t>
            </a:r>
          </a:p>
          <a:p>
            <a:pPr lvl="1"/>
            <a:r>
              <a:rPr lang="it-IT" sz="2000" dirty="0" smtClean="0">
                <a:latin typeface="Lucida Sans Unicode" pitchFamily="34" charset="0"/>
              </a:rPr>
              <a:t>Embedding implications into Schmitt gate</a:t>
            </a:r>
          </a:p>
          <a:p>
            <a:r>
              <a:rPr lang="it-IT" sz="2400" dirty="0" smtClean="0">
                <a:latin typeface="Lucida Sans Unicode" pitchFamily="34" charset="0"/>
              </a:rPr>
              <a:t>Simulation results</a:t>
            </a:r>
          </a:p>
          <a:p>
            <a:r>
              <a:rPr lang="it-IT" sz="2400" dirty="0" smtClean="0">
                <a:solidFill>
                  <a:schemeClr val="bg2"/>
                </a:solidFill>
                <a:latin typeface="Lucida Sans Unicode" pitchFamily="34" charset="0"/>
              </a:rPr>
              <a:t>Automated design flow</a:t>
            </a:r>
          </a:p>
          <a:p>
            <a:pPr lvl="1"/>
            <a:r>
              <a:rPr lang="it-IT" sz="2000" dirty="0" smtClean="0">
                <a:solidFill>
                  <a:schemeClr val="bg2"/>
                </a:solidFill>
                <a:latin typeface="Lucida Sans Unicode" pitchFamily="34" charset="0"/>
              </a:rPr>
              <a:t>How do you select which implications to insert in the circuit?</a:t>
            </a:r>
            <a:endParaRPr lang="it-IT" sz="2000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Lucida Sans Unicode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F6225-8268-4BE2-A181-4204E72BB810}" type="slidenum">
              <a:rPr lang="it-IT"/>
              <a:pPr>
                <a:defRPr/>
              </a:pPr>
              <a:t>14</a:t>
            </a:fld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pic>
        <p:nvPicPr>
          <p:cNvPr id="3081" name="Picture 10" descr="brown-university.jpg"/>
          <p:cNvPicPr>
            <a:picLocks noChangeAspect="1"/>
          </p:cNvPicPr>
          <p:nvPr/>
        </p:nvPicPr>
        <p:blipFill>
          <a:blip r:embed="rId3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6036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70520"/>
            <a:ext cx="7511752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Simulation Setup</a:t>
            </a:r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D37E2-02D1-4E57-AFA8-98DD4186B537}" type="slidenum">
              <a:rPr lang="it-IT"/>
              <a:pPr>
                <a:defRPr/>
              </a:pPr>
              <a:t>15</a:t>
            </a:fld>
            <a:endParaRPr lang="it-IT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pic>
        <p:nvPicPr>
          <p:cNvPr id="14" name="Picture 10" descr="brown-university.jpg"/>
          <p:cNvPicPr>
            <a:picLocks noChangeAspect="1"/>
          </p:cNvPicPr>
          <p:nvPr/>
        </p:nvPicPr>
        <p:blipFill>
          <a:blip r:embed="rId3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ontent Placeholder 9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it-IT" sz="2800" dirty="0" smtClean="0">
                <a:latin typeface="Lucida Sans Unicode" pitchFamily="34" charset="0"/>
              </a:rPr>
              <a:t>22nm PTM (BSIM4)</a:t>
            </a:r>
            <a:endParaRPr lang="it-IT" sz="2800" dirty="0">
              <a:latin typeface="Lucida Sans Unicode" pitchFamily="34" charset="0"/>
            </a:endParaRPr>
          </a:p>
          <a:p>
            <a:endParaRPr lang="it-IT" sz="2800" dirty="0" smtClean="0">
              <a:latin typeface="Lucida Sans Unicode" pitchFamily="34" charset="0"/>
            </a:endParaRPr>
          </a:p>
          <a:p>
            <a:r>
              <a:rPr lang="it-IT" sz="2800" dirty="0" smtClean="0">
                <a:latin typeface="Lucida Sans Unicode" pitchFamily="34" charset="0"/>
              </a:rPr>
              <a:t>Additive White Gaussian Noise with 0 </a:t>
            </a:r>
            <a:r>
              <a:rPr lang="el-GR" sz="2800" dirty="0" smtClean="0">
                <a:latin typeface="Lucida Sans Unicode" pitchFamily="34" charset="0"/>
              </a:rPr>
              <a:t>μ</a:t>
            </a:r>
            <a:r>
              <a:rPr lang="en-US" sz="2800" dirty="0" smtClean="0">
                <a:latin typeface="Lucida Sans Unicode" pitchFamily="34" charset="0"/>
              </a:rPr>
              <a:t> </a:t>
            </a:r>
            <a:r>
              <a:rPr lang="it-IT" sz="2800" dirty="0" smtClean="0">
                <a:latin typeface="Lucida Sans Unicode" pitchFamily="34" charset="0"/>
              </a:rPr>
              <a:t>and 10 mV </a:t>
            </a:r>
            <a:r>
              <a:rPr lang="el-GR" sz="2800" dirty="0" smtClean="0">
                <a:latin typeface="Lucida Sans Unicode" pitchFamily="34" charset="0"/>
              </a:rPr>
              <a:t>σ</a:t>
            </a:r>
            <a:endParaRPr lang="en-US" sz="2800" dirty="0" smtClean="0">
              <a:latin typeface="Lucida Sans Unicode" pitchFamily="34" charset="0"/>
            </a:endParaRPr>
          </a:p>
          <a:p>
            <a:endParaRPr lang="en-US" sz="2800" dirty="0">
              <a:latin typeface="Lucida Sans Unicode" pitchFamily="34" charset="0"/>
            </a:endParaRPr>
          </a:p>
          <a:p>
            <a:r>
              <a:rPr lang="en-US" sz="2800" dirty="0" smtClean="0">
                <a:latin typeface="Lucida Sans Unicode" pitchFamily="34" charset="0"/>
              </a:rPr>
              <a:t>RTS noise with 50 mV amplitude</a:t>
            </a:r>
          </a:p>
          <a:p>
            <a:endParaRPr lang="en-US" sz="2800" dirty="0">
              <a:latin typeface="Lucida Sans Unicode" pitchFamily="34" charset="0"/>
            </a:endParaRPr>
          </a:p>
          <a:p>
            <a:r>
              <a:rPr lang="en-US" sz="2800" dirty="0" smtClean="0">
                <a:latin typeface="Lucida Sans Unicode" pitchFamily="34" charset="0"/>
              </a:rPr>
              <a:t>Sub-threshold operation V</a:t>
            </a:r>
            <a:r>
              <a:rPr lang="en-US" sz="2800" baseline="-25000" dirty="0" smtClean="0">
                <a:latin typeface="Lucida Sans Unicode" pitchFamily="34" charset="0"/>
              </a:rPr>
              <a:t>DD</a:t>
            </a:r>
            <a:r>
              <a:rPr lang="en-US" sz="2800" dirty="0" smtClean="0">
                <a:latin typeface="Lucida Sans Unicode" pitchFamily="34" charset="0"/>
              </a:rPr>
              <a:t> = 170 mV</a:t>
            </a:r>
          </a:p>
          <a:p>
            <a:endParaRPr lang="en-US" sz="2800" dirty="0">
              <a:latin typeface="Lucida Sans Unicode" pitchFamily="34" charset="0"/>
            </a:endParaRPr>
          </a:p>
          <a:p>
            <a:r>
              <a:rPr lang="en-US" sz="2800" dirty="0" smtClean="0">
                <a:latin typeface="Lucida Sans Unicode" pitchFamily="34" charset="0"/>
              </a:rPr>
              <a:t>Fast-Slow corner libraries</a:t>
            </a:r>
            <a:endParaRPr lang="it-IT" sz="2800" dirty="0"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3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70520"/>
            <a:ext cx="7511752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Simulation Results</a:t>
            </a:r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D37E2-02D1-4E57-AFA8-98DD4186B537}" type="slidenum">
              <a:rPr lang="it-IT"/>
              <a:pPr>
                <a:defRPr/>
              </a:pPr>
              <a:t>16</a:t>
            </a:fld>
            <a:endParaRPr lang="it-IT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pic>
        <p:nvPicPr>
          <p:cNvPr id="14" name="Picture 10" descr="brown-university.jpg"/>
          <p:cNvPicPr>
            <a:picLocks noChangeAspect="1"/>
          </p:cNvPicPr>
          <p:nvPr/>
        </p:nvPicPr>
        <p:blipFill>
          <a:blip r:embed="rId3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870" y="1124744"/>
            <a:ext cx="6034458" cy="262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20" y="3645024"/>
            <a:ext cx="7176513" cy="237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56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it-IT" sz="2800" dirty="0" smtClean="0">
                <a:latin typeface="Lucida Sans Unicode" pitchFamily="34" charset="0"/>
              </a:rPr>
              <a:t>Primary Output (N24) is the main target</a:t>
            </a:r>
          </a:p>
          <a:p>
            <a:r>
              <a:rPr lang="it-IT" sz="2800" dirty="0" smtClean="0">
                <a:latin typeface="Lucida Sans Unicode" pitchFamily="34" charset="0"/>
              </a:rPr>
              <a:t>Subset of implications that have N24 as implicand</a:t>
            </a:r>
          </a:p>
          <a:p>
            <a:pPr marL="0" indent="0">
              <a:buNone/>
            </a:pPr>
            <a:endParaRPr lang="it-IT" sz="2800" dirty="0" smtClean="0">
              <a:latin typeface="Lucida Sans Unicode" pitchFamily="34" charset="0"/>
            </a:endParaRPr>
          </a:p>
          <a:p>
            <a:pPr marL="0" indent="0">
              <a:buNone/>
            </a:pPr>
            <a:endParaRPr lang="it-IT" sz="2800" dirty="0" smtClean="0">
              <a:latin typeface="Lucida Sans Unicode" pitchFamily="34" charset="0"/>
            </a:endParaRPr>
          </a:p>
          <a:p>
            <a:pPr marL="0" indent="0">
              <a:buNone/>
            </a:pPr>
            <a:endParaRPr lang="it-IT" sz="2800" dirty="0">
              <a:latin typeface="Lucida Sans Unicode" pitchFamily="34" charset="0"/>
            </a:endParaRPr>
          </a:p>
          <a:p>
            <a:pPr marL="0" indent="0">
              <a:buNone/>
            </a:pPr>
            <a:endParaRPr lang="it-IT" sz="2800" dirty="0">
              <a:latin typeface="Lucida Sans Unicode" pitchFamily="34" charset="0"/>
            </a:endParaRPr>
          </a:p>
          <a:p>
            <a:r>
              <a:rPr lang="it-IT" sz="2800" dirty="0" smtClean="0">
                <a:latin typeface="Lucida Sans Unicode" pitchFamily="34" charset="0"/>
              </a:rPr>
              <a:t>Build a chain of implications back to the primary inputs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82428"/>
            <a:ext cx="2046920" cy="220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70520"/>
            <a:ext cx="7511752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Simulation Results</a:t>
            </a:r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D37E2-02D1-4E57-AFA8-98DD4186B537}" type="slidenum">
              <a:rPr lang="it-IT"/>
              <a:pPr>
                <a:defRPr/>
              </a:pPr>
              <a:t>17</a:t>
            </a:fld>
            <a:endParaRPr lang="it-IT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pic>
        <p:nvPicPr>
          <p:cNvPr id="14" name="Picture 10" descr="brown-university.jpg"/>
          <p:cNvPicPr>
            <a:picLocks noChangeAspect="1"/>
          </p:cNvPicPr>
          <p:nvPr/>
        </p:nvPicPr>
        <p:blipFill>
          <a:blip r:embed="rId4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11560" y="1124744"/>
            <a:ext cx="784887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it-IT" sz="24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ea typeface="ＭＳ Ｐゴシック" charset="-128"/>
                <a:cs typeface="Lucida Sans Unicode" pitchFamily="34" charset="0"/>
              </a:rPr>
              <a:t>Implication Selection</a:t>
            </a: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39" y="2882427"/>
            <a:ext cx="2046921" cy="22027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39" y="2882428"/>
            <a:ext cx="2046921" cy="220275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11" y="2878063"/>
            <a:ext cx="2050977" cy="220712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22" y="2882427"/>
            <a:ext cx="2026450" cy="2180727"/>
          </a:xfrm>
          <a:prstGeom prst="rect">
            <a:avLst/>
          </a:prstGeom>
        </p:spPr>
      </p:pic>
      <p:cxnSp>
        <p:nvCxnSpPr>
          <p:cNvPr id="4097" name="Elbow Connector 4096"/>
          <p:cNvCxnSpPr/>
          <p:nvPr/>
        </p:nvCxnSpPr>
        <p:spPr>
          <a:xfrm>
            <a:off x="3275856" y="3429000"/>
            <a:ext cx="1718455" cy="7200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26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2033 2.96296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19045 2.96296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70520"/>
            <a:ext cx="7511752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Simulation Results</a:t>
            </a:r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D37E2-02D1-4E57-AFA8-98DD4186B537}" type="slidenum">
              <a:rPr lang="it-IT"/>
              <a:pPr>
                <a:defRPr/>
              </a:pPr>
              <a:t>18</a:t>
            </a:fld>
            <a:endParaRPr lang="it-IT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pic>
        <p:nvPicPr>
          <p:cNvPr id="14" name="Picture 10" descr="brown-university.jpg"/>
          <p:cNvPicPr>
            <a:picLocks noChangeAspect="1"/>
          </p:cNvPicPr>
          <p:nvPr/>
        </p:nvPicPr>
        <p:blipFill>
          <a:blip r:embed="rId3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1" y="1631367"/>
            <a:ext cx="8835049" cy="384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rved Up Arrow 14"/>
          <p:cNvSpPr/>
          <p:nvPr/>
        </p:nvSpPr>
        <p:spPr>
          <a:xfrm>
            <a:off x="918118" y="3839276"/>
            <a:ext cx="5238058" cy="1368152"/>
          </a:xfrm>
          <a:prstGeom prst="curvedUpArrow">
            <a:avLst/>
          </a:prstGeom>
          <a:solidFill>
            <a:srgbClr val="26DA62">
              <a:alpha val="67059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560" y="1124744"/>
            <a:ext cx="784887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it-IT" sz="24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ea typeface="ＭＳ Ｐゴシック" charset="-128"/>
                <a:cs typeface="Lucida Sans Unicode" pitchFamily="34" charset="0"/>
              </a:rPr>
              <a:t>Implication Reinforcement</a:t>
            </a: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5373216"/>
            <a:ext cx="813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gates that produce N10’ and N24 are replaced with modified Schmitt gates</a:t>
            </a:r>
            <a:endParaRPr lang="en-US" sz="2400" dirty="0"/>
          </a:p>
        </p:txBody>
      </p:sp>
      <p:sp>
        <p:nvSpPr>
          <p:cNvPr id="24" name="Curved Up Arrow 23"/>
          <p:cNvSpPr/>
          <p:nvPr/>
        </p:nvSpPr>
        <p:spPr>
          <a:xfrm rot="19900556" flipV="1">
            <a:off x="5256239" y="1526166"/>
            <a:ext cx="3279675" cy="1479773"/>
          </a:xfrm>
          <a:prstGeom prst="curvedUpArrow">
            <a:avLst>
              <a:gd name="adj1" fmla="val 17466"/>
              <a:gd name="adj2" fmla="val 36470"/>
              <a:gd name="adj3" fmla="val 26594"/>
            </a:avLst>
          </a:prstGeom>
          <a:solidFill>
            <a:srgbClr val="26DA62">
              <a:alpha val="67059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82" y="1305416"/>
            <a:ext cx="8015486" cy="502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70520"/>
            <a:ext cx="7511752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Simulation Results</a:t>
            </a:r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D37E2-02D1-4E57-AFA8-98DD4186B537}" type="slidenum">
              <a:rPr lang="it-IT"/>
              <a:pPr>
                <a:defRPr/>
              </a:pPr>
              <a:t>19</a:t>
            </a:fld>
            <a:endParaRPr lang="it-IT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pic>
        <p:nvPicPr>
          <p:cNvPr id="14" name="Picture 10" descr="brown-university.jpg"/>
          <p:cNvPicPr>
            <a:picLocks noChangeAspect="1"/>
          </p:cNvPicPr>
          <p:nvPr/>
        </p:nvPicPr>
        <p:blipFill>
          <a:blip r:embed="rId4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611560" y="1124744"/>
            <a:ext cx="784887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it-IT" sz="24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ea typeface="ＭＳ Ｐゴシック" charset="-128"/>
                <a:cs typeface="Lucida Sans Unicode" pitchFamily="34" charset="0"/>
              </a:rPr>
              <a:t>Implication Reinforcement</a:t>
            </a: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69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sz="2800" dirty="0" smtClean="0">
                    <a:latin typeface="Lucida Sans Unicode" pitchFamily="34" charset="0"/>
                  </a:rPr>
                  <a:t>Thermal noise is inversely proportional to the node capacitance</a:t>
                </a:r>
                <a:endParaRPr lang="it-IT" sz="2800" dirty="0">
                  <a:latin typeface="Lucida Sans Unicode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𝑅𝑀𝑆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𝑘𝑇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𝐶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dirty="0" smtClean="0">
                  <a:latin typeface="Lucida Sans Unicode" pitchFamily="34" charset="0"/>
                </a:endParaRPr>
              </a:p>
              <a:p>
                <a:r>
                  <a:rPr lang="en-US" sz="2800" dirty="0" smtClean="0">
                    <a:latin typeface="Lucida Sans Unicode" pitchFamily="34" charset="0"/>
                    <a:cs typeface="Lucida Sans Unicode" pitchFamily="34" charset="0"/>
                  </a:rPr>
                  <a:t>Random Telegraph Signal (RTS)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Lucida Sans Unicode" pitchFamily="34" charset="0"/>
                    <a:cs typeface="Lucida Sans Unicode" pitchFamily="34" charset="0"/>
                  </a:rPr>
                  <a:t> </a:t>
                </a:r>
                <a:r>
                  <a:rPr lang="en-US" sz="2800" dirty="0" smtClean="0">
                    <a:latin typeface="Lucida Sans Unicode" pitchFamily="34" charset="0"/>
                    <a:cs typeface="Lucida Sans Unicode" pitchFamily="34" charset="0"/>
                  </a:rPr>
                  <a:t>  noise due to carrier 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latin typeface="Lucida Sans Unicode" pitchFamily="34" charset="0"/>
                    <a:cs typeface="Lucida Sans Unicode" pitchFamily="34" charset="0"/>
                  </a:rPr>
                  <a:t>   fluctuations is amplified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Lucida Sans Unicode" pitchFamily="34" charset="0"/>
                    <a:cs typeface="Lucida Sans Unicode" pitchFamily="34" charset="0"/>
                  </a:rPr>
                  <a:t> </a:t>
                </a:r>
                <a:r>
                  <a:rPr lang="en-US" sz="2800" dirty="0" smtClean="0">
                    <a:latin typeface="Lucida Sans Unicode" pitchFamily="34" charset="0"/>
                    <a:cs typeface="Lucida Sans Unicode" pitchFamily="34" charset="0"/>
                  </a:rPr>
                  <a:t>  in </a:t>
                </a:r>
                <a:r>
                  <a:rPr lang="en-US" sz="2800" dirty="0" err="1" smtClean="0">
                    <a:latin typeface="Lucida Sans Unicode" pitchFamily="34" charset="0"/>
                    <a:cs typeface="Lucida Sans Unicode" pitchFamily="34" charset="0"/>
                  </a:rPr>
                  <a:t>nanoscale</a:t>
                </a:r>
                <a:r>
                  <a:rPr lang="en-US" sz="2800" dirty="0" smtClean="0">
                    <a:latin typeface="Lucida Sans Unicode" pitchFamily="34" charset="0"/>
                    <a:cs typeface="Lucida Sans Unicode" pitchFamily="34" charset="0"/>
                  </a:rPr>
                  <a:t> circuits</a:t>
                </a:r>
              </a:p>
              <a:p>
                <a:pPr marL="0" indent="0">
                  <a:buNone/>
                </a:pPr>
                <a:endParaRPr lang="en-US" sz="2800" dirty="0">
                  <a:latin typeface="Lucida Sans Unicode" pitchFamily="34" charset="0"/>
                  <a:cs typeface="Lucida Sans Unicode" pitchFamily="34" charset="0"/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21088"/>
            <a:ext cx="3631133" cy="2071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Noise Sources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F6225-8268-4BE2-A181-4204E72BB810}" type="slidenum">
              <a:rPr lang="it-IT"/>
              <a:pPr>
                <a:defRPr/>
              </a:pPr>
              <a:t>2</a:t>
            </a:fld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pic>
        <p:nvPicPr>
          <p:cNvPr id="3081" name="Picture 10" descr="brown-university.jpg"/>
          <p:cNvPicPr>
            <a:picLocks noChangeAspect="1"/>
          </p:cNvPicPr>
          <p:nvPr/>
        </p:nvPicPr>
        <p:blipFill>
          <a:blip r:embed="rId5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73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82" y="1305416"/>
            <a:ext cx="8015486" cy="502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70520"/>
            <a:ext cx="7511752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Simulation Results</a:t>
            </a:r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D37E2-02D1-4E57-AFA8-98DD4186B537}" type="slidenum">
              <a:rPr lang="it-IT"/>
              <a:pPr>
                <a:defRPr/>
              </a:pPr>
              <a:t>20</a:t>
            </a:fld>
            <a:endParaRPr lang="it-IT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pic>
        <p:nvPicPr>
          <p:cNvPr id="14" name="Picture 10" descr="brown-university.jpg"/>
          <p:cNvPicPr>
            <a:picLocks noChangeAspect="1"/>
          </p:cNvPicPr>
          <p:nvPr/>
        </p:nvPicPr>
        <p:blipFill>
          <a:blip r:embed="rId5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611560" y="1124744"/>
            <a:ext cx="784887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it-IT" sz="24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ea typeface="ＭＳ Ｐゴシック" charset="-128"/>
                <a:cs typeface="Lucida Sans Unicode" pitchFamily="34" charset="0"/>
              </a:rPr>
              <a:t>Implication Reinforcement</a:t>
            </a: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2242605"/>
            <a:ext cx="8619836" cy="25545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Set of 100 simulations with different noise samples</a:t>
            </a:r>
          </a:p>
          <a:p>
            <a:endParaRPr lang="en-US" sz="3200" dirty="0"/>
          </a:p>
          <a:p>
            <a:r>
              <a:rPr lang="en-US" sz="3200" dirty="0" smtClean="0"/>
              <a:t>2 Implications (18.75 % area overhead)</a:t>
            </a:r>
          </a:p>
          <a:p>
            <a:endParaRPr lang="en-US" sz="3200" dirty="0"/>
          </a:p>
          <a:p>
            <a:r>
              <a:rPr lang="en-US" sz="3200" dirty="0" smtClean="0"/>
              <a:t>Failure rate reduced from 6.5% to 0%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52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Outline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it-IT" sz="2400" dirty="0" smtClean="0">
                <a:latin typeface="Lucida Sans Unicode" pitchFamily="34" charset="0"/>
              </a:rPr>
              <a:t>Implication</a:t>
            </a:r>
          </a:p>
          <a:p>
            <a:pPr lvl="1"/>
            <a:r>
              <a:rPr lang="it-IT" sz="2000" dirty="0" smtClean="0">
                <a:latin typeface="Lucida Sans Unicode" pitchFamily="34" charset="0"/>
              </a:rPr>
              <a:t>What are they?</a:t>
            </a:r>
          </a:p>
          <a:p>
            <a:pPr lvl="1"/>
            <a:r>
              <a:rPr lang="it-IT" sz="2000" dirty="0" smtClean="0">
                <a:latin typeface="Lucida Sans Unicode" pitchFamily="34" charset="0"/>
              </a:rPr>
              <a:t>How can they be used to improve noise immunity</a:t>
            </a:r>
          </a:p>
          <a:p>
            <a:r>
              <a:rPr lang="it-IT" sz="2400" dirty="0" smtClean="0">
                <a:latin typeface="Lucida Sans Unicode" pitchFamily="34" charset="0"/>
              </a:rPr>
              <a:t>Schmitt Trigger gates</a:t>
            </a:r>
          </a:p>
          <a:p>
            <a:pPr lvl="1"/>
            <a:r>
              <a:rPr lang="it-IT" sz="2000" dirty="0" smtClean="0">
                <a:latin typeface="Lucida Sans Unicode" pitchFamily="34" charset="0"/>
              </a:rPr>
              <a:t>Basic operation</a:t>
            </a:r>
          </a:p>
          <a:p>
            <a:pPr lvl="1"/>
            <a:r>
              <a:rPr lang="it-IT" sz="2000" dirty="0" smtClean="0">
                <a:latin typeface="Lucida Sans Unicode" pitchFamily="34" charset="0"/>
              </a:rPr>
              <a:t>Embedding implications into Schmitt gate</a:t>
            </a:r>
          </a:p>
          <a:p>
            <a:r>
              <a:rPr lang="it-IT" sz="2400" dirty="0" smtClean="0">
                <a:latin typeface="Lucida Sans Unicode" pitchFamily="34" charset="0"/>
              </a:rPr>
              <a:t>Simulation results</a:t>
            </a:r>
          </a:p>
          <a:p>
            <a:r>
              <a:rPr lang="it-IT" sz="2400" dirty="0" smtClean="0">
                <a:latin typeface="Lucida Sans Unicode" pitchFamily="34" charset="0"/>
              </a:rPr>
              <a:t>Automated design flow</a:t>
            </a:r>
          </a:p>
          <a:p>
            <a:pPr lvl="1"/>
            <a:r>
              <a:rPr lang="it-IT" sz="2000" dirty="0" smtClean="0">
                <a:latin typeface="Lucida Sans Unicode" pitchFamily="34" charset="0"/>
              </a:rPr>
              <a:t>How do you select which implications to insert in the circuit?</a:t>
            </a:r>
            <a:endParaRPr lang="it-IT" sz="2000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Lucida Sans Unicode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F6225-8268-4BE2-A181-4204E72BB810}" type="slidenum">
              <a:rPr lang="it-IT"/>
              <a:pPr>
                <a:defRPr/>
              </a:pPr>
              <a:t>21</a:t>
            </a:fld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pic>
        <p:nvPicPr>
          <p:cNvPr id="3081" name="Picture 10" descr="brown-university.jpg"/>
          <p:cNvPicPr>
            <a:picLocks noChangeAspect="1"/>
          </p:cNvPicPr>
          <p:nvPr/>
        </p:nvPicPr>
        <p:blipFill>
          <a:blip r:embed="rId3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6036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Design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>
                <a:latin typeface="Lucida Sans Unicode" pitchFamily="34" charset="0"/>
              </a:rPr>
              <a:t>Thousands of implications exist in any circuit</a:t>
            </a:r>
          </a:p>
          <a:p>
            <a:endParaRPr lang="it-IT" dirty="0" smtClean="0">
              <a:latin typeface="Lucida Sans Unicode" pitchFamily="34" charset="0"/>
            </a:endParaRPr>
          </a:p>
          <a:p>
            <a:r>
              <a:rPr lang="it-IT" dirty="0" smtClean="0">
                <a:latin typeface="Lucida Sans Unicode" pitchFamily="34" charset="0"/>
              </a:rPr>
              <a:t>We want to use a limited number of implications</a:t>
            </a:r>
          </a:p>
          <a:p>
            <a:endParaRPr lang="it-IT" dirty="0">
              <a:latin typeface="Lucida Sans Unicode" pitchFamily="34" charset="0"/>
            </a:endParaRPr>
          </a:p>
          <a:p>
            <a:r>
              <a:rPr lang="it-IT" dirty="0" smtClean="0">
                <a:latin typeface="Lucida Sans Unicode" pitchFamily="34" charset="0"/>
              </a:rPr>
              <a:t>How can we easily select these implications? </a:t>
            </a:r>
          </a:p>
          <a:p>
            <a:pPr marL="0" indent="0">
              <a:buNone/>
            </a:pPr>
            <a:endParaRPr lang="it-IT" dirty="0">
              <a:latin typeface="Lucida Sans Unicode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F6225-8268-4BE2-A181-4204E72BB810}" type="slidenum">
              <a:rPr lang="it-IT"/>
              <a:pPr>
                <a:defRPr/>
              </a:pPr>
              <a:t>22</a:t>
            </a:fld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pic>
        <p:nvPicPr>
          <p:cNvPr id="3081" name="Picture 10" descr="brown-university.jpg"/>
          <p:cNvPicPr>
            <a:picLocks noChangeAspect="1"/>
          </p:cNvPicPr>
          <p:nvPr/>
        </p:nvPicPr>
        <p:blipFill>
          <a:blip r:embed="rId3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79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Design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148064" y="1600200"/>
            <a:ext cx="3538736" cy="4525963"/>
          </a:xfrm>
        </p:spPr>
        <p:txBody>
          <a:bodyPr/>
          <a:lstStyle/>
          <a:p>
            <a:endParaRPr lang="it-IT" dirty="0" smtClean="0">
              <a:latin typeface="Lucida Sans Unicode" pitchFamily="34" charset="0"/>
            </a:endParaRPr>
          </a:p>
          <a:p>
            <a:pPr marL="0" indent="0">
              <a:buNone/>
            </a:pPr>
            <a:endParaRPr lang="it-IT" dirty="0">
              <a:latin typeface="Lucida Sans Unicode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F6225-8268-4BE2-A181-4204E72BB810}" type="slidenum">
              <a:rPr lang="it-IT"/>
              <a:pPr>
                <a:defRPr/>
              </a:pPr>
              <a:t>23</a:t>
            </a:fld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pic>
        <p:nvPicPr>
          <p:cNvPr id="3081" name="Picture 10" descr="brown-university.jpg"/>
          <p:cNvPicPr>
            <a:picLocks noChangeAspect="1"/>
          </p:cNvPicPr>
          <p:nvPr/>
        </p:nvPicPr>
        <p:blipFill>
          <a:blip r:embed="rId3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92065"/>
            <a:ext cx="2371725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3419872" y="1340768"/>
            <a:ext cx="1008112" cy="44644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50055" y="3006691"/>
            <a:ext cx="4673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Implication Discovery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and Verification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43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Design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148064" y="1600200"/>
            <a:ext cx="3538736" cy="4525963"/>
          </a:xfrm>
        </p:spPr>
        <p:txBody>
          <a:bodyPr/>
          <a:lstStyle/>
          <a:p>
            <a:endParaRPr lang="it-IT" dirty="0" smtClean="0">
              <a:latin typeface="Lucida Sans Unicode" pitchFamily="34" charset="0"/>
            </a:endParaRPr>
          </a:p>
          <a:p>
            <a:pPr marL="0" indent="0">
              <a:buNone/>
            </a:pPr>
            <a:endParaRPr lang="it-IT" dirty="0">
              <a:latin typeface="Lucida Sans Unicode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F6225-8268-4BE2-A181-4204E72BB810}" type="slidenum">
              <a:rPr lang="it-IT"/>
              <a:pPr>
                <a:defRPr/>
              </a:pPr>
              <a:t>24</a:t>
            </a:fld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pic>
        <p:nvPicPr>
          <p:cNvPr id="3081" name="Picture 10" descr="brown-university.jpg"/>
          <p:cNvPicPr>
            <a:picLocks noChangeAspect="1"/>
          </p:cNvPicPr>
          <p:nvPr/>
        </p:nvPicPr>
        <p:blipFill>
          <a:blip r:embed="rId3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30" y="1916832"/>
            <a:ext cx="626151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59632" y="1052736"/>
            <a:ext cx="3456384" cy="1584176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317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31640" y="4293096"/>
            <a:ext cx="3456384" cy="1584176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317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6352412" y="2492896"/>
            <a:ext cx="451836" cy="2232248"/>
          </a:xfrm>
          <a:prstGeom prst="rightBrace">
            <a:avLst>
              <a:gd name="adj1" fmla="val 54590"/>
              <a:gd name="adj2" fmla="val 4937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44390" y="3122965"/>
            <a:ext cx="20040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Implication </a:t>
            </a:r>
          </a:p>
          <a:p>
            <a:pPr algn="ctr"/>
            <a:r>
              <a:rPr lang="en-US" sz="2800" dirty="0" smtClean="0"/>
              <a:t>sorting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29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Design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148064" y="1600200"/>
            <a:ext cx="3538736" cy="4525963"/>
          </a:xfrm>
        </p:spPr>
        <p:txBody>
          <a:bodyPr/>
          <a:lstStyle/>
          <a:p>
            <a:endParaRPr lang="it-IT" dirty="0" smtClean="0">
              <a:latin typeface="Lucida Sans Unicode" pitchFamily="34" charset="0"/>
            </a:endParaRPr>
          </a:p>
          <a:p>
            <a:pPr marL="0" indent="0">
              <a:buNone/>
            </a:pPr>
            <a:endParaRPr lang="it-IT" dirty="0">
              <a:latin typeface="Lucida Sans Unicode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F6225-8268-4BE2-A181-4204E72BB810}" type="slidenum">
              <a:rPr lang="it-IT"/>
              <a:pPr>
                <a:defRPr/>
              </a:pPr>
              <a:t>25</a:t>
            </a:fld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pic>
        <p:nvPicPr>
          <p:cNvPr id="3081" name="Picture 10" descr="brown-university.jpg"/>
          <p:cNvPicPr>
            <a:picLocks noChangeAspect="1"/>
          </p:cNvPicPr>
          <p:nvPr/>
        </p:nvPicPr>
        <p:blipFill>
          <a:blip r:embed="rId3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259632" y="1052736"/>
            <a:ext cx="3456384" cy="1584176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317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31640" y="4293096"/>
            <a:ext cx="3456384" cy="1584176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317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19847"/>
            <a:ext cx="27051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3851920" y="1484784"/>
            <a:ext cx="504056" cy="4248472"/>
          </a:xfrm>
          <a:prstGeom prst="rightBrace">
            <a:avLst>
              <a:gd name="adj1" fmla="val 65347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9992" y="2924944"/>
            <a:ext cx="44053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Implications chain </a:t>
            </a:r>
          </a:p>
          <a:p>
            <a:pPr algn="ctr"/>
            <a:r>
              <a:rPr lang="en-US" sz="4000" dirty="0" smtClean="0"/>
              <a:t>extraction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787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Design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148064" y="1600200"/>
            <a:ext cx="3538736" cy="4525963"/>
          </a:xfrm>
        </p:spPr>
        <p:txBody>
          <a:bodyPr/>
          <a:lstStyle/>
          <a:p>
            <a:endParaRPr lang="it-IT" dirty="0" smtClean="0">
              <a:latin typeface="Lucida Sans Unicode" pitchFamily="34" charset="0"/>
            </a:endParaRPr>
          </a:p>
          <a:p>
            <a:pPr marL="0" indent="0">
              <a:buNone/>
            </a:pPr>
            <a:endParaRPr lang="it-IT" dirty="0">
              <a:latin typeface="Lucida Sans Unicode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F6225-8268-4BE2-A181-4204E72BB810}" type="slidenum">
              <a:rPr lang="it-IT"/>
              <a:pPr>
                <a:defRPr/>
              </a:pPr>
              <a:t>26</a:t>
            </a:fld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pic>
        <p:nvPicPr>
          <p:cNvPr id="3081" name="Picture 10" descr="brown-university.jpg"/>
          <p:cNvPicPr>
            <a:picLocks noChangeAspect="1"/>
          </p:cNvPicPr>
          <p:nvPr/>
        </p:nvPicPr>
        <p:blipFill>
          <a:blip r:embed="rId3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259632" y="1052736"/>
            <a:ext cx="3456384" cy="1584176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317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31640" y="4293096"/>
            <a:ext cx="3456384" cy="1584176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317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5580112" y="1484784"/>
            <a:ext cx="504056" cy="4248472"/>
          </a:xfrm>
          <a:prstGeom prst="rightBrace">
            <a:avLst>
              <a:gd name="adj1" fmla="val 54981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4" y="1592015"/>
            <a:ext cx="5428820" cy="403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34369" y="2795444"/>
            <a:ext cx="28264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SPICE </a:t>
            </a:r>
            <a:r>
              <a:rPr lang="en-US" sz="3200" dirty="0" err="1" smtClean="0"/>
              <a:t>netlist</a:t>
            </a:r>
            <a:r>
              <a:rPr lang="en-US" sz="3200" dirty="0" smtClean="0"/>
              <a:t> </a:t>
            </a:r>
          </a:p>
          <a:p>
            <a:pPr algn="ctr"/>
            <a:r>
              <a:rPr lang="en-US" sz="3200" dirty="0" smtClean="0"/>
              <a:t>extraction </a:t>
            </a:r>
          </a:p>
          <a:p>
            <a:pPr algn="ctr"/>
            <a:r>
              <a:rPr lang="en-US" sz="3200" dirty="0" smtClean="0"/>
              <a:t>and simulation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631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70520"/>
            <a:ext cx="7511752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Conclusions</a:t>
            </a:r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4BDC9-63EC-4CCD-B47E-D242C099DBA7}" type="slidenum">
              <a:rPr lang="it-IT"/>
              <a:pPr>
                <a:defRPr/>
              </a:pPr>
              <a:t>27</a:t>
            </a:fld>
            <a:endParaRPr lang="it-IT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/>
          </a:p>
        </p:txBody>
      </p:sp>
      <p:pic>
        <p:nvPicPr>
          <p:cNvPr id="2560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2475" y="3371850"/>
            <a:ext cx="1905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brown-university.jpg"/>
          <p:cNvPicPr>
            <a:picLocks noChangeAspect="1"/>
          </p:cNvPicPr>
          <p:nvPr/>
        </p:nvPicPr>
        <p:blipFill>
          <a:blip r:embed="rId4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7674" y="1052736"/>
            <a:ext cx="844480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ＭＳ Ｐゴシック" charset="-128"/>
              </a:rPr>
              <a:t>We</a:t>
            </a:r>
            <a:r>
              <a:rPr lang="en-US" altLang="zh-CN" sz="2800" dirty="0" smtClean="0">
                <a:latin typeface="Tahoma" pitchFamily="34" charset="0"/>
                <a:ea typeface="SimSun" pitchFamily="2" charset="-122"/>
                <a:cs typeface="ＭＳ Ｐゴシック" charset="-128"/>
              </a:rPr>
              <a:t> </a:t>
            </a:r>
            <a:r>
              <a:rPr lang="en-US" altLang="zh-CN" sz="2800" dirty="0" smtClean="0">
                <a:latin typeface="+mn-lt"/>
                <a:ea typeface="SimSun" pitchFamily="2" charset="-122"/>
                <a:cs typeface="ＭＳ Ｐゴシック" charset="-128"/>
              </a:rPr>
              <a:t>have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ＭＳ Ｐゴシック" charset="-128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ＭＳ Ｐゴシック" charset="-128"/>
              </a:rPr>
              <a:t>proposed a </a:t>
            </a:r>
            <a:r>
              <a:rPr lang="en-US" altLang="zh-CN" sz="2800" dirty="0" smtClean="0">
                <a:latin typeface="+mn-lt"/>
                <a:ea typeface="SimSun" pitchFamily="2" charset="-122"/>
                <a:cs typeface="ＭＳ Ｐゴシック" charset="-128"/>
              </a:rPr>
              <a:t>cost-effective solution for improving the reliability of sub-threshold </a:t>
            </a:r>
            <a:r>
              <a:rPr lang="en-US" altLang="zh-CN" sz="2800" dirty="0" err="1" smtClean="0">
                <a:latin typeface="+mn-lt"/>
                <a:ea typeface="SimSun" pitchFamily="2" charset="-122"/>
                <a:cs typeface="ＭＳ Ｐゴシック" charset="-128"/>
              </a:rPr>
              <a:t>nanoscale</a:t>
            </a:r>
            <a:r>
              <a:rPr lang="en-US" altLang="zh-CN" sz="2800" dirty="0" smtClean="0">
                <a:latin typeface="+mn-lt"/>
                <a:ea typeface="SimSun" pitchFamily="2" charset="-122"/>
                <a:cs typeface="ＭＳ Ｐゴシック" charset="-128"/>
              </a:rPr>
              <a:t> circuits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2800" dirty="0" smtClean="0">
                <a:latin typeface="+mn-lt"/>
                <a:ea typeface="SimSun" pitchFamily="2" charset="-122"/>
                <a:cs typeface="ＭＳ Ｐゴシック" charset="-128"/>
              </a:rPr>
              <a:t>I</a:t>
            </a:r>
            <a:r>
              <a:rPr kumimoji="0" lang="en-US" altLang="zh-CN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ＭＳ Ｐゴシック" charset="-128"/>
              </a:rPr>
              <a:t>mplication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ＭＳ Ｐゴシック" charset="-128"/>
              </a:rPr>
              <a:t> relationships are embedded into  Schmitt 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ＭＳ Ｐゴシック" charset="-128"/>
              </a:rPr>
              <a:t>trigger 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ＭＳ Ｐゴシック" charset="-128"/>
              </a:rPr>
              <a:t>gates to reinforce correct behavior</a:t>
            </a:r>
            <a:endParaRPr kumimoji="0" lang="en-US" altLang="zh-CN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2800" dirty="0" smtClean="0">
                <a:latin typeface="+mn-lt"/>
                <a:ea typeface="SimSun" pitchFamily="2" charset="-122"/>
                <a:cs typeface="ＭＳ Ｐゴシック" charset="-128"/>
              </a:rPr>
              <a:t>We </a:t>
            </a:r>
            <a:r>
              <a:rPr lang="en-US" altLang="zh-CN" sz="2800" dirty="0" smtClean="0">
                <a:latin typeface="+mn-lt"/>
                <a:ea typeface="SimSun" pitchFamily="2" charset="-122"/>
                <a:cs typeface="ＭＳ Ｐゴシック" charset="-128"/>
              </a:rPr>
              <a:t>plan to expand and improve the design flow with particular emphasis on </a:t>
            </a:r>
            <a:r>
              <a:rPr lang="en-US" altLang="zh-CN" sz="2800" dirty="0" smtClean="0">
                <a:latin typeface="+mn-lt"/>
                <a:ea typeface="SimSun" pitchFamily="2" charset="-122"/>
                <a:cs typeface="ＭＳ Ｐゴシック" charset="-128"/>
              </a:rPr>
              <a:t>the “value” of the  implication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ＭＳ Ｐゴシック" charset="-128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2800" dirty="0">
                <a:latin typeface="+mn-lt"/>
                <a:ea typeface="SimSun" pitchFamily="2" charset="-122"/>
                <a:cs typeface="ＭＳ Ｐゴシック" charset="-128"/>
              </a:rPr>
              <a:t>Future work will focus on considering more advanced </a:t>
            </a:r>
            <a:r>
              <a:rPr lang="en-US" altLang="zh-CN" sz="2800" dirty="0" smtClean="0">
                <a:latin typeface="+mn-lt"/>
                <a:ea typeface="SimSun" pitchFamily="2" charset="-122"/>
                <a:cs typeface="ＭＳ Ｐゴシック" charset="-128"/>
              </a:rPr>
              <a:t>technologies and </a:t>
            </a:r>
            <a:r>
              <a:rPr lang="en-US" altLang="zh-CN" sz="2800" dirty="0">
                <a:latin typeface="+mn-lt"/>
                <a:ea typeface="SimSun" pitchFamily="2" charset="-122"/>
                <a:cs typeface="ＭＳ Ｐゴシック" charset="-128"/>
              </a:rPr>
              <a:t>analyzing other noise sources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altLang="zh-CN" sz="2800" dirty="0">
              <a:latin typeface="+mn-lt"/>
              <a:ea typeface="SimSun" pitchFamily="2" charset="-122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Motivation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smtClean="0">
                <a:latin typeface="Lucida Sans Unicode" pitchFamily="34" charset="0"/>
              </a:rPr>
              <a:t>Technology and supply voltage scaling bring new reliability challenges</a:t>
            </a:r>
          </a:p>
          <a:p>
            <a:pPr marL="0" indent="0">
              <a:buNone/>
            </a:pPr>
            <a:endParaRPr lang="it-IT" sz="2800" dirty="0" smtClean="0">
              <a:latin typeface="Lucida Sans Unicode" pitchFamily="34" charset="0"/>
            </a:endParaRPr>
          </a:p>
          <a:p>
            <a:r>
              <a:rPr lang="it-IT" sz="2800" dirty="0" smtClean="0">
                <a:latin typeface="Lucida Sans Unicode" pitchFamily="34" charset="0"/>
              </a:rPr>
              <a:t>Ultra-Low Power applications </a:t>
            </a:r>
          </a:p>
          <a:p>
            <a:pPr marL="0" indent="0">
              <a:buNone/>
            </a:pPr>
            <a:r>
              <a:rPr lang="it-IT" sz="2800" dirty="0" smtClean="0">
                <a:latin typeface="Lucida Sans Unicode" pitchFamily="34" charset="0"/>
              </a:rPr>
              <a:t>   and subthreshold operation</a:t>
            </a:r>
          </a:p>
          <a:p>
            <a:pPr marL="0" indent="0">
              <a:buNone/>
            </a:pPr>
            <a:endParaRPr lang="it-IT" sz="2800" dirty="0" smtClean="0">
              <a:latin typeface="Lucida Sans Unicode" pitchFamily="34" charset="0"/>
            </a:endParaRPr>
          </a:p>
          <a:p>
            <a:r>
              <a:rPr lang="it-IT" sz="2800" dirty="0" smtClean="0">
                <a:latin typeface="Lucida Sans Unicode" pitchFamily="34" charset="0"/>
              </a:rPr>
              <a:t> Manufacturing defects and </a:t>
            </a:r>
          </a:p>
          <a:p>
            <a:pPr marL="0" indent="0">
              <a:buNone/>
            </a:pPr>
            <a:r>
              <a:rPr lang="it-IT" sz="2800" dirty="0" smtClean="0">
                <a:latin typeface="Lucida Sans Unicode" pitchFamily="34" charset="0"/>
              </a:rPr>
              <a:t>	shrinking noise margins lead to </a:t>
            </a:r>
          </a:p>
          <a:p>
            <a:pPr marL="0" indent="0">
              <a:buNone/>
            </a:pPr>
            <a:r>
              <a:rPr lang="it-IT" sz="2800" dirty="0">
                <a:latin typeface="Lucida Sans Unicode" pitchFamily="34" charset="0"/>
              </a:rPr>
              <a:t>	</a:t>
            </a:r>
            <a:r>
              <a:rPr lang="it-IT" sz="2800" dirty="0" smtClean="0">
                <a:latin typeface="Lucida Sans Unicode" pitchFamily="34" charset="0"/>
              </a:rPr>
              <a:t>higher soft-error rates</a:t>
            </a:r>
          </a:p>
          <a:p>
            <a:endParaRPr lang="it-IT" dirty="0" smtClean="0">
              <a:latin typeface="Lucida Sans Unicode" pitchFamily="34" charset="0"/>
            </a:endParaRP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F6225-8268-4BE2-A181-4204E72BB810}" type="slidenum">
              <a:rPr lang="it-IT"/>
              <a:pPr>
                <a:defRPr/>
              </a:pPr>
              <a:t>3</a:t>
            </a:fld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pic>
        <p:nvPicPr>
          <p:cNvPr id="3081" name="Picture 10" descr="brown-university.jpg"/>
          <p:cNvPicPr>
            <a:picLocks noChangeAspect="1"/>
          </p:cNvPicPr>
          <p:nvPr/>
        </p:nvPicPr>
        <p:blipFill>
          <a:blip r:embed="rId3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204864"/>
            <a:ext cx="1650876" cy="1419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885" y="3356992"/>
            <a:ext cx="1691208" cy="1268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754" y="3789040"/>
            <a:ext cx="1421035" cy="1459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0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Motivation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smtClean="0">
                <a:latin typeface="Lucida Sans Unicode" pitchFamily="34" charset="0"/>
              </a:rPr>
              <a:t>Exisiting noise-tolerant design approaches often based on reduntant logic</a:t>
            </a:r>
          </a:p>
          <a:p>
            <a:pPr marL="0" indent="0">
              <a:buNone/>
            </a:pPr>
            <a:endParaRPr lang="it-IT" dirty="0" smtClean="0">
              <a:latin typeface="Lucida Sans Unicode" pitchFamily="34" charset="0"/>
            </a:endParaRPr>
          </a:p>
          <a:p>
            <a:pPr marL="0" indent="0">
              <a:buNone/>
            </a:pPr>
            <a:endParaRPr lang="it-IT" dirty="0">
              <a:latin typeface="Lucida Sans Unicode" pitchFamily="34" charset="0"/>
            </a:endParaRPr>
          </a:p>
          <a:p>
            <a:pPr marL="0" indent="0">
              <a:buNone/>
            </a:pPr>
            <a:endParaRPr lang="it-IT" dirty="0" smtClean="0">
              <a:latin typeface="Lucida Sans Unicode" pitchFamily="34" charset="0"/>
            </a:endParaRPr>
          </a:p>
          <a:p>
            <a:endParaRPr lang="it-IT" dirty="0" smtClean="0">
              <a:latin typeface="Lucida Sans Unicode" pitchFamily="34" charset="0"/>
            </a:endParaRPr>
          </a:p>
          <a:p>
            <a:r>
              <a:rPr lang="it-IT" sz="2800" dirty="0" smtClean="0">
                <a:latin typeface="Lucida Sans Unicode" pitchFamily="34" charset="0"/>
              </a:rPr>
              <a:t>Trade-off between area overhead and improved noise-robustness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F6225-8268-4BE2-A181-4204E72BB810}" type="slidenum">
              <a:rPr lang="it-IT"/>
              <a:pPr>
                <a:defRPr/>
              </a:pPr>
              <a:t>4</a:t>
            </a:fld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pic>
        <p:nvPicPr>
          <p:cNvPr id="3081" name="Picture 10" descr="brown-university.jpg"/>
          <p:cNvPicPr>
            <a:picLocks noChangeAspect="1"/>
          </p:cNvPicPr>
          <p:nvPr/>
        </p:nvPicPr>
        <p:blipFill>
          <a:blip r:embed="rId3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611560" y="2854286"/>
            <a:ext cx="4402832" cy="1798850"/>
            <a:chOff x="457200" y="2016727"/>
            <a:chExt cx="8305800" cy="3393473"/>
          </a:xfrm>
        </p:grpSpPr>
        <p:pic>
          <p:nvPicPr>
            <p:cNvPr id="11" name="Picture 10" descr="checker_block_diagram.eps"/>
            <p:cNvPicPr>
              <a:picLocks noChangeAspect="1"/>
            </p:cNvPicPr>
            <p:nvPr/>
          </p:nvPicPr>
          <p:blipFill>
            <a:blip r:embed="rId4" cstate="print"/>
            <a:srcRect l="17910" r="22388" b="39346"/>
            <a:stretch>
              <a:fillRect/>
            </a:stretch>
          </p:blipFill>
          <p:spPr>
            <a:xfrm>
              <a:off x="2438400" y="2016727"/>
              <a:ext cx="3048000" cy="1640873"/>
            </a:xfrm>
            <a:prstGeom prst="rect">
              <a:avLst/>
            </a:prstGeom>
          </p:spPr>
        </p:pic>
        <p:pic>
          <p:nvPicPr>
            <p:cNvPr id="12" name="Picture 11" descr="checker_block_diagram.eps"/>
            <p:cNvPicPr>
              <a:picLocks noChangeAspect="1"/>
            </p:cNvPicPr>
            <p:nvPr/>
          </p:nvPicPr>
          <p:blipFill>
            <a:blip r:embed="rId4" cstate="print"/>
            <a:srcRect l="17910" r="22388" b="39346"/>
            <a:stretch>
              <a:fillRect/>
            </a:stretch>
          </p:blipFill>
          <p:spPr>
            <a:xfrm>
              <a:off x="2438400" y="3769327"/>
              <a:ext cx="3048000" cy="1640873"/>
            </a:xfrm>
            <a:prstGeom prst="rect">
              <a:avLst/>
            </a:prstGeom>
          </p:spPr>
        </p:pic>
        <p:cxnSp>
          <p:nvCxnSpPr>
            <p:cNvPr id="13" name="Elbow Connector 12"/>
            <p:cNvCxnSpPr/>
            <p:nvPr/>
          </p:nvCxnSpPr>
          <p:spPr>
            <a:xfrm>
              <a:off x="5486400" y="2815303"/>
              <a:ext cx="1600200" cy="474963"/>
            </a:xfrm>
            <a:prstGeom prst="bentConnector3">
              <a:avLst>
                <a:gd name="adj1" fmla="val 50000"/>
              </a:avLst>
            </a:prstGeom>
            <a:ln w="7620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flipV="1">
              <a:off x="5486400" y="3845527"/>
              <a:ext cx="1600200" cy="717542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>
              <a:off x="6942416" y="3013747"/>
              <a:ext cx="1210985" cy="1136580"/>
            </a:xfrm>
            <a:custGeom>
              <a:avLst/>
              <a:gdLst/>
              <a:ahLst/>
              <a:cxnLst>
                <a:cxn ang="0">
                  <a:pos x="153" y="3853"/>
                </a:cxn>
                <a:cxn ang="0">
                  <a:pos x="466" y="3867"/>
                </a:cxn>
                <a:cxn ang="0">
                  <a:pos x="780" y="3861"/>
                </a:cxn>
                <a:cxn ang="0">
                  <a:pos x="1089" y="3835"/>
                </a:cxn>
                <a:cxn ang="0">
                  <a:pos x="1395" y="3790"/>
                </a:cxn>
                <a:cxn ang="0">
                  <a:pos x="1692" y="3726"/>
                </a:cxn>
                <a:cxn ang="0">
                  <a:pos x="1977" y="3645"/>
                </a:cxn>
                <a:cxn ang="0">
                  <a:pos x="2247" y="3546"/>
                </a:cxn>
                <a:cxn ang="0">
                  <a:pos x="2498" y="3430"/>
                </a:cxn>
                <a:cxn ang="0">
                  <a:pos x="2729" y="3299"/>
                </a:cxn>
                <a:cxn ang="0">
                  <a:pos x="2941" y="3154"/>
                </a:cxn>
                <a:cxn ang="0">
                  <a:pos x="3126" y="2997"/>
                </a:cxn>
                <a:cxn ang="0">
                  <a:pos x="3285" y="2829"/>
                </a:cxn>
                <a:cxn ang="0">
                  <a:pos x="3415" y="2653"/>
                </a:cxn>
                <a:cxn ang="0">
                  <a:pos x="3517" y="2468"/>
                </a:cxn>
                <a:cxn ang="0">
                  <a:pos x="3588" y="2279"/>
                </a:cxn>
                <a:cxn ang="0">
                  <a:pos x="3628" y="2086"/>
                </a:cxn>
                <a:cxn ang="0">
                  <a:pos x="3637" y="1891"/>
                </a:cxn>
                <a:cxn ang="0">
                  <a:pos x="3615" y="1697"/>
                </a:cxn>
                <a:cxn ang="0">
                  <a:pos x="3561" y="1505"/>
                </a:cxn>
                <a:cxn ang="0">
                  <a:pos x="3476" y="1317"/>
                </a:cxn>
                <a:cxn ang="0">
                  <a:pos x="3363" y="1136"/>
                </a:cxn>
                <a:cxn ang="0">
                  <a:pos x="3219" y="963"/>
                </a:cxn>
                <a:cxn ang="0">
                  <a:pos x="3048" y="800"/>
                </a:cxn>
                <a:cxn ang="0">
                  <a:pos x="2851" y="648"/>
                </a:cxn>
                <a:cxn ang="0">
                  <a:pos x="2632" y="509"/>
                </a:cxn>
                <a:cxn ang="0">
                  <a:pos x="2390" y="384"/>
                </a:cxn>
                <a:cxn ang="0">
                  <a:pos x="2131" y="275"/>
                </a:cxn>
                <a:cxn ang="0">
                  <a:pos x="1854" y="183"/>
                </a:cxn>
                <a:cxn ang="0">
                  <a:pos x="1564" y="109"/>
                </a:cxn>
                <a:cxn ang="0">
                  <a:pos x="1264" y="55"/>
                </a:cxn>
                <a:cxn ang="0">
                  <a:pos x="956" y="19"/>
                </a:cxn>
                <a:cxn ang="0">
                  <a:pos x="643" y="0"/>
                </a:cxn>
                <a:cxn ang="0">
                  <a:pos x="330" y="4"/>
                </a:cxn>
                <a:cxn ang="0">
                  <a:pos x="19" y="26"/>
                </a:cxn>
              </a:cxnLst>
              <a:rect l="0" t="0" r="r" b="b"/>
              <a:pathLst>
                <a:path w="3638" h="3868">
                  <a:moveTo>
                    <a:pt x="0" y="3839"/>
                  </a:moveTo>
                  <a:lnTo>
                    <a:pt x="153" y="3853"/>
                  </a:lnTo>
                  <a:lnTo>
                    <a:pt x="310" y="3862"/>
                  </a:lnTo>
                  <a:lnTo>
                    <a:pt x="466" y="3867"/>
                  </a:lnTo>
                  <a:lnTo>
                    <a:pt x="623" y="3866"/>
                  </a:lnTo>
                  <a:lnTo>
                    <a:pt x="780" y="3861"/>
                  </a:lnTo>
                  <a:lnTo>
                    <a:pt x="936" y="3850"/>
                  </a:lnTo>
                  <a:lnTo>
                    <a:pt x="1089" y="3835"/>
                  </a:lnTo>
                  <a:lnTo>
                    <a:pt x="1243" y="3815"/>
                  </a:lnTo>
                  <a:lnTo>
                    <a:pt x="1395" y="3790"/>
                  </a:lnTo>
                  <a:lnTo>
                    <a:pt x="1545" y="3760"/>
                  </a:lnTo>
                  <a:lnTo>
                    <a:pt x="1692" y="3726"/>
                  </a:lnTo>
                  <a:lnTo>
                    <a:pt x="1836" y="3687"/>
                  </a:lnTo>
                  <a:lnTo>
                    <a:pt x="1977" y="3645"/>
                  </a:lnTo>
                  <a:lnTo>
                    <a:pt x="2114" y="3597"/>
                  </a:lnTo>
                  <a:lnTo>
                    <a:pt x="2247" y="3546"/>
                  </a:lnTo>
                  <a:lnTo>
                    <a:pt x="2375" y="3490"/>
                  </a:lnTo>
                  <a:lnTo>
                    <a:pt x="2498" y="3430"/>
                  </a:lnTo>
                  <a:lnTo>
                    <a:pt x="2617" y="3367"/>
                  </a:lnTo>
                  <a:lnTo>
                    <a:pt x="2729" y="3299"/>
                  </a:lnTo>
                  <a:lnTo>
                    <a:pt x="2838" y="3229"/>
                  </a:lnTo>
                  <a:lnTo>
                    <a:pt x="2941" y="3154"/>
                  </a:lnTo>
                  <a:lnTo>
                    <a:pt x="3036" y="3077"/>
                  </a:lnTo>
                  <a:lnTo>
                    <a:pt x="3126" y="2997"/>
                  </a:lnTo>
                  <a:lnTo>
                    <a:pt x="3209" y="2914"/>
                  </a:lnTo>
                  <a:lnTo>
                    <a:pt x="3285" y="2829"/>
                  </a:lnTo>
                  <a:lnTo>
                    <a:pt x="3353" y="2742"/>
                  </a:lnTo>
                  <a:lnTo>
                    <a:pt x="3415" y="2653"/>
                  </a:lnTo>
                  <a:lnTo>
                    <a:pt x="3469" y="2561"/>
                  </a:lnTo>
                  <a:lnTo>
                    <a:pt x="3517" y="2468"/>
                  </a:lnTo>
                  <a:lnTo>
                    <a:pt x="3556" y="2375"/>
                  </a:lnTo>
                  <a:lnTo>
                    <a:pt x="3588" y="2279"/>
                  </a:lnTo>
                  <a:lnTo>
                    <a:pt x="3612" y="2183"/>
                  </a:lnTo>
                  <a:lnTo>
                    <a:pt x="3628" y="2086"/>
                  </a:lnTo>
                  <a:lnTo>
                    <a:pt x="3637" y="1988"/>
                  </a:lnTo>
                  <a:lnTo>
                    <a:pt x="3637" y="1891"/>
                  </a:lnTo>
                  <a:lnTo>
                    <a:pt x="3630" y="1794"/>
                  </a:lnTo>
                  <a:lnTo>
                    <a:pt x="3615" y="1697"/>
                  </a:lnTo>
                  <a:lnTo>
                    <a:pt x="3591" y="1600"/>
                  </a:lnTo>
                  <a:lnTo>
                    <a:pt x="3561" y="1505"/>
                  </a:lnTo>
                  <a:lnTo>
                    <a:pt x="3522" y="1410"/>
                  </a:lnTo>
                  <a:lnTo>
                    <a:pt x="3476" y="1317"/>
                  </a:lnTo>
                  <a:lnTo>
                    <a:pt x="3422" y="1226"/>
                  </a:lnTo>
                  <a:lnTo>
                    <a:pt x="3363" y="1136"/>
                  </a:lnTo>
                  <a:lnTo>
                    <a:pt x="3294" y="1048"/>
                  </a:lnTo>
                  <a:lnTo>
                    <a:pt x="3219" y="963"/>
                  </a:lnTo>
                  <a:lnTo>
                    <a:pt x="3138" y="881"/>
                  </a:lnTo>
                  <a:lnTo>
                    <a:pt x="3048" y="800"/>
                  </a:lnTo>
                  <a:lnTo>
                    <a:pt x="2953" y="722"/>
                  </a:lnTo>
                  <a:lnTo>
                    <a:pt x="2851" y="648"/>
                  </a:lnTo>
                  <a:lnTo>
                    <a:pt x="2745" y="577"/>
                  </a:lnTo>
                  <a:lnTo>
                    <a:pt x="2632" y="509"/>
                  </a:lnTo>
                  <a:lnTo>
                    <a:pt x="2514" y="445"/>
                  </a:lnTo>
                  <a:lnTo>
                    <a:pt x="2390" y="384"/>
                  </a:lnTo>
                  <a:lnTo>
                    <a:pt x="2263" y="328"/>
                  </a:lnTo>
                  <a:lnTo>
                    <a:pt x="2131" y="275"/>
                  </a:lnTo>
                  <a:lnTo>
                    <a:pt x="1995" y="227"/>
                  </a:lnTo>
                  <a:lnTo>
                    <a:pt x="1854" y="183"/>
                  </a:lnTo>
                  <a:lnTo>
                    <a:pt x="1711" y="144"/>
                  </a:lnTo>
                  <a:lnTo>
                    <a:pt x="1564" y="109"/>
                  </a:lnTo>
                  <a:lnTo>
                    <a:pt x="1415" y="79"/>
                  </a:lnTo>
                  <a:lnTo>
                    <a:pt x="1264" y="55"/>
                  </a:lnTo>
                  <a:lnTo>
                    <a:pt x="1109" y="33"/>
                  </a:lnTo>
                  <a:lnTo>
                    <a:pt x="956" y="19"/>
                  </a:lnTo>
                  <a:lnTo>
                    <a:pt x="800" y="7"/>
                  </a:lnTo>
                  <a:lnTo>
                    <a:pt x="643" y="0"/>
                  </a:lnTo>
                  <a:lnTo>
                    <a:pt x="486" y="0"/>
                  </a:lnTo>
                  <a:lnTo>
                    <a:pt x="330" y="4"/>
                  </a:lnTo>
                  <a:lnTo>
                    <a:pt x="175" y="12"/>
                  </a:lnTo>
                  <a:lnTo>
                    <a:pt x="19" y="26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 noChangeArrowheads="1"/>
            </p:cNvSpPr>
            <p:nvPr/>
          </p:nvSpPr>
          <p:spPr bwMode="auto">
            <a:xfrm>
              <a:off x="6926251" y="3024022"/>
              <a:ext cx="433544" cy="1126305"/>
            </a:xfrm>
            <a:custGeom>
              <a:avLst/>
              <a:gdLst/>
              <a:ahLst/>
              <a:cxnLst>
                <a:cxn ang="0">
                  <a:pos x="0" y="3872"/>
                </a:cxn>
                <a:cxn ang="0">
                  <a:pos x="65" y="3868"/>
                </a:cxn>
                <a:cxn ang="0">
                  <a:pos x="132" y="3860"/>
                </a:cxn>
                <a:cxn ang="0">
                  <a:pos x="198" y="3847"/>
                </a:cxn>
                <a:cxn ang="0">
                  <a:pos x="263" y="3829"/>
                </a:cxn>
                <a:cxn ang="0">
                  <a:pos x="328" y="3806"/>
                </a:cxn>
                <a:cxn ang="0">
                  <a:pos x="391" y="3778"/>
                </a:cxn>
                <a:cxn ang="0">
                  <a:pos x="454" y="3746"/>
                </a:cxn>
                <a:cxn ang="0">
                  <a:pos x="516" y="3709"/>
                </a:cxn>
                <a:cxn ang="0">
                  <a:pos x="575" y="3669"/>
                </a:cxn>
                <a:cxn ang="0">
                  <a:pos x="635" y="3623"/>
                </a:cxn>
                <a:cxn ang="0">
                  <a:pos x="692" y="3573"/>
                </a:cxn>
                <a:cxn ang="0">
                  <a:pos x="746" y="3519"/>
                </a:cxn>
                <a:cxn ang="0">
                  <a:pos x="800" y="3460"/>
                </a:cxn>
                <a:cxn ang="0">
                  <a:pos x="850" y="3398"/>
                </a:cxn>
                <a:cxn ang="0">
                  <a:pos x="900" y="3332"/>
                </a:cxn>
                <a:cxn ang="0">
                  <a:pos x="947" y="3263"/>
                </a:cxn>
                <a:cxn ang="0">
                  <a:pos x="991" y="3190"/>
                </a:cxn>
                <a:cxn ang="0">
                  <a:pos x="1033" y="3115"/>
                </a:cxn>
                <a:cxn ang="0">
                  <a:pos x="1072" y="3036"/>
                </a:cxn>
                <a:cxn ang="0">
                  <a:pos x="1109" y="2954"/>
                </a:cxn>
                <a:cxn ang="0">
                  <a:pos x="1142" y="2870"/>
                </a:cxn>
                <a:cxn ang="0">
                  <a:pos x="1172" y="2784"/>
                </a:cxn>
                <a:cxn ang="0">
                  <a:pos x="1200" y="2695"/>
                </a:cxn>
                <a:cxn ang="0">
                  <a:pos x="1225" y="2604"/>
                </a:cxn>
                <a:cxn ang="0">
                  <a:pos x="1245" y="2512"/>
                </a:cxn>
                <a:cxn ang="0">
                  <a:pos x="1263" y="2419"/>
                </a:cxn>
                <a:cxn ang="0">
                  <a:pos x="1278" y="2324"/>
                </a:cxn>
                <a:cxn ang="0">
                  <a:pos x="1290" y="2228"/>
                </a:cxn>
                <a:cxn ang="0">
                  <a:pos x="1298" y="2131"/>
                </a:cxn>
                <a:cxn ang="0">
                  <a:pos x="1303" y="2034"/>
                </a:cxn>
                <a:cxn ang="0">
                  <a:pos x="1305" y="1936"/>
                </a:cxn>
                <a:cxn ang="0">
                  <a:pos x="1303" y="1838"/>
                </a:cxn>
                <a:cxn ang="0">
                  <a:pos x="1298" y="1741"/>
                </a:cxn>
                <a:cxn ang="0">
                  <a:pos x="1290" y="1644"/>
                </a:cxn>
                <a:cxn ang="0">
                  <a:pos x="1278" y="1548"/>
                </a:cxn>
                <a:cxn ang="0">
                  <a:pos x="1263" y="1453"/>
                </a:cxn>
                <a:cxn ang="0">
                  <a:pos x="1245" y="1359"/>
                </a:cxn>
                <a:cxn ang="0">
                  <a:pos x="1225" y="1267"/>
                </a:cxn>
                <a:cxn ang="0">
                  <a:pos x="1200" y="1177"/>
                </a:cxn>
                <a:cxn ang="0">
                  <a:pos x="1172" y="1088"/>
                </a:cxn>
                <a:cxn ang="0">
                  <a:pos x="1142" y="1002"/>
                </a:cxn>
                <a:cxn ang="0">
                  <a:pos x="1109" y="917"/>
                </a:cxn>
                <a:cxn ang="0">
                  <a:pos x="1072" y="836"/>
                </a:cxn>
                <a:cxn ang="0">
                  <a:pos x="1033" y="757"/>
                </a:cxn>
                <a:cxn ang="0">
                  <a:pos x="991" y="681"/>
                </a:cxn>
                <a:cxn ang="0">
                  <a:pos x="947" y="608"/>
                </a:cxn>
                <a:cxn ang="0">
                  <a:pos x="900" y="539"/>
                </a:cxn>
                <a:cxn ang="0">
                  <a:pos x="850" y="473"/>
                </a:cxn>
                <a:cxn ang="0">
                  <a:pos x="800" y="411"/>
                </a:cxn>
                <a:cxn ang="0">
                  <a:pos x="746" y="352"/>
                </a:cxn>
                <a:cxn ang="0">
                  <a:pos x="692" y="298"/>
                </a:cxn>
                <a:cxn ang="0">
                  <a:pos x="635" y="248"/>
                </a:cxn>
                <a:cxn ang="0">
                  <a:pos x="575" y="203"/>
                </a:cxn>
                <a:cxn ang="0">
                  <a:pos x="516" y="161"/>
                </a:cxn>
                <a:cxn ang="0">
                  <a:pos x="454" y="125"/>
                </a:cxn>
                <a:cxn ang="0">
                  <a:pos x="391" y="94"/>
                </a:cxn>
                <a:cxn ang="0">
                  <a:pos x="328" y="65"/>
                </a:cxn>
                <a:cxn ang="0">
                  <a:pos x="263" y="43"/>
                </a:cxn>
                <a:cxn ang="0">
                  <a:pos x="198" y="24"/>
                </a:cxn>
                <a:cxn ang="0">
                  <a:pos x="132" y="12"/>
                </a:cxn>
                <a:cxn ang="0">
                  <a:pos x="65" y="4"/>
                </a:cxn>
                <a:cxn ang="0">
                  <a:pos x="0" y="0"/>
                </a:cxn>
              </a:cxnLst>
              <a:rect l="0" t="0" r="r" b="b"/>
              <a:pathLst>
                <a:path w="1306" h="3873">
                  <a:moveTo>
                    <a:pt x="0" y="3872"/>
                  </a:moveTo>
                  <a:lnTo>
                    <a:pt x="65" y="3868"/>
                  </a:lnTo>
                  <a:lnTo>
                    <a:pt x="132" y="3860"/>
                  </a:lnTo>
                  <a:lnTo>
                    <a:pt x="198" y="3847"/>
                  </a:lnTo>
                  <a:lnTo>
                    <a:pt x="263" y="3829"/>
                  </a:lnTo>
                  <a:lnTo>
                    <a:pt x="328" y="3806"/>
                  </a:lnTo>
                  <a:lnTo>
                    <a:pt x="391" y="3778"/>
                  </a:lnTo>
                  <a:lnTo>
                    <a:pt x="454" y="3746"/>
                  </a:lnTo>
                  <a:lnTo>
                    <a:pt x="516" y="3709"/>
                  </a:lnTo>
                  <a:lnTo>
                    <a:pt x="575" y="3669"/>
                  </a:lnTo>
                  <a:lnTo>
                    <a:pt x="635" y="3623"/>
                  </a:lnTo>
                  <a:lnTo>
                    <a:pt x="692" y="3573"/>
                  </a:lnTo>
                  <a:lnTo>
                    <a:pt x="746" y="3519"/>
                  </a:lnTo>
                  <a:lnTo>
                    <a:pt x="800" y="3460"/>
                  </a:lnTo>
                  <a:lnTo>
                    <a:pt x="850" y="3398"/>
                  </a:lnTo>
                  <a:lnTo>
                    <a:pt x="900" y="3332"/>
                  </a:lnTo>
                  <a:lnTo>
                    <a:pt x="947" y="3263"/>
                  </a:lnTo>
                  <a:lnTo>
                    <a:pt x="991" y="3190"/>
                  </a:lnTo>
                  <a:lnTo>
                    <a:pt x="1033" y="3115"/>
                  </a:lnTo>
                  <a:lnTo>
                    <a:pt x="1072" y="3036"/>
                  </a:lnTo>
                  <a:lnTo>
                    <a:pt x="1109" y="2954"/>
                  </a:lnTo>
                  <a:lnTo>
                    <a:pt x="1142" y="2870"/>
                  </a:lnTo>
                  <a:lnTo>
                    <a:pt x="1172" y="2784"/>
                  </a:lnTo>
                  <a:lnTo>
                    <a:pt x="1200" y="2695"/>
                  </a:lnTo>
                  <a:lnTo>
                    <a:pt x="1225" y="2604"/>
                  </a:lnTo>
                  <a:lnTo>
                    <a:pt x="1245" y="2512"/>
                  </a:lnTo>
                  <a:lnTo>
                    <a:pt x="1263" y="2419"/>
                  </a:lnTo>
                  <a:lnTo>
                    <a:pt x="1278" y="2324"/>
                  </a:lnTo>
                  <a:lnTo>
                    <a:pt x="1290" y="2228"/>
                  </a:lnTo>
                  <a:lnTo>
                    <a:pt x="1298" y="2131"/>
                  </a:lnTo>
                  <a:lnTo>
                    <a:pt x="1303" y="2034"/>
                  </a:lnTo>
                  <a:lnTo>
                    <a:pt x="1305" y="1936"/>
                  </a:lnTo>
                  <a:lnTo>
                    <a:pt x="1303" y="1838"/>
                  </a:lnTo>
                  <a:lnTo>
                    <a:pt x="1298" y="1741"/>
                  </a:lnTo>
                  <a:lnTo>
                    <a:pt x="1290" y="1644"/>
                  </a:lnTo>
                  <a:lnTo>
                    <a:pt x="1278" y="1548"/>
                  </a:lnTo>
                  <a:lnTo>
                    <a:pt x="1263" y="1453"/>
                  </a:lnTo>
                  <a:lnTo>
                    <a:pt x="1245" y="1359"/>
                  </a:lnTo>
                  <a:lnTo>
                    <a:pt x="1225" y="1267"/>
                  </a:lnTo>
                  <a:lnTo>
                    <a:pt x="1200" y="1177"/>
                  </a:lnTo>
                  <a:lnTo>
                    <a:pt x="1172" y="1088"/>
                  </a:lnTo>
                  <a:lnTo>
                    <a:pt x="1142" y="1002"/>
                  </a:lnTo>
                  <a:lnTo>
                    <a:pt x="1109" y="917"/>
                  </a:lnTo>
                  <a:lnTo>
                    <a:pt x="1072" y="836"/>
                  </a:lnTo>
                  <a:lnTo>
                    <a:pt x="1033" y="757"/>
                  </a:lnTo>
                  <a:lnTo>
                    <a:pt x="991" y="681"/>
                  </a:lnTo>
                  <a:lnTo>
                    <a:pt x="947" y="608"/>
                  </a:lnTo>
                  <a:lnTo>
                    <a:pt x="900" y="539"/>
                  </a:lnTo>
                  <a:lnTo>
                    <a:pt x="850" y="473"/>
                  </a:lnTo>
                  <a:lnTo>
                    <a:pt x="800" y="411"/>
                  </a:lnTo>
                  <a:lnTo>
                    <a:pt x="746" y="352"/>
                  </a:lnTo>
                  <a:lnTo>
                    <a:pt x="692" y="298"/>
                  </a:lnTo>
                  <a:lnTo>
                    <a:pt x="635" y="248"/>
                  </a:lnTo>
                  <a:lnTo>
                    <a:pt x="575" y="203"/>
                  </a:lnTo>
                  <a:lnTo>
                    <a:pt x="516" y="161"/>
                  </a:lnTo>
                  <a:lnTo>
                    <a:pt x="454" y="125"/>
                  </a:lnTo>
                  <a:lnTo>
                    <a:pt x="391" y="94"/>
                  </a:lnTo>
                  <a:lnTo>
                    <a:pt x="328" y="65"/>
                  </a:lnTo>
                  <a:lnTo>
                    <a:pt x="263" y="43"/>
                  </a:lnTo>
                  <a:lnTo>
                    <a:pt x="198" y="24"/>
                  </a:lnTo>
                  <a:lnTo>
                    <a:pt x="132" y="12"/>
                  </a:lnTo>
                  <a:lnTo>
                    <a:pt x="65" y="4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42"/>
            <p:cNvSpPr>
              <a:spLocks noChangeArrowheads="1"/>
            </p:cNvSpPr>
            <p:nvPr/>
          </p:nvSpPr>
          <p:spPr bwMode="auto">
            <a:xfrm>
              <a:off x="6727848" y="3083527"/>
              <a:ext cx="434951" cy="1050104"/>
            </a:xfrm>
            <a:custGeom>
              <a:avLst/>
              <a:gdLst/>
              <a:ahLst/>
              <a:cxnLst>
                <a:cxn ang="0">
                  <a:pos x="0" y="3872"/>
                </a:cxn>
                <a:cxn ang="0">
                  <a:pos x="65" y="3868"/>
                </a:cxn>
                <a:cxn ang="0">
                  <a:pos x="132" y="3860"/>
                </a:cxn>
                <a:cxn ang="0">
                  <a:pos x="198" y="3847"/>
                </a:cxn>
                <a:cxn ang="0">
                  <a:pos x="263" y="3829"/>
                </a:cxn>
                <a:cxn ang="0">
                  <a:pos x="328" y="3806"/>
                </a:cxn>
                <a:cxn ang="0">
                  <a:pos x="391" y="3778"/>
                </a:cxn>
                <a:cxn ang="0">
                  <a:pos x="454" y="3746"/>
                </a:cxn>
                <a:cxn ang="0">
                  <a:pos x="516" y="3709"/>
                </a:cxn>
                <a:cxn ang="0">
                  <a:pos x="575" y="3669"/>
                </a:cxn>
                <a:cxn ang="0">
                  <a:pos x="635" y="3623"/>
                </a:cxn>
                <a:cxn ang="0">
                  <a:pos x="692" y="3573"/>
                </a:cxn>
                <a:cxn ang="0">
                  <a:pos x="746" y="3519"/>
                </a:cxn>
                <a:cxn ang="0">
                  <a:pos x="800" y="3460"/>
                </a:cxn>
                <a:cxn ang="0">
                  <a:pos x="850" y="3398"/>
                </a:cxn>
                <a:cxn ang="0">
                  <a:pos x="900" y="3332"/>
                </a:cxn>
                <a:cxn ang="0">
                  <a:pos x="947" y="3263"/>
                </a:cxn>
                <a:cxn ang="0">
                  <a:pos x="991" y="3190"/>
                </a:cxn>
                <a:cxn ang="0">
                  <a:pos x="1033" y="3115"/>
                </a:cxn>
                <a:cxn ang="0">
                  <a:pos x="1072" y="3036"/>
                </a:cxn>
                <a:cxn ang="0">
                  <a:pos x="1109" y="2954"/>
                </a:cxn>
                <a:cxn ang="0">
                  <a:pos x="1142" y="2870"/>
                </a:cxn>
                <a:cxn ang="0">
                  <a:pos x="1172" y="2784"/>
                </a:cxn>
                <a:cxn ang="0">
                  <a:pos x="1200" y="2695"/>
                </a:cxn>
                <a:cxn ang="0">
                  <a:pos x="1225" y="2604"/>
                </a:cxn>
                <a:cxn ang="0">
                  <a:pos x="1245" y="2512"/>
                </a:cxn>
                <a:cxn ang="0">
                  <a:pos x="1263" y="2419"/>
                </a:cxn>
                <a:cxn ang="0">
                  <a:pos x="1278" y="2324"/>
                </a:cxn>
                <a:cxn ang="0">
                  <a:pos x="1290" y="2228"/>
                </a:cxn>
                <a:cxn ang="0">
                  <a:pos x="1298" y="2131"/>
                </a:cxn>
                <a:cxn ang="0">
                  <a:pos x="1303" y="2034"/>
                </a:cxn>
                <a:cxn ang="0">
                  <a:pos x="1305" y="1936"/>
                </a:cxn>
                <a:cxn ang="0">
                  <a:pos x="1303" y="1838"/>
                </a:cxn>
                <a:cxn ang="0">
                  <a:pos x="1298" y="1741"/>
                </a:cxn>
                <a:cxn ang="0">
                  <a:pos x="1290" y="1644"/>
                </a:cxn>
                <a:cxn ang="0">
                  <a:pos x="1278" y="1548"/>
                </a:cxn>
                <a:cxn ang="0">
                  <a:pos x="1263" y="1453"/>
                </a:cxn>
                <a:cxn ang="0">
                  <a:pos x="1245" y="1359"/>
                </a:cxn>
                <a:cxn ang="0">
                  <a:pos x="1225" y="1267"/>
                </a:cxn>
                <a:cxn ang="0">
                  <a:pos x="1200" y="1177"/>
                </a:cxn>
                <a:cxn ang="0">
                  <a:pos x="1172" y="1088"/>
                </a:cxn>
                <a:cxn ang="0">
                  <a:pos x="1142" y="1002"/>
                </a:cxn>
                <a:cxn ang="0">
                  <a:pos x="1109" y="917"/>
                </a:cxn>
                <a:cxn ang="0">
                  <a:pos x="1072" y="836"/>
                </a:cxn>
                <a:cxn ang="0">
                  <a:pos x="1033" y="757"/>
                </a:cxn>
                <a:cxn ang="0">
                  <a:pos x="991" y="681"/>
                </a:cxn>
                <a:cxn ang="0">
                  <a:pos x="947" y="608"/>
                </a:cxn>
                <a:cxn ang="0">
                  <a:pos x="900" y="539"/>
                </a:cxn>
                <a:cxn ang="0">
                  <a:pos x="850" y="473"/>
                </a:cxn>
                <a:cxn ang="0">
                  <a:pos x="800" y="411"/>
                </a:cxn>
                <a:cxn ang="0">
                  <a:pos x="746" y="352"/>
                </a:cxn>
                <a:cxn ang="0">
                  <a:pos x="692" y="298"/>
                </a:cxn>
                <a:cxn ang="0">
                  <a:pos x="635" y="248"/>
                </a:cxn>
                <a:cxn ang="0">
                  <a:pos x="575" y="203"/>
                </a:cxn>
                <a:cxn ang="0">
                  <a:pos x="516" y="161"/>
                </a:cxn>
                <a:cxn ang="0">
                  <a:pos x="454" y="125"/>
                </a:cxn>
                <a:cxn ang="0">
                  <a:pos x="391" y="94"/>
                </a:cxn>
                <a:cxn ang="0">
                  <a:pos x="328" y="65"/>
                </a:cxn>
                <a:cxn ang="0">
                  <a:pos x="263" y="43"/>
                </a:cxn>
                <a:cxn ang="0">
                  <a:pos x="198" y="24"/>
                </a:cxn>
                <a:cxn ang="0">
                  <a:pos x="132" y="12"/>
                </a:cxn>
                <a:cxn ang="0">
                  <a:pos x="65" y="4"/>
                </a:cxn>
                <a:cxn ang="0">
                  <a:pos x="0" y="0"/>
                </a:cxn>
              </a:cxnLst>
              <a:rect l="0" t="0" r="r" b="b"/>
              <a:pathLst>
                <a:path w="1306" h="3873">
                  <a:moveTo>
                    <a:pt x="0" y="3872"/>
                  </a:moveTo>
                  <a:lnTo>
                    <a:pt x="65" y="3868"/>
                  </a:lnTo>
                  <a:lnTo>
                    <a:pt x="132" y="3860"/>
                  </a:lnTo>
                  <a:lnTo>
                    <a:pt x="198" y="3847"/>
                  </a:lnTo>
                  <a:lnTo>
                    <a:pt x="263" y="3829"/>
                  </a:lnTo>
                  <a:lnTo>
                    <a:pt x="328" y="3806"/>
                  </a:lnTo>
                  <a:lnTo>
                    <a:pt x="391" y="3778"/>
                  </a:lnTo>
                  <a:lnTo>
                    <a:pt x="454" y="3746"/>
                  </a:lnTo>
                  <a:lnTo>
                    <a:pt x="516" y="3709"/>
                  </a:lnTo>
                  <a:lnTo>
                    <a:pt x="575" y="3669"/>
                  </a:lnTo>
                  <a:lnTo>
                    <a:pt x="635" y="3623"/>
                  </a:lnTo>
                  <a:lnTo>
                    <a:pt x="692" y="3573"/>
                  </a:lnTo>
                  <a:lnTo>
                    <a:pt x="746" y="3519"/>
                  </a:lnTo>
                  <a:lnTo>
                    <a:pt x="800" y="3460"/>
                  </a:lnTo>
                  <a:lnTo>
                    <a:pt x="850" y="3398"/>
                  </a:lnTo>
                  <a:lnTo>
                    <a:pt x="900" y="3332"/>
                  </a:lnTo>
                  <a:lnTo>
                    <a:pt x="947" y="3263"/>
                  </a:lnTo>
                  <a:lnTo>
                    <a:pt x="991" y="3190"/>
                  </a:lnTo>
                  <a:lnTo>
                    <a:pt x="1033" y="3115"/>
                  </a:lnTo>
                  <a:lnTo>
                    <a:pt x="1072" y="3036"/>
                  </a:lnTo>
                  <a:lnTo>
                    <a:pt x="1109" y="2954"/>
                  </a:lnTo>
                  <a:lnTo>
                    <a:pt x="1142" y="2870"/>
                  </a:lnTo>
                  <a:lnTo>
                    <a:pt x="1172" y="2784"/>
                  </a:lnTo>
                  <a:lnTo>
                    <a:pt x="1200" y="2695"/>
                  </a:lnTo>
                  <a:lnTo>
                    <a:pt x="1225" y="2604"/>
                  </a:lnTo>
                  <a:lnTo>
                    <a:pt x="1245" y="2512"/>
                  </a:lnTo>
                  <a:lnTo>
                    <a:pt x="1263" y="2419"/>
                  </a:lnTo>
                  <a:lnTo>
                    <a:pt x="1278" y="2324"/>
                  </a:lnTo>
                  <a:lnTo>
                    <a:pt x="1290" y="2228"/>
                  </a:lnTo>
                  <a:lnTo>
                    <a:pt x="1298" y="2131"/>
                  </a:lnTo>
                  <a:lnTo>
                    <a:pt x="1303" y="2034"/>
                  </a:lnTo>
                  <a:lnTo>
                    <a:pt x="1305" y="1936"/>
                  </a:lnTo>
                  <a:lnTo>
                    <a:pt x="1303" y="1838"/>
                  </a:lnTo>
                  <a:lnTo>
                    <a:pt x="1298" y="1741"/>
                  </a:lnTo>
                  <a:lnTo>
                    <a:pt x="1290" y="1644"/>
                  </a:lnTo>
                  <a:lnTo>
                    <a:pt x="1278" y="1548"/>
                  </a:lnTo>
                  <a:lnTo>
                    <a:pt x="1263" y="1453"/>
                  </a:lnTo>
                  <a:lnTo>
                    <a:pt x="1245" y="1359"/>
                  </a:lnTo>
                  <a:lnTo>
                    <a:pt x="1225" y="1267"/>
                  </a:lnTo>
                  <a:lnTo>
                    <a:pt x="1200" y="1177"/>
                  </a:lnTo>
                  <a:lnTo>
                    <a:pt x="1172" y="1088"/>
                  </a:lnTo>
                  <a:lnTo>
                    <a:pt x="1142" y="1002"/>
                  </a:lnTo>
                  <a:lnTo>
                    <a:pt x="1109" y="917"/>
                  </a:lnTo>
                  <a:lnTo>
                    <a:pt x="1072" y="836"/>
                  </a:lnTo>
                  <a:lnTo>
                    <a:pt x="1033" y="757"/>
                  </a:lnTo>
                  <a:lnTo>
                    <a:pt x="991" y="681"/>
                  </a:lnTo>
                  <a:lnTo>
                    <a:pt x="947" y="608"/>
                  </a:lnTo>
                  <a:lnTo>
                    <a:pt x="900" y="539"/>
                  </a:lnTo>
                  <a:lnTo>
                    <a:pt x="850" y="473"/>
                  </a:lnTo>
                  <a:lnTo>
                    <a:pt x="800" y="411"/>
                  </a:lnTo>
                  <a:lnTo>
                    <a:pt x="746" y="352"/>
                  </a:lnTo>
                  <a:lnTo>
                    <a:pt x="692" y="298"/>
                  </a:lnTo>
                  <a:lnTo>
                    <a:pt x="635" y="248"/>
                  </a:lnTo>
                  <a:lnTo>
                    <a:pt x="575" y="203"/>
                  </a:lnTo>
                  <a:lnTo>
                    <a:pt x="516" y="161"/>
                  </a:lnTo>
                  <a:lnTo>
                    <a:pt x="454" y="125"/>
                  </a:lnTo>
                  <a:lnTo>
                    <a:pt x="391" y="94"/>
                  </a:lnTo>
                  <a:lnTo>
                    <a:pt x="328" y="65"/>
                  </a:lnTo>
                  <a:lnTo>
                    <a:pt x="263" y="43"/>
                  </a:lnTo>
                  <a:lnTo>
                    <a:pt x="198" y="24"/>
                  </a:lnTo>
                  <a:lnTo>
                    <a:pt x="132" y="12"/>
                  </a:lnTo>
                  <a:lnTo>
                    <a:pt x="65" y="4"/>
                  </a:lnTo>
                  <a:lnTo>
                    <a:pt x="0" y="0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8" name="Elbow Connector 17"/>
            <p:cNvCxnSpPr/>
            <p:nvPr/>
          </p:nvCxnSpPr>
          <p:spPr>
            <a:xfrm>
              <a:off x="457200" y="2778727"/>
              <a:ext cx="1981200" cy="1752600"/>
            </a:xfrm>
            <a:prstGeom prst="bentConnector3">
              <a:avLst>
                <a:gd name="adj1" fmla="val 50000"/>
              </a:avLst>
            </a:prstGeom>
            <a:ln w="7620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153400" y="3616927"/>
              <a:ext cx="609600" cy="1588"/>
            </a:xfrm>
            <a:prstGeom prst="straightConnector1">
              <a:avLst/>
            </a:prstGeom>
            <a:ln w="7620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447800" y="2778727"/>
              <a:ext cx="990600" cy="1588"/>
            </a:xfrm>
            <a:prstGeom prst="straightConnector1">
              <a:avLst/>
            </a:prstGeom>
            <a:ln w="7620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26953"/>
            <a:ext cx="2405249" cy="191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96336" y="242088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MRF NAND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4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Outline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it-IT" sz="2400" dirty="0" smtClean="0">
                <a:latin typeface="Lucida Sans Unicode" pitchFamily="34" charset="0"/>
              </a:rPr>
              <a:t>Implication</a:t>
            </a:r>
          </a:p>
          <a:p>
            <a:pPr lvl="1"/>
            <a:r>
              <a:rPr lang="it-IT" sz="2000" dirty="0" smtClean="0">
                <a:latin typeface="Lucida Sans Unicode" pitchFamily="34" charset="0"/>
              </a:rPr>
              <a:t>What are they?</a:t>
            </a:r>
          </a:p>
          <a:p>
            <a:pPr lvl="1"/>
            <a:r>
              <a:rPr lang="it-IT" sz="2000" dirty="0" smtClean="0">
                <a:latin typeface="Lucida Sans Unicode" pitchFamily="34" charset="0"/>
              </a:rPr>
              <a:t>How can they be used to improve noise immunity</a:t>
            </a:r>
          </a:p>
          <a:p>
            <a:r>
              <a:rPr lang="it-IT" sz="2400" dirty="0" smtClean="0">
                <a:latin typeface="Lucida Sans Unicode" pitchFamily="34" charset="0"/>
              </a:rPr>
              <a:t>Schmitt Trigger gates</a:t>
            </a:r>
          </a:p>
          <a:p>
            <a:pPr lvl="1"/>
            <a:r>
              <a:rPr lang="it-IT" sz="2000" dirty="0" smtClean="0">
                <a:latin typeface="Lucida Sans Unicode" pitchFamily="34" charset="0"/>
              </a:rPr>
              <a:t>Basic operation</a:t>
            </a:r>
          </a:p>
          <a:p>
            <a:pPr lvl="1"/>
            <a:r>
              <a:rPr lang="it-IT" sz="2000" i="1" dirty="0" smtClean="0">
                <a:solidFill>
                  <a:srgbClr val="FF0000"/>
                </a:solidFill>
                <a:latin typeface="Lucida Sans Unicode" pitchFamily="34" charset="0"/>
              </a:rPr>
              <a:t>Embedding implications into Schmitt gate</a:t>
            </a:r>
          </a:p>
          <a:p>
            <a:r>
              <a:rPr lang="it-IT" sz="2400" dirty="0" smtClean="0">
                <a:latin typeface="Lucida Sans Unicode" pitchFamily="34" charset="0"/>
              </a:rPr>
              <a:t>Simulation results</a:t>
            </a:r>
          </a:p>
          <a:p>
            <a:r>
              <a:rPr lang="it-IT" sz="2400" dirty="0" smtClean="0">
                <a:latin typeface="Lucida Sans Unicode" pitchFamily="34" charset="0"/>
              </a:rPr>
              <a:t>Automated design flow</a:t>
            </a:r>
          </a:p>
          <a:p>
            <a:pPr lvl="1"/>
            <a:r>
              <a:rPr lang="it-IT" sz="2000" dirty="0" smtClean="0">
                <a:latin typeface="Lucida Sans Unicode" pitchFamily="34" charset="0"/>
              </a:rPr>
              <a:t>How do you select which implications to insert in the circuit?</a:t>
            </a:r>
            <a:endParaRPr lang="it-IT" sz="2000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Lucida Sans Unicode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F6225-8268-4BE2-A181-4204E72BB810}" type="slidenum">
              <a:rPr lang="it-IT"/>
              <a:pPr>
                <a:defRPr/>
              </a:pPr>
              <a:t>5</a:t>
            </a:fld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pic>
        <p:nvPicPr>
          <p:cNvPr id="3081" name="Picture 10" descr="brown-university.jpg"/>
          <p:cNvPicPr>
            <a:picLocks noChangeAspect="1"/>
          </p:cNvPicPr>
          <p:nvPr/>
        </p:nvPicPr>
        <p:blipFill>
          <a:blip r:embed="rId3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348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Outline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it-IT" sz="2400" dirty="0" smtClean="0">
                <a:latin typeface="Lucida Sans Unicode" pitchFamily="34" charset="0"/>
              </a:rPr>
              <a:t>Implication</a:t>
            </a:r>
          </a:p>
          <a:p>
            <a:pPr lvl="1"/>
            <a:r>
              <a:rPr lang="it-IT" sz="2000" dirty="0" smtClean="0">
                <a:latin typeface="Lucida Sans Unicode" pitchFamily="34" charset="0"/>
              </a:rPr>
              <a:t>What are they?</a:t>
            </a:r>
          </a:p>
          <a:p>
            <a:pPr lvl="1"/>
            <a:r>
              <a:rPr lang="it-IT" sz="2000" dirty="0" smtClean="0">
                <a:latin typeface="Lucida Sans Unicode" pitchFamily="34" charset="0"/>
              </a:rPr>
              <a:t>How can they be used to improve noise immunity</a:t>
            </a:r>
          </a:p>
          <a:p>
            <a:r>
              <a:rPr lang="it-IT" sz="2400" dirty="0" smtClean="0">
                <a:solidFill>
                  <a:schemeClr val="bg2"/>
                </a:solidFill>
                <a:latin typeface="Lucida Sans Unicode" pitchFamily="34" charset="0"/>
              </a:rPr>
              <a:t>Schmitt Trigger gates</a:t>
            </a:r>
          </a:p>
          <a:p>
            <a:pPr lvl="1"/>
            <a:r>
              <a:rPr lang="it-IT" sz="2000" dirty="0" smtClean="0">
                <a:solidFill>
                  <a:schemeClr val="bg2"/>
                </a:solidFill>
                <a:latin typeface="Lucida Sans Unicode" pitchFamily="34" charset="0"/>
              </a:rPr>
              <a:t>Basic operation</a:t>
            </a:r>
          </a:p>
          <a:p>
            <a:pPr lvl="1"/>
            <a:r>
              <a:rPr lang="it-IT" sz="2000" dirty="0" smtClean="0">
                <a:solidFill>
                  <a:schemeClr val="bg2"/>
                </a:solidFill>
                <a:latin typeface="Lucida Sans Unicode" pitchFamily="34" charset="0"/>
              </a:rPr>
              <a:t>Embedding implications into Schmitt gate</a:t>
            </a:r>
          </a:p>
          <a:p>
            <a:r>
              <a:rPr lang="it-IT" sz="2400" dirty="0" smtClean="0">
                <a:solidFill>
                  <a:schemeClr val="bg2"/>
                </a:solidFill>
                <a:latin typeface="Lucida Sans Unicode" pitchFamily="34" charset="0"/>
              </a:rPr>
              <a:t>Simulation results</a:t>
            </a:r>
          </a:p>
          <a:p>
            <a:r>
              <a:rPr lang="it-IT" sz="2400" dirty="0" smtClean="0">
                <a:solidFill>
                  <a:schemeClr val="bg2"/>
                </a:solidFill>
                <a:latin typeface="Lucida Sans Unicode" pitchFamily="34" charset="0"/>
              </a:rPr>
              <a:t>Automated design flow</a:t>
            </a:r>
          </a:p>
          <a:p>
            <a:pPr lvl="1"/>
            <a:r>
              <a:rPr lang="it-IT" sz="2000" dirty="0" smtClean="0">
                <a:solidFill>
                  <a:schemeClr val="bg2"/>
                </a:solidFill>
                <a:latin typeface="Lucida Sans Unicode" pitchFamily="34" charset="0"/>
              </a:rPr>
              <a:t>How do you select which implications to insert in the circuit?</a:t>
            </a:r>
            <a:endParaRPr lang="it-IT" sz="2000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Lucida Sans Unicode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F6225-8268-4BE2-A181-4204E72BB810}" type="slidenum">
              <a:rPr lang="it-IT"/>
              <a:pPr>
                <a:defRPr/>
              </a:pPr>
              <a:t>6</a:t>
            </a:fld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pic>
        <p:nvPicPr>
          <p:cNvPr id="3081" name="Picture 10" descr="brown-university.jpg"/>
          <p:cNvPicPr>
            <a:picLocks noChangeAspect="1"/>
          </p:cNvPicPr>
          <p:nvPr/>
        </p:nvPicPr>
        <p:blipFill>
          <a:blip r:embed="rId3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47775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Implications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F6225-8268-4BE2-A181-4204E72BB810}" type="slidenum">
              <a:rPr lang="it-IT"/>
              <a:pPr>
                <a:defRPr/>
              </a:pPr>
              <a:t>7</a:t>
            </a:fld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pic>
        <p:nvPicPr>
          <p:cNvPr id="3081" name="Picture 10" descr="brown-university.jpg"/>
          <p:cNvPicPr>
            <a:picLocks noChangeAspect="1"/>
          </p:cNvPicPr>
          <p:nvPr/>
        </p:nvPicPr>
        <p:blipFill>
          <a:blip r:embed="rId3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Implications (or invariant relationships) are logic relations between nodes in the circuit that hold for any input vector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16" y="2852936"/>
            <a:ext cx="6835539" cy="309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urved Up Arrow 9"/>
          <p:cNvSpPr>
            <a:spLocks noChangeArrowheads="1"/>
          </p:cNvSpPr>
          <p:nvPr/>
        </p:nvSpPr>
        <p:spPr bwMode="auto">
          <a:xfrm rot="896516" flipV="1">
            <a:off x="1856173" y="3001108"/>
            <a:ext cx="1215545" cy="504825"/>
          </a:xfrm>
          <a:prstGeom prst="curvedUpArrow">
            <a:avLst>
              <a:gd name="adj1" fmla="val 16289"/>
              <a:gd name="adj2" fmla="val 33061"/>
              <a:gd name="adj3" fmla="val 19375"/>
            </a:avLst>
          </a:prstGeom>
          <a:solidFill>
            <a:srgbClr val="00FF00"/>
          </a:solidFill>
          <a:ln w="25400" algn="ctr">
            <a:solidFill>
              <a:srgbClr val="00FF00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>
              <a:defRPr/>
            </a:pPr>
            <a:endParaRPr lang="en-US" b="1">
              <a:latin typeface="+mn-lt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8370" y="3140968"/>
            <a:ext cx="312906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46926" y="3573016"/>
            <a:ext cx="312906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4048" y="3573016"/>
            <a:ext cx="2736304" cy="20882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Up Arrow 76"/>
          <p:cNvSpPr>
            <a:spLocks noChangeArrowheads="1"/>
          </p:cNvSpPr>
          <p:nvPr/>
        </p:nvSpPr>
        <p:spPr bwMode="auto">
          <a:xfrm rot="20038172">
            <a:off x="1631862" y="4406092"/>
            <a:ext cx="5354179" cy="1663689"/>
          </a:xfrm>
          <a:prstGeom prst="curvedUpArrow">
            <a:avLst>
              <a:gd name="adj1" fmla="val 21490"/>
              <a:gd name="adj2" fmla="val 43616"/>
              <a:gd name="adj3" fmla="val 19375"/>
            </a:avLst>
          </a:prstGeom>
          <a:solidFill>
            <a:schemeClr val="accent2"/>
          </a:solidFill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b="1">
              <a:latin typeface="+mn-lt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9672" y="5139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99254" y="3212976"/>
            <a:ext cx="312906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34958" y="51571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75118" y="3789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824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4" grpId="0"/>
      <p:bldP spid="4" grpId="1"/>
      <p:bldP spid="12" grpId="0"/>
      <p:bldP spid="12" grpId="1"/>
      <p:bldP spid="7" grpId="0" animBg="1"/>
      <p:bldP spid="13" grpId="0" animBg="1"/>
      <p:bldP spid="13" grpId="1" animBg="1"/>
      <p:bldP spid="14" grpId="0"/>
      <p:bldP spid="14" grpId="1"/>
      <p:bldP spid="15" grpId="0"/>
      <p:bldP spid="15" grpId="1"/>
      <p:bldP spid="17" grpId="0"/>
      <p:bldP spid="17" grpId="1"/>
      <p:bldP spid="18" grpId="0"/>
      <p:bldP spid="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Implications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Noise-immune Sub-threshold Circuit Design based on Selective Use of Schmitt-trigger Logic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F6225-8268-4BE2-A181-4204E72BB810}" type="slidenum">
              <a:rPr lang="it-IT"/>
              <a:pPr>
                <a:defRPr/>
              </a:pPr>
              <a:t>8</a:t>
            </a:fld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pic>
        <p:nvPicPr>
          <p:cNvPr id="3081" name="Picture 10" descr="brown-university.jpg"/>
          <p:cNvPicPr>
            <a:picLocks noChangeAspect="1"/>
          </p:cNvPicPr>
          <p:nvPr/>
        </p:nvPicPr>
        <p:blipFill>
          <a:blip r:embed="rId3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If we know the implications in a circuit we can use these relations for reinforcing correct logic behavior</a:t>
            </a:r>
            <a:endParaRPr lang="en-US" sz="2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95" y="2564904"/>
            <a:ext cx="716028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20072" y="3284984"/>
            <a:ext cx="2774776" cy="23762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052" y="4691610"/>
            <a:ext cx="2444303" cy="46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6474408" y="2540417"/>
            <a:ext cx="312906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0</a:t>
            </a:r>
          </a:p>
        </p:txBody>
      </p:sp>
      <p:pic>
        <p:nvPicPr>
          <p:cNvPr id="2070" name="Picture 20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924603" y="3049617"/>
            <a:ext cx="603385" cy="453033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920943" y="2543919"/>
            <a:ext cx="603385" cy="4530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0053" y="305966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→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53407" y="4691609"/>
            <a:ext cx="2474977" cy="4655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51920" y="33569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AutoShape 107"/>
          <p:cNvSpPr>
            <a:spLocks noChangeArrowheads="1"/>
          </p:cNvSpPr>
          <p:nvPr/>
        </p:nvSpPr>
        <p:spPr bwMode="auto">
          <a:xfrm>
            <a:off x="4813425" y="3395129"/>
            <a:ext cx="228600" cy="304800"/>
          </a:xfrm>
          <a:prstGeom prst="irregularSeal1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3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0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0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" grpId="0"/>
      <p:bldP spid="11" grpId="0" animBg="1"/>
      <p:bldP spid="13" grpId="0"/>
      <p:bldP spid="21" grpId="0" animBg="1"/>
      <p:bldP spid="2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3600" cap="small" spc="500" dirty="0" smtClean="0">
                <a:ln>
                  <a:solidFill>
                    <a:srgbClr val="6C0000"/>
                  </a:solidFill>
                </a:ln>
                <a:solidFill>
                  <a:srgbClr val="6A0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Outline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it-IT" sz="2400" dirty="0" smtClean="0">
                <a:latin typeface="Lucida Sans Unicode" pitchFamily="34" charset="0"/>
              </a:rPr>
              <a:t>Implication</a:t>
            </a:r>
          </a:p>
          <a:p>
            <a:pPr lvl="1"/>
            <a:r>
              <a:rPr lang="it-IT" sz="2000" dirty="0" smtClean="0">
                <a:latin typeface="Lucida Sans Unicode" pitchFamily="34" charset="0"/>
              </a:rPr>
              <a:t>What are they?</a:t>
            </a:r>
          </a:p>
          <a:p>
            <a:pPr lvl="1"/>
            <a:r>
              <a:rPr lang="it-IT" sz="2000" dirty="0" smtClean="0">
                <a:latin typeface="Lucida Sans Unicode" pitchFamily="34" charset="0"/>
              </a:rPr>
              <a:t>How can they be used to improve noise immunity</a:t>
            </a:r>
          </a:p>
          <a:p>
            <a:r>
              <a:rPr lang="it-IT" sz="2400" dirty="0" smtClean="0">
                <a:latin typeface="Lucida Sans Unicode" pitchFamily="34" charset="0"/>
              </a:rPr>
              <a:t>Schmitt Trigger gates</a:t>
            </a:r>
          </a:p>
          <a:p>
            <a:pPr lvl="1"/>
            <a:r>
              <a:rPr lang="it-IT" sz="2000" dirty="0" smtClean="0">
                <a:latin typeface="Lucida Sans Unicode" pitchFamily="34" charset="0"/>
              </a:rPr>
              <a:t>Basic operation</a:t>
            </a:r>
          </a:p>
          <a:p>
            <a:pPr lvl="1"/>
            <a:r>
              <a:rPr lang="it-IT" sz="2000" dirty="0" smtClean="0">
                <a:latin typeface="Lucida Sans Unicode" pitchFamily="34" charset="0"/>
              </a:rPr>
              <a:t>Embedding implications into Schmitt gate</a:t>
            </a:r>
          </a:p>
          <a:p>
            <a:r>
              <a:rPr lang="it-IT" sz="2400" dirty="0" smtClean="0">
                <a:solidFill>
                  <a:schemeClr val="bg2"/>
                </a:solidFill>
                <a:latin typeface="Lucida Sans Unicode" pitchFamily="34" charset="0"/>
              </a:rPr>
              <a:t>Simulation results</a:t>
            </a:r>
          </a:p>
          <a:p>
            <a:r>
              <a:rPr lang="it-IT" sz="2400" dirty="0" smtClean="0">
                <a:solidFill>
                  <a:schemeClr val="bg2"/>
                </a:solidFill>
                <a:latin typeface="Lucida Sans Unicode" pitchFamily="34" charset="0"/>
              </a:rPr>
              <a:t>Automated design flow</a:t>
            </a:r>
          </a:p>
          <a:p>
            <a:pPr lvl="1"/>
            <a:r>
              <a:rPr lang="it-IT" sz="2000" dirty="0" smtClean="0">
                <a:solidFill>
                  <a:schemeClr val="bg2"/>
                </a:solidFill>
                <a:latin typeface="Lucida Sans Unicode" pitchFamily="34" charset="0"/>
              </a:rPr>
              <a:t>How do you select which implications to insert in the circuit?</a:t>
            </a:r>
            <a:endParaRPr lang="it-IT" sz="2000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Lucida Sans Unicode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05/03/2012</a:t>
            </a:r>
            <a:endParaRPr lang="it-I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Noise-immune Sub-threshold Circuit Design based on Selective Use of Schmitt-trigger Logic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F6225-8268-4BE2-A181-4204E72BB810}" type="slidenum">
              <a:rPr lang="it-IT"/>
              <a:pPr>
                <a:defRPr/>
              </a:pPr>
              <a:t>9</a:t>
            </a:fld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28600" y="909638"/>
            <a:ext cx="7848600" cy="71437"/>
          </a:xfrm>
          <a:prstGeom prst="rect">
            <a:avLst/>
          </a:prstGeom>
          <a:gradFill>
            <a:gsLst>
              <a:gs pos="44000">
                <a:srgbClr val="6A0024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/>
          </a:p>
        </p:txBody>
      </p:sp>
      <p:pic>
        <p:nvPicPr>
          <p:cNvPr id="3081" name="Picture 10" descr="brown-university.jpg"/>
          <p:cNvPicPr>
            <a:picLocks noChangeAspect="1"/>
          </p:cNvPicPr>
          <p:nvPr/>
        </p:nvPicPr>
        <p:blipFill>
          <a:blip r:embed="rId3"/>
          <a:srcRect r="69191"/>
          <a:stretch>
            <a:fillRect/>
          </a:stretch>
        </p:blipFill>
        <p:spPr bwMode="auto">
          <a:xfrm>
            <a:off x="8396288" y="69850"/>
            <a:ext cx="5810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81675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7970</TotalTime>
  <Words>1141</Words>
  <Application>Microsoft Office PowerPoint</Application>
  <PresentationFormat>On-screen Show (4:3)</PresentationFormat>
  <Paragraphs>286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Tema di Office</vt:lpstr>
      <vt:lpstr>A Noise-Immune Sub-threshold Circuit Design based on Selective Use of Schmitt-Trigger Logic</vt:lpstr>
      <vt:lpstr>Noise Sources</vt:lpstr>
      <vt:lpstr>Motivation</vt:lpstr>
      <vt:lpstr>Motivation</vt:lpstr>
      <vt:lpstr>Outline</vt:lpstr>
      <vt:lpstr>Outline</vt:lpstr>
      <vt:lpstr>Implications</vt:lpstr>
      <vt:lpstr>Implications</vt:lpstr>
      <vt:lpstr>Outline</vt:lpstr>
      <vt:lpstr>Circuit implementation Schmitt Gates</vt:lpstr>
      <vt:lpstr>Circuit implementation Schmitt Gates</vt:lpstr>
      <vt:lpstr>Circuit implementation Schmitt Gates</vt:lpstr>
      <vt:lpstr>Circuit implementation Schmitt Gates</vt:lpstr>
      <vt:lpstr>Outline</vt:lpstr>
      <vt:lpstr>Simulation Setup</vt:lpstr>
      <vt:lpstr>Simulation Results</vt:lpstr>
      <vt:lpstr>Simulation Results</vt:lpstr>
      <vt:lpstr>Simulation Results</vt:lpstr>
      <vt:lpstr>Simulation Results</vt:lpstr>
      <vt:lpstr>Simulation Results</vt:lpstr>
      <vt:lpstr>Outline</vt:lpstr>
      <vt:lpstr>Design Flow</vt:lpstr>
      <vt:lpstr>Design Flow</vt:lpstr>
      <vt:lpstr>Design Flow</vt:lpstr>
      <vt:lpstr>Design Flow</vt:lpstr>
      <vt:lpstr>Design Flow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Inseguimento sensor-based (con infrarossi) di una traccia sul suolo con Khepera III</dc:title>
  <dc:creator>Antonio Paolillo</dc:creator>
  <cp:lastModifiedBy>iris</cp:lastModifiedBy>
  <cp:revision>412</cp:revision>
  <dcterms:created xsi:type="dcterms:W3CDTF">2009-11-29T20:23:33Z</dcterms:created>
  <dcterms:modified xsi:type="dcterms:W3CDTF">2012-05-02T13:52:10Z</dcterms:modified>
</cp:coreProperties>
</file>