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81" r:id="rId1"/>
  </p:sldMasterIdLst>
  <p:notesMasterIdLst>
    <p:notesMasterId r:id="rId15"/>
  </p:notesMasterIdLst>
  <p:sldIdLst>
    <p:sldId id="267" r:id="rId2"/>
    <p:sldId id="257" r:id="rId3"/>
    <p:sldId id="259" r:id="rId4"/>
    <p:sldId id="270" r:id="rId5"/>
    <p:sldId id="260" r:id="rId6"/>
    <p:sldId id="262" r:id="rId7"/>
    <p:sldId id="272" r:id="rId8"/>
    <p:sldId id="261" r:id="rId9"/>
    <p:sldId id="263" r:id="rId10"/>
    <p:sldId id="273" r:id="rId11"/>
    <p:sldId id="269" r:id="rId12"/>
    <p:sldId id="264" r:id="rId13"/>
    <p:sldId id="265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5872"/>
  </p:normalViewPr>
  <p:slideViewPr>
    <p:cSldViewPr snapToGrid="0">
      <p:cViewPr varScale="1">
        <p:scale>
          <a:sx n="70" d="100"/>
          <a:sy n="70" d="100"/>
        </p:scale>
        <p:origin x="208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7D8CE-E48B-DA45-8523-4BEFC46CC6A8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1DE2A9-6B79-484A-A682-7E461399B6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868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DE2A9-6B79-484A-A682-7E461399B68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268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DE2A9-6B79-484A-A682-7E461399B68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415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DE2A9-6B79-484A-A682-7E461399B68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7279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DE2A9-6B79-484A-A682-7E461399B68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66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DE2A9-6B79-484A-A682-7E461399B68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46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DE2A9-6B79-484A-A682-7E461399B68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32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DE2A9-6B79-484A-A682-7E461399B68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7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1DE2A9-6B79-484A-A682-7E461399B68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313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1A6-1180-9742-BD21-5E4DAA07858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5A0-791D-C74B-BB4D-F9D21A73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2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1A6-1180-9742-BD21-5E4DAA07858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5A0-791D-C74B-BB4D-F9D21A73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83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1A6-1180-9742-BD21-5E4DAA07858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5A0-791D-C74B-BB4D-F9D21A73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61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1A6-1180-9742-BD21-5E4DAA07858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5A0-791D-C74B-BB4D-F9D21A73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83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1A6-1180-9742-BD21-5E4DAA07858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5A0-791D-C74B-BB4D-F9D21A73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787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1A6-1180-9742-BD21-5E4DAA07858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5A0-791D-C74B-BB4D-F9D21A73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771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1A6-1180-9742-BD21-5E4DAA07858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5A0-791D-C74B-BB4D-F9D21A73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52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1A6-1180-9742-BD21-5E4DAA07858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5A0-791D-C74B-BB4D-F9D21A73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503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1A6-1180-9742-BD21-5E4DAA07858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5A0-791D-C74B-BB4D-F9D21A73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1A6-1180-9742-BD21-5E4DAA07858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5A0-791D-C74B-BB4D-F9D21A73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94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651A6-1180-9742-BD21-5E4DAA07858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8365A0-791D-C74B-BB4D-F9D21A73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301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651A6-1180-9742-BD21-5E4DAA078580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365A0-791D-C74B-BB4D-F9D21A736F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749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2" r:id="rId1"/>
    <p:sldLayoutId id="2147483883" r:id="rId2"/>
    <p:sldLayoutId id="2147483884" r:id="rId3"/>
    <p:sldLayoutId id="2147483885" r:id="rId4"/>
    <p:sldLayoutId id="2147483886" r:id="rId5"/>
    <p:sldLayoutId id="2147483887" r:id="rId6"/>
    <p:sldLayoutId id="2147483888" r:id="rId7"/>
    <p:sldLayoutId id="2147483889" r:id="rId8"/>
    <p:sldLayoutId id="2147483890" r:id="rId9"/>
    <p:sldLayoutId id="2147483891" r:id="rId10"/>
    <p:sldLayoutId id="214748389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AAF340-35A5-952B-25BE-7B22B11E86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sz="4600" dirty="0">
                <a:latin typeface="Helvetica" pitchFamily="2" charset="0"/>
              </a:rPr>
              <a:t>Astrazeneca</a:t>
            </a:r>
            <a:br>
              <a:rPr lang="en-US" sz="4600" dirty="0">
                <a:latin typeface="Helvetica" pitchFamily="2" charset="0"/>
              </a:rPr>
            </a:br>
            <a:br>
              <a:rPr lang="en-US" sz="4600" dirty="0"/>
            </a:br>
            <a:r>
              <a:rPr lang="en-GB" sz="4600" b="0" i="0" u="none" strike="noStrike" dirty="0">
                <a:effectLst/>
              </a:rPr>
              <a:t>Identifying Gene Markers and Designing Transgenes in CHO Cells</a:t>
            </a:r>
            <a:br>
              <a:rPr lang="en-GB" sz="4600" dirty="0"/>
            </a:br>
            <a:endParaRPr lang="en-US" sz="4600" dirty="0">
              <a:latin typeface="Helvetic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FFE01C-D77A-0672-8897-B2F06805C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5460733" cy="983255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Helvetica" pitchFamily="2" charset="0"/>
              </a:rPr>
              <a:t>Amrita </a:t>
            </a:r>
            <a:r>
              <a:rPr lang="en-US" sz="2800" dirty="0">
                <a:latin typeface="Helvetica" pitchFamily="2" charset="0"/>
              </a:rPr>
              <a:t>Moyade</a:t>
            </a:r>
            <a:r>
              <a:rPr lang="en-US" sz="3200" dirty="0">
                <a:latin typeface="Helvetica" pitchFamily="2" charset="0"/>
              </a:rPr>
              <a:t> (tq24748)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Molecular model and digital tablet on counter in lab">
            <a:extLst>
              <a:ext uri="{FF2B5EF4-FFF2-40B4-BE49-F238E27FC236}">
                <a16:creationId xmlns:a16="http://schemas.microsoft.com/office/drawing/2014/main" id="{76BBC595-6201-05A2-870E-62751C5E94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09" r="3036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12614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A1D6AB67-DDAF-4214-C439-2A1BEB01FE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9102" y="250902"/>
            <a:ext cx="10013795" cy="6356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03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C7FB0B-239C-FF4F-4681-D03F396211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182" y="736886"/>
            <a:ext cx="4591298" cy="49533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18F0E4-76D2-7E55-C687-EEA3023C3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6732" y="146395"/>
            <a:ext cx="5835267" cy="306716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A91061A-A059-5615-485C-5FF62727F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6732" y="3638321"/>
            <a:ext cx="5816565" cy="3067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328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0BE79-1AA5-8879-6559-58387C787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>
                <a:effectLst/>
              </a:rPr>
              <a:t>Challenges and Future Work</a:t>
            </a:r>
            <a:endParaRPr lang="en-US" sz="5400"/>
          </a:p>
        </p:txBody>
      </p:sp>
      <p:pic>
        <p:nvPicPr>
          <p:cNvPr id="4" name="Picture 3" descr="Molecular model and digital tablet on counter in lab">
            <a:extLst>
              <a:ext uri="{FF2B5EF4-FFF2-40B4-BE49-F238E27FC236}">
                <a16:creationId xmlns:a16="http://schemas.microsoft.com/office/drawing/2014/main" id="{6A44C3F2-347C-8437-DDA0-E45DA045D2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09" r="3036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F2A29-C996-6AB3-26C5-B1016835E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>
                <a:effectLst/>
              </a:rPr>
              <a:t>Challenges</a:t>
            </a:r>
            <a:r>
              <a:rPr lang="en-GB" sz="2200" b="0" i="0" u="none" strike="noStrike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</a:rPr>
              <a:t>Batch variability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</a:rPr>
              <a:t>Skewed PRODUCT-TG distribution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</a:rPr>
              <a:t>MEME Suite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>
                <a:effectLst/>
              </a:rPr>
              <a:t>Future Work</a:t>
            </a:r>
            <a:r>
              <a:rPr lang="en-GB" sz="2200" b="0" i="0" u="none" strike="noStrike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</a:rPr>
              <a:t>Experimental validation (e.g., qPCR)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</a:rPr>
              <a:t>Structure-based motif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</a:rPr>
              <a:t>Expand to proteomics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6767302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6D83742-2752-E27C-F996-5F90CC659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>
                <a:effectLst/>
              </a:rPr>
              <a:t>Conclusion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56088-E72D-1E64-245D-138602E9B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</a:rPr>
              <a:t>Identified key marker genes for clone selection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</a:rPr>
              <a:t>Characterized stable gene features for synthetic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</a:rPr>
              <a:t>Supports AstraZeneca's biomanufacturing strategies</a:t>
            </a:r>
          </a:p>
          <a:p>
            <a:endParaRPr lang="en-US" sz="2200"/>
          </a:p>
        </p:txBody>
      </p:sp>
      <p:pic>
        <p:nvPicPr>
          <p:cNvPr id="4" name="Picture 3" descr="Molecular model and digital tablet on counter in lab">
            <a:extLst>
              <a:ext uri="{FF2B5EF4-FFF2-40B4-BE49-F238E27FC236}">
                <a16:creationId xmlns:a16="http://schemas.microsoft.com/office/drawing/2014/main" id="{27BB3117-5045-5427-EB48-5261FF8809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09" r="3036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6026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AA40DD-23A7-AE22-1F8B-B3365EB55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>
                <a:effectLst/>
              </a:rPr>
              <a:t>Introduction</a:t>
            </a:r>
            <a:endParaRPr lang="en-US" sz="5400"/>
          </a:p>
        </p:txBody>
      </p:sp>
      <p:pic>
        <p:nvPicPr>
          <p:cNvPr id="5" name="Picture 4" descr="Molecular model and digital tablet on counter in lab">
            <a:extLst>
              <a:ext uri="{FF2B5EF4-FFF2-40B4-BE49-F238E27FC236}">
                <a16:creationId xmlns:a16="http://schemas.microsoft.com/office/drawing/2014/main" id="{7AC10008-0632-FA5E-9355-E535AF35B9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09" r="3036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64956-EE4C-35AD-C359-061A7E02E5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>
                <a:effectLst/>
              </a:rPr>
              <a:t>CHO Cells</a:t>
            </a:r>
            <a:r>
              <a:rPr lang="en-GB" sz="2200" b="0" i="0" u="none" strike="noStrike">
                <a:effectLst/>
              </a:rPr>
              <a:t>: Industry standard for biologics production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>
                <a:effectLst/>
              </a:rPr>
              <a:t>Problem</a:t>
            </a:r>
            <a:r>
              <a:rPr lang="en-GB" sz="2200" b="0" i="0" u="none" strike="noStrike">
                <a:effectLst/>
              </a:rPr>
              <a:t>: Slow clone selection and inefficient transgene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>
                <a:effectLst/>
              </a:rPr>
              <a:t>Our Goals</a:t>
            </a:r>
            <a:r>
              <a:rPr lang="en-GB" sz="2200" b="0" i="0" u="none" strike="noStrike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</a:rPr>
              <a:t>Identify gene markers predictive of PRODUCT-TG expression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</a:rPr>
              <a:t>Characterize constitutive genes for synthetic transgene design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646174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5C21CE-0CFD-DEEC-DBB4-8C63F12C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>
                <a:effectLst/>
              </a:rPr>
              <a:t>Data Preparation</a:t>
            </a:r>
            <a:endParaRPr lang="en-US" sz="5400"/>
          </a:p>
        </p:txBody>
      </p:sp>
      <p:pic>
        <p:nvPicPr>
          <p:cNvPr id="6" name="Picture 5" descr="Molecular model and digital tablet on counter in lab">
            <a:extLst>
              <a:ext uri="{FF2B5EF4-FFF2-40B4-BE49-F238E27FC236}">
                <a16:creationId xmlns:a16="http://schemas.microsoft.com/office/drawing/2014/main" id="{7184F25D-0647-28DB-EC01-405BA68EBEB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09" r="3036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3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E6962-7170-5C1D-0C85-CFF40EB99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effectLst/>
              </a:rPr>
              <a:t>Dataset</a:t>
            </a:r>
            <a:r>
              <a:rPr lang="en-GB" sz="2200" b="0" i="0" u="none" strike="noStrike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effectLst/>
              </a:rPr>
              <a:t>Expression matrix (25,594 genes, 108 samples)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effectLst/>
              </a:rPr>
              <a:t>Metadata (12 batches)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effectLst/>
              </a:rPr>
              <a:t>FASTA sequences (5'UTR, CDS, 3'UTR)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effectLst/>
              </a:rPr>
              <a:t>Preprocessing</a:t>
            </a:r>
            <a:r>
              <a:rPr lang="en-GB" sz="2200" b="0" i="0" u="none" strike="noStrike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effectLst/>
              </a:rPr>
              <a:t>Log2(</a:t>
            </a:r>
            <a:r>
              <a:rPr lang="en-GB" sz="2200" dirty="0"/>
              <a:t>Expression</a:t>
            </a:r>
            <a:r>
              <a:rPr lang="en-GB" sz="2200" b="0" i="0" u="none" strike="noStrike" dirty="0">
                <a:effectLst/>
              </a:rPr>
              <a:t>+1) transformation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effectLst/>
              </a:rPr>
              <a:t>Filtering low-expression genes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effectLst/>
              </a:rPr>
              <a:t>Batch correction: </a:t>
            </a:r>
            <a:r>
              <a:rPr lang="en-GB" sz="2200" b="0" i="0" u="none" strike="noStrike" dirty="0" err="1">
                <a:effectLst/>
              </a:rPr>
              <a:t>ComBat</a:t>
            </a:r>
            <a:endParaRPr lang="en-GB" sz="2200" b="0" i="0" u="none" strike="noStrike" dirty="0">
              <a:effectLst/>
            </a:endParaRP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19050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7FBD09-46D7-18A8-926D-479E13039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22" y="473926"/>
            <a:ext cx="11790556" cy="597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916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A20F09-438C-5141-983D-D3FDD09A0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 dirty="0">
                <a:effectLst/>
              </a:rPr>
              <a:t>Marker Gene Identification</a:t>
            </a:r>
            <a:endParaRPr lang="en-US" sz="5400" dirty="0"/>
          </a:p>
        </p:txBody>
      </p:sp>
      <p:pic>
        <p:nvPicPr>
          <p:cNvPr id="4" name="Picture 3" descr="Molecular model and digital tablet on counter in lab">
            <a:extLst>
              <a:ext uri="{FF2B5EF4-FFF2-40B4-BE49-F238E27FC236}">
                <a16:creationId xmlns:a16="http://schemas.microsoft.com/office/drawing/2014/main" id="{E4FAB7D5-77F8-0FDD-C9EA-BB91A185C5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09" r="3036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41278-D473-8726-1D58-F8946DF10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effectLst/>
              </a:rPr>
              <a:t>Spearman Correlation</a:t>
            </a:r>
            <a:r>
              <a:rPr lang="en-GB" sz="2200" b="0" i="0" u="none" strike="noStrike" dirty="0">
                <a:effectLst/>
              </a:rPr>
              <a:t> with PRODUCT-TG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effectLst/>
              </a:rPr>
              <a:t>Random Forest Regressor</a:t>
            </a:r>
            <a:r>
              <a:rPr lang="en-GB" sz="2200" b="0" i="0" u="none" strike="noStrike" dirty="0">
                <a:effectLst/>
              </a:rPr>
              <a:t> for feature importance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effectLst/>
              </a:rPr>
              <a:t>Random Forest Classifier</a:t>
            </a:r>
            <a:r>
              <a:rPr lang="en-GB" sz="2200" b="0" i="0" u="none" strike="noStrike" dirty="0">
                <a:effectLst/>
              </a:rPr>
              <a:t> for discrete PRODUCT-TG bands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effectLst/>
              </a:rPr>
              <a:t>Composite Scoring</a:t>
            </a:r>
            <a:r>
              <a:rPr lang="en-GB" sz="2200" b="0" i="0" u="none" strike="noStrike" dirty="0">
                <a:effectLst/>
              </a:rPr>
              <a:t> combining all rankings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59111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DD1D0B-531D-1279-8628-A15857831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>
                <a:effectLst/>
              </a:rPr>
              <a:t>Results: Marker Genes</a:t>
            </a:r>
            <a:endParaRPr lang="en-US" sz="5400"/>
          </a:p>
        </p:txBody>
      </p:sp>
      <p:pic>
        <p:nvPicPr>
          <p:cNvPr id="4" name="Picture 3" descr="Molecular model and digital tablet on counter in lab">
            <a:extLst>
              <a:ext uri="{FF2B5EF4-FFF2-40B4-BE49-F238E27FC236}">
                <a16:creationId xmlns:a16="http://schemas.microsoft.com/office/drawing/2014/main" id="{DE3BE490-5C80-C223-FD3E-15E9351597F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09" r="3036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A10BAC-2A6B-F33C-0F81-6422C552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</a:rPr>
              <a:t>Top overlapping genes: </a:t>
            </a:r>
            <a:r>
              <a:rPr lang="en-GB" sz="2200" b="1" i="0" u="none" strike="noStrike">
                <a:effectLst/>
              </a:rPr>
              <a:t>Glul</a:t>
            </a:r>
            <a:r>
              <a:rPr lang="en-GB" sz="2200" b="0" i="0" u="none" strike="noStrike">
                <a:effectLst/>
              </a:rPr>
              <a:t>, </a:t>
            </a:r>
            <a:r>
              <a:rPr lang="en-GB" sz="2200" b="1" i="0" u="none" strike="noStrike">
                <a:effectLst/>
              </a:rPr>
              <a:t>Actb</a:t>
            </a:r>
            <a:r>
              <a:rPr lang="en-GB" sz="2200" b="0" i="0" u="none" strike="noStrike">
                <a:effectLst/>
              </a:rPr>
              <a:t>, </a:t>
            </a:r>
            <a:r>
              <a:rPr lang="en-GB" sz="2200" b="1" i="0" u="none" strike="noStrike">
                <a:effectLst/>
              </a:rPr>
              <a:t>GAPDH</a:t>
            </a:r>
            <a:r>
              <a:rPr lang="en-GB" sz="2200" b="0" i="0" u="none" strike="noStrike">
                <a:effectLst/>
              </a:rPr>
              <a:t>, </a:t>
            </a:r>
            <a:r>
              <a:rPr lang="en-GB" sz="2200" b="1" i="0" u="none" strike="noStrike">
                <a:effectLst/>
              </a:rPr>
              <a:t>RPS13</a:t>
            </a:r>
            <a:r>
              <a:rPr lang="en-GB" sz="2200" b="0" i="0" u="none" strike="noStrike">
                <a:effectLst/>
              </a:rPr>
              <a:t>, </a:t>
            </a:r>
            <a:r>
              <a:rPr lang="en-GB" sz="2200" b="1" i="0" u="none" strike="noStrike">
                <a:effectLst/>
              </a:rPr>
              <a:t>NSF</a:t>
            </a:r>
            <a:endParaRPr lang="en-GB" sz="2200" b="0" i="0" u="none" strike="noStrike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0" i="0" u="none" strike="noStrike">
                <a:effectLst/>
              </a:rPr>
              <a:t>Functions: Growth, translation, secretion support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>
                <a:effectLst/>
              </a:rPr>
              <a:t>Conclusion</a:t>
            </a:r>
            <a:r>
              <a:rPr lang="en-GB" sz="2200" b="0" i="0" u="none" strike="noStrike">
                <a:effectLst/>
              </a:rPr>
              <a:t>: Robust predictors of high PRODUCT-TG expression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188326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E03B14-EF6F-6FD0-E505-86DA25226C80}"/>
              </a:ext>
            </a:extLst>
          </p:cNvPr>
          <p:cNvSpPr txBox="1"/>
          <p:nvPr/>
        </p:nvSpPr>
        <p:spPr>
          <a:xfrm>
            <a:off x="639656" y="883262"/>
            <a:ext cx="10909640" cy="8813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b="1" i="0" u="none" strike="noStrike" dirty="0">
                <a:effectLst/>
                <a:latin typeface="+mj-lt"/>
                <a:ea typeface="+mj-ea"/>
                <a:cs typeface="+mj-cs"/>
              </a:rPr>
              <a:t>Spearman Correlation</a:t>
            </a:r>
            <a:r>
              <a:rPr lang="en-US" sz="5100" b="0" i="0" u="none" strike="noStrike" dirty="0">
                <a:effectLst/>
                <a:latin typeface="+mj-lt"/>
                <a:ea typeface="+mj-ea"/>
                <a:cs typeface="+mj-cs"/>
              </a:rPr>
              <a:t> </a:t>
            </a:r>
            <a:r>
              <a:rPr lang="en-US" sz="5100" b="1" dirty="0">
                <a:latin typeface="+mj-lt"/>
                <a:ea typeface="+mj-ea"/>
                <a:cs typeface="+mj-cs"/>
              </a:rPr>
              <a:t>with PRODUCT-TG</a:t>
            </a:r>
          </a:p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dirty="0">
              <a:latin typeface="+mj-lt"/>
              <a:ea typeface="+mj-ea"/>
              <a:cs typeface="+mj-cs"/>
            </a:endParaRP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 descr="A diagram of a gene&#10;&#10;AI-generated content may be incorrect.">
            <a:extLst>
              <a:ext uri="{FF2B5EF4-FFF2-40B4-BE49-F238E27FC236}">
                <a16:creationId xmlns:a16="http://schemas.microsoft.com/office/drawing/2014/main" id="{F3BD657D-3522-4B47-0F0C-1661F65D8C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15746"/>
          <a:stretch/>
        </p:blipFill>
        <p:spPr>
          <a:xfrm>
            <a:off x="320038" y="2165849"/>
            <a:ext cx="7421881" cy="4019652"/>
          </a:xfrm>
          <a:prstGeom prst="rect">
            <a:avLst/>
          </a:prstGeom>
        </p:spPr>
      </p:pic>
      <p:pic>
        <p:nvPicPr>
          <p:cNvPr id="5" name="Picture 4" descr="A table with numbers and ticks&#10;&#10;AI-generated content may be incorrect.">
            <a:extLst>
              <a:ext uri="{FF2B5EF4-FFF2-40B4-BE49-F238E27FC236}">
                <a16:creationId xmlns:a16="http://schemas.microsoft.com/office/drawing/2014/main" id="{9D168D0E-D91E-5A7B-5D91-1A169049C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8465" y="2980397"/>
            <a:ext cx="4003495" cy="205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05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AF66B-DD9B-7D7C-C270-FBBA123B0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4200" b="1" i="0" u="none" strike="noStrike" dirty="0">
                <a:effectLst/>
              </a:rPr>
              <a:t>Constitutive Gene Analysis</a:t>
            </a:r>
            <a:endParaRPr lang="en-US" sz="4200" dirty="0"/>
          </a:p>
        </p:txBody>
      </p:sp>
      <p:pic>
        <p:nvPicPr>
          <p:cNvPr id="4" name="Picture 3" descr="Molecular model and digital tablet on counter in lab">
            <a:extLst>
              <a:ext uri="{FF2B5EF4-FFF2-40B4-BE49-F238E27FC236}">
                <a16:creationId xmlns:a16="http://schemas.microsoft.com/office/drawing/2014/main" id="{DCD11619-E8DA-CD19-5E79-A968F7833C3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309" r="3036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8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2F769-5010-28D0-D8A3-CEB0F4F41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effectLst/>
              </a:rPr>
              <a:t>Stable genes</a:t>
            </a:r>
            <a:r>
              <a:rPr lang="en-GB" sz="2200" b="0" i="0" u="none" strike="noStrike" dirty="0">
                <a:effectLst/>
              </a:rPr>
              <a:t>: </a:t>
            </a:r>
            <a:r>
              <a:rPr lang="en-GB" sz="2200" dirty="0"/>
              <a:t>Expression Level</a:t>
            </a:r>
            <a:r>
              <a:rPr lang="en-GB" sz="2200" b="0" i="0" u="none" strike="noStrike" dirty="0">
                <a:effectLst/>
              </a:rPr>
              <a:t> &gt; 1 and CV &lt; 10%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 dirty="0">
                <a:effectLst/>
              </a:rPr>
              <a:t>Feature Extraction</a:t>
            </a:r>
            <a:r>
              <a:rPr lang="en-GB" sz="2200" b="0" i="0" u="none" strike="noStrike" dirty="0">
                <a:effectLst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effectLst/>
              </a:rPr>
              <a:t>GC content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effectLst/>
              </a:rPr>
              <a:t>DNABERT embeddings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200" b="0" i="0" u="none" strike="noStrike" dirty="0">
                <a:effectLst/>
              </a:rPr>
              <a:t>Motif discovery (MEME/FIMO)</a:t>
            </a:r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0272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D28CE9-EE10-9415-9A1E-E7BC1182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b="1" i="0" u="none" strike="noStrike">
                <a:effectLst/>
              </a:rPr>
              <a:t>Results: Constitutive Genes and Motifs</a:t>
            </a:r>
            <a:endParaRPr lang="en-US" sz="540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39FCF-6F1D-634A-B807-63C5DA750B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>
                <a:effectLst/>
              </a:rPr>
              <a:t>GC Content</a:t>
            </a:r>
            <a:r>
              <a:rPr lang="en-GB" sz="2200" b="0" i="0" u="none" strike="noStrike">
                <a:effectLst/>
              </a:rPr>
              <a:t>: Higher in stable genes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>
                <a:effectLst/>
              </a:rPr>
              <a:t>Upregulating Motifs</a:t>
            </a:r>
            <a:r>
              <a:rPr lang="en-GB" sz="2200" b="0" i="0" u="none" strike="noStrike">
                <a:effectLst/>
              </a:rPr>
              <a:t>: TTTGGCTTCT, ACCACACCCG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>
                <a:effectLst/>
              </a:rPr>
              <a:t>Downregulating Motifs</a:t>
            </a:r>
            <a:r>
              <a:rPr lang="en-GB" sz="2200" b="0" i="0" u="none" strike="noStrike">
                <a:effectLst/>
              </a:rPr>
              <a:t>: GAAAAAAAGA, TCCCCTCTCG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200" b="1" i="0" u="none" strike="noStrike">
                <a:effectLst/>
              </a:rPr>
              <a:t>Application</a:t>
            </a:r>
            <a:r>
              <a:rPr lang="en-GB" sz="2200" b="0" i="0" u="none" strike="noStrike">
                <a:effectLst/>
              </a:rPr>
              <a:t>: Rational UTR design for expression control</a:t>
            </a:r>
          </a:p>
          <a:p>
            <a:pPr marL="0" indent="0">
              <a:buNone/>
            </a:pPr>
            <a:endParaRPr lang="en-US" sz="2200"/>
          </a:p>
        </p:txBody>
      </p:sp>
      <p:pic>
        <p:nvPicPr>
          <p:cNvPr id="4" name="Picture 3" descr="Molecular model and digital tablet on counter in lab">
            <a:extLst>
              <a:ext uri="{FF2B5EF4-FFF2-40B4-BE49-F238E27FC236}">
                <a16:creationId xmlns:a16="http://schemas.microsoft.com/office/drawing/2014/main" id="{3D143697-EFF8-8A87-C5F2-EC3B66D702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309" r="30360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3617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3BF1579C-8E68-7F48-84EC-E87702076112}">
  <we:reference id="wa200003964" version="1.0.0.0" store="en-NZ" storeType="OMEX"/>
  <we:alternateReferences>
    <we:reference id="WA200003964" version="1.0.0.0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303</TotalTime>
  <Words>279</Words>
  <Application>Microsoft Macintosh PowerPoint</Application>
  <PresentationFormat>Widescreen</PresentationFormat>
  <Paragraphs>59</Paragraphs>
  <Slides>13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Helvetica</vt:lpstr>
      <vt:lpstr>Office 2013 - 2022 Theme</vt:lpstr>
      <vt:lpstr>Astrazeneca  Identifying Gene Markers and Designing Transgenes in CHO Cells </vt:lpstr>
      <vt:lpstr>Introduction</vt:lpstr>
      <vt:lpstr>Data Preparation</vt:lpstr>
      <vt:lpstr>PowerPoint Presentation</vt:lpstr>
      <vt:lpstr>Marker Gene Identification</vt:lpstr>
      <vt:lpstr>Results: Marker Genes</vt:lpstr>
      <vt:lpstr>PowerPoint Presentation</vt:lpstr>
      <vt:lpstr>Constitutive Gene Analysis</vt:lpstr>
      <vt:lpstr>Results: Constitutive Genes and Motifs</vt:lpstr>
      <vt:lpstr>PowerPoint Presentation</vt:lpstr>
      <vt:lpstr>PowerPoint Presentation</vt:lpstr>
      <vt:lpstr>Challenges and Future Work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Amrita Moyade</dc:creator>
  <cp:lastModifiedBy>Amrita Moyade</cp:lastModifiedBy>
  <cp:revision>20</cp:revision>
  <dcterms:created xsi:type="dcterms:W3CDTF">2025-04-25T23:27:11Z</dcterms:created>
  <dcterms:modified xsi:type="dcterms:W3CDTF">2025-06-18T11:54:20Z</dcterms:modified>
</cp:coreProperties>
</file>