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Garet 1" charset="1" panose="00000000000000000000"/>
      <p:regular r:id="rId10"/>
    </p:embeddedFont>
    <p:embeddedFont>
      <p:font typeface="Garet 1 Bold" charset="1" panose="00000000000000000000"/>
      <p:regular r:id="rId11"/>
    </p:embeddedFont>
    <p:embeddedFont>
      <p:font typeface="Garet 2" charset="1" panose="00000000000000000000"/>
      <p:regular r:id="rId12"/>
    </p:embeddedFont>
    <p:embeddedFont>
      <p:font typeface="Garet 2 Bold" charset="1" panose="00000000000000000000"/>
      <p:regular r:id="rId13"/>
    </p:embeddedFont>
    <p:embeddedFont>
      <p:font typeface="Garet 2 Italics" charset="1" panose="00000000000000000000"/>
      <p:regular r:id="rId14"/>
    </p:embeddedFont>
    <p:embeddedFont>
      <p:font typeface="Garet 2 Bold Italics" charset="1" panose="00000000000000000000"/>
      <p:regular r:id="rId15"/>
    </p:embeddedFont>
    <p:embeddedFont>
      <p:font typeface="Garet Book" charset="1" panose="000000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slides/slide1.xml" Type="http://schemas.openxmlformats.org/officeDocument/2006/relationships/slide"/><Relationship Id="rId18" Target="slides/slide2.xml" Type="http://schemas.openxmlformats.org/officeDocument/2006/relationships/slide"/><Relationship Id="rId19" Target="slides/slide3.xml" Type="http://schemas.openxmlformats.org/officeDocument/2006/relationships/slide"/><Relationship Id="rId2" Target="presProps.xml" Type="http://schemas.openxmlformats.org/officeDocument/2006/relationships/presProps"/><Relationship Id="rId20" Target="slides/slide4.xml" Type="http://schemas.openxmlformats.org/officeDocument/2006/relationships/slide"/><Relationship Id="rId21" Target="slides/slide5.xml" Type="http://schemas.openxmlformats.org/officeDocument/2006/relationships/slide"/><Relationship Id="rId22" Target="slides/slide6.xml" Type="http://schemas.openxmlformats.org/officeDocument/2006/relationships/slide"/><Relationship Id="rId23" Target="slides/slide7.xml" Type="http://schemas.openxmlformats.org/officeDocument/2006/relationships/slide"/><Relationship Id="rId24" Target="slides/slide8.xml" Type="http://schemas.openxmlformats.org/officeDocument/2006/relationships/slide"/><Relationship Id="rId25" Target="slides/slide9.xml" Type="http://schemas.openxmlformats.org/officeDocument/2006/relationships/slide"/><Relationship Id="rId26" Target="slides/slide10.xml" Type="http://schemas.openxmlformats.org/officeDocument/2006/relationships/slide"/><Relationship Id="rId27" Target="slides/slide11.xml" Type="http://schemas.openxmlformats.org/officeDocument/2006/relationships/slide"/><Relationship Id="rId28" Target="slides/slide12.xml" Type="http://schemas.openxmlformats.org/officeDocument/2006/relationships/slide"/><Relationship Id="rId29" Target="slides/slide13.xml" Type="http://schemas.openxmlformats.org/officeDocument/2006/relationships/slide"/><Relationship Id="rId3" Target="viewProps.xml" Type="http://schemas.openxmlformats.org/officeDocument/2006/relationships/viewProps"/><Relationship Id="rId30" Target="slides/slide14.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jpeg" Type="http://schemas.openxmlformats.org/officeDocument/2006/relationships/image"/><Relationship Id="rId3" Target="../media/image21.png" Type="http://schemas.openxmlformats.org/officeDocument/2006/relationships/image"/><Relationship Id="rId4" Target="../media/image2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image10.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11" Target="../media/image19.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jpeg" Type="http://schemas.openxmlformats.org/officeDocument/2006/relationships/image"/><Relationship Id="rId3" Target="../media/image21.png" Type="http://schemas.openxmlformats.org/officeDocument/2006/relationships/image"/><Relationship Id="rId4" Target="../media/image2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jpe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jpe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DE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5400000">
            <a:off x="13144500" y="5143500"/>
            <a:ext cx="5486400" cy="2743200"/>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11772900" y="1028700"/>
            <a:ext cx="2743200" cy="2743200"/>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true" rot="0">
            <a:off x="11772900" y="3752850"/>
            <a:ext cx="2743200" cy="2743200"/>
          </a:xfrm>
          <a:prstGeom prst="rect">
            <a:avLst/>
          </a:prstGeom>
        </p:spPr>
      </p:pic>
      <p:grpSp>
        <p:nvGrpSpPr>
          <p:cNvPr name="Group 5" id="5"/>
          <p:cNvGrpSpPr/>
          <p:nvPr/>
        </p:nvGrpSpPr>
        <p:grpSpPr>
          <a:xfrm rot="0">
            <a:off x="14313345" y="1047750"/>
            <a:ext cx="2917380" cy="2917380"/>
            <a:chOff x="0" y="0"/>
            <a:chExt cx="6350000" cy="6350000"/>
          </a:xfrm>
        </p:grpSpPr>
        <p:sp>
          <p:nvSpPr>
            <p:cNvPr name="Freeform 6" id="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86424"/>
            </a:solidFill>
          </p:spPr>
        </p:sp>
      </p:grpSp>
      <p:grpSp>
        <p:nvGrpSpPr>
          <p:cNvPr name="Group 7" id="7"/>
          <p:cNvGrpSpPr/>
          <p:nvPr/>
        </p:nvGrpSpPr>
        <p:grpSpPr>
          <a:xfrm rot="0">
            <a:off x="11499270" y="6232061"/>
            <a:ext cx="3026239" cy="3026239"/>
            <a:chOff x="0" y="0"/>
            <a:chExt cx="6350000" cy="6350000"/>
          </a:xfrm>
        </p:grpSpPr>
        <p:sp>
          <p:nvSpPr>
            <p:cNvPr name="Freeform 8" id="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D9483"/>
            </a:solidFill>
          </p:spPr>
        </p:sp>
      </p:grpSp>
      <p:grpSp>
        <p:nvGrpSpPr>
          <p:cNvPr name="Group 9" id="9"/>
          <p:cNvGrpSpPr/>
          <p:nvPr/>
        </p:nvGrpSpPr>
        <p:grpSpPr>
          <a:xfrm rot="0">
            <a:off x="7468285" y="7764231"/>
            <a:ext cx="3351431" cy="1519809"/>
            <a:chOff x="0" y="0"/>
            <a:chExt cx="4468575" cy="2026412"/>
          </a:xfrm>
        </p:grpSpPr>
        <p:sp>
          <p:nvSpPr>
            <p:cNvPr name="TextBox 10" id="10"/>
            <p:cNvSpPr txBox="true"/>
            <p:nvPr/>
          </p:nvSpPr>
          <p:spPr>
            <a:xfrm rot="0">
              <a:off x="0" y="9525"/>
              <a:ext cx="4468575" cy="473075"/>
            </a:xfrm>
            <a:prstGeom prst="rect">
              <a:avLst/>
            </a:prstGeom>
          </p:spPr>
          <p:txBody>
            <a:bodyPr anchor="t" rtlCol="false" tIns="0" lIns="0" bIns="0" rIns="0">
              <a:spAutoFit/>
            </a:bodyPr>
            <a:lstStyle/>
            <a:p>
              <a:pPr algn="r">
                <a:lnSpc>
                  <a:spcPts val="2879"/>
                </a:lnSpc>
              </a:pPr>
              <a:r>
                <a:rPr lang="en-US" sz="2399">
                  <a:solidFill>
                    <a:srgbClr val="393838"/>
                  </a:solidFill>
                  <a:latin typeface="Garet 1 Bold"/>
                </a:rPr>
                <a:t>Faculty:</a:t>
              </a:r>
            </a:p>
          </p:txBody>
        </p:sp>
        <p:sp>
          <p:nvSpPr>
            <p:cNvPr name="TextBox 11" id="11"/>
            <p:cNvSpPr txBox="true"/>
            <p:nvPr/>
          </p:nvSpPr>
          <p:spPr>
            <a:xfrm rot="0">
              <a:off x="0" y="604012"/>
              <a:ext cx="4468575" cy="1422400"/>
            </a:xfrm>
            <a:prstGeom prst="rect">
              <a:avLst/>
            </a:prstGeom>
          </p:spPr>
          <p:txBody>
            <a:bodyPr anchor="t" rtlCol="false" tIns="0" lIns="0" bIns="0" rIns="0">
              <a:spAutoFit/>
            </a:bodyPr>
            <a:lstStyle/>
            <a:p>
              <a:pPr algn="r">
                <a:lnSpc>
                  <a:spcPts val="2160"/>
                </a:lnSpc>
              </a:pPr>
              <a:r>
                <a:rPr lang="en-US" sz="1800">
                  <a:solidFill>
                    <a:srgbClr val="393838"/>
                  </a:solidFill>
                  <a:latin typeface="Garet 1"/>
                </a:rPr>
                <a:t>Dr.A.Bhuvaneswari, </a:t>
              </a:r>
            </a:p>
            <a:p>
              <a:pPr algn="r">
                <a:lnSpc>
                  <a:spcPts val="2160"/>
                </a:lnSpc>
              </a:pPr>
              <a:r>
                <a:rPr lang="en-US" sz="1800">
                  <a:solidFill>
                    <a:srgbClr val="393838"/>
                  </a:solidFill>
                  <a:latin typeface="Garet 1"/>
                </a:rPr>
                <a:t>Assistant Professor Senior, SCOPE, VIT, Chennai </a:t>
              </a:r>
            </a:p>
            <a:p>
              <a:pPr algn="r">
                <a:lnSpc>
                  <a:spcPts val="2160"/>
                </a:lnSpc>
              </a:pPr>
            </a:p>
          </p:txBody>
        </p:sp>
      </p:grpSp>
      <p:grpSp>
        <p:nvGrpSpPr>
          <p:cNvPr name="Group 12" id="12"/>
          <p:cNvGrpSpPr>
            <a:grpSpLocks noChangeAspect="true"/>
          </p:cNvGrpSpPr>
          <p:nvPr/>
        </p:nvGrpSpPr>
        <p:grpSpPr>
          <a:xfrm rot="0">
            <a:off x="1028700" y="1028700"/>
            <a:ext cx="646514" cy="560028"/>
            <a:chOff x="0" y="0"/>
            <a:chExt cx="5791200" cy="5016500"/>
          </a:xfrm>
        </p:grpSpPr>
        <p:sp>
          <p:nvSpPr>
            <p:cNvPr name="Freeform 13" id="13"/>
            <p:cNvSpPr/>
            <p:nvPr/>
          </p:nvSpPr>
          <p:spPr>
            <a:xfrm>
              <a:off x="29210" y="2374900"/>
              <a:ext cx="5746750" cy="2523490"/>
            </a:xfrm>
            <a:custGeom>
              <a:avLst/>
              <a:gdLst/>
              <a:ahLst/>
              <a:cxnLst/>
              <a:rect r="r" b="b" t="t" l="l"/>
              <a:pathLst>
                <a:path h="2523490" w="5746750">
                  <a:moveTo>
                    <a:pt x="190500" y="152400"/>
                  </a:moveTo>
                  <a:cubicBezTo>
                    <a:pt x="190500" y="152400"/>
                    <a:pt x="2416810" y="0"/>
                    <a:pt x="2432050" y="2393950"/>
                  </a:cubicBezTo>
                  <a:cubicBezTo>
                    <a:pt x="36830" y="2378710"/>
                    <a:pt x="190500" y="152400"/>
                    <a:pt x="190500" y="152400"/>
                  </a:cubicBezTo>
                  <a:close/>
                  <a:moveTo>
                    <a:pt x="2561590" y="2523490"/>
                  </a:moveTo>
                  <a:lnTo>
                    <a:pt x="2430780" y="2522220"/>
                  </a:lnTo>
                  <a:cubicBezTo>
                    <a:pt x="1658620" y="2517140"/>
                    <a:pt x="1057910" y="2289810"/>
                    <a:pt x="645160" y="1845310"/>
                  </a:cubicBezTo>
                  <a:cubicBezTo>
                    <a:pt x="0" y="1149350"/>
                    <a:pt x="58420" y="184150"/>
                    <a:pt x="60960" y="143510"/>
                  </a:cubicBezTo>
                  <a:lnTo>
                    <a:pt x="68580" y="31750"/>
                  </a:lnTo>
                  <a:lnTo>
                    <a:pt x="181610" y="24130"/>
                  </a:lnTo>
                  <a:cubicBezTo>
                    <a:pt x="181610" y="24130"/>
                    <a:pt x="213360" y="21590"/>
                    <a:pt x="269240" y="21590"/>
                  </a:cubicBezTo>
                  <a:cubicBezTo>
                    <a:pt x="648970" y="21590"/>
                    <a:pt x="2546350" y="135890"/>
                    <a:pt x="2561590" y="2393950"/>
                  </a:cubicBezTo>
                  <a:lnTo>
                    <a:pt x="2561590" y="2523490"/>
                  </a:lnTo>
                  <a:close/>
                  <a:moveTo>
                    <a:pt x="318770" y="280670"/>
                  </a:moveTo>
                  <a:cubicBezTo>
                    <a:pt x="326390" y="544830"/>
                    <a:pt x="391160" y="1193800"/>
                    <a:pt x="836930" y="1672590"/>
                  </a:cubicBezTo>
                  <a:cubicBezTo>
                    <a:pt x="1174750" y="2035810"/>
                    <a:pt x="1666240" y="2233930"/>
                    <a:pt x="2298700" y="2261870"/>
                  </a:cubicBezTo>
                  <a:cubicBezTo>
                    <a:pt x="2221230" y="486410"/>
                    <a:pt x="829310" y="290830"/>
                    <a:pt x="318770" y="280670"/>
                  </a:cubicBezTo>
                  <a:close/>
                  <a:moveTo>
                    <a:pt x="3314700" y="2393950"/>
                  </a:moveTo>
                  <a:cubicBezTo>
                    <a:pt x="3329940" y="0"/>
                    <a:pt x="5556250" y="152400"/>
                    <a:pt x="5556250" y="152400"/>
                  </a:cubicBezTo>
                  <a:cubicBezTo>
                    <a:pt x="5556250" y="152400"/>
                    <a:pt x="5708650" y="2378710"/>
                    <a:pt x="3314700" y="2393950"/>
                  </a:cubicBezTo>
                  <a:close/>
                  <a:moveTo>
                    <a:pt x="3185160" y="2392680"/>
                  </a:moveTo>
                  <a:cubicBezTo>
                    <a:pt x="3199130" y="134620"/>
                    <a:pt x="5096510" y="20320"/>
                    <a:pt x="5477510" y="20320"/>
                  </a:cubicBezTo>
                  <a:cubicBezTo>
                    <a:pt x="5533390" y="20320"/>
                    <a:pt x="5565140" y="22860"/>
                    <a:pt x="5565140" y="22860"/>
                  </a:cubicBezTo>
                  <a:lnTo>
                    <a:pt x="5678170" y="30480"/>
                  </a:lnTo>
                  <a:lnTo>
                    <a:pt x="5685790" y="142240"/>
                  </a:lnTo>
                  <a:cubicBezTo>
                    <a:pt x="5688330" y="182880"/>
                    <a:pt x="5746749" y="1149350"/>
                    <a:pt x="5101590" y="1844040"/>
                  </a:cubicBezTo>
                  <a:cubicBezTo>
                    <a:pt x="4688840" y="2288540"/>
                    <a:pt x="4088129" y="2515870"/>
                    <a:pt x="3315970" y="2520950"/>
                  </a:cubicBezTo>
                  <a:lnTo>
                    <a:pt x="3185159" y="2522220"/>
                  </a:lnTo>
                  <a:lnTo>
                    <a:pt x="3185159" y="2392680"/>
                  </a:lnTo>
                  <a:close/>
                  <a:moveTo>
                    <a:pt x="3446780" y="2260600"/>
                  </a:moveTo>
                  <a:cubicBezTo>
                    <a:pt x="4079240" y="2232660"/>
                    <a:pt x="4570730" y="2034540"/>
                    <a:pt x="4908550" y="1671320"/>
                  </a:cubicBezTo>
                  <a:cubicBezTo>
                    <a:pt x="5354320" y="1192530"/>
                    <a:pt x="5419090" y="543560"/>
                    <a:pt x="5426710" y="279400"/>
                  </a:cubicBezTo>
                  <a:cubicBezTo>
                    <a:pt x="4916170" y="290830"/>
                    <a:pt x="3524250" y="486410"/>
                    <a:pt x="3446780" y="2260600"/>
                  </a:cubicBezTo>
                  <a:close/>
                </a:path>
              </a:pathLst>
            </a:custGeom>
            <a:solidFill>
              <a:srgbClr val="393838"/>
            </a:solidFill>
          </p:spPr>
        </p:sp>
        <p:sp>
          <p:nvSpPr>
            <p:cNvPr name="Freeform 14" id="14"/>
            <p:cNvSpPr/>
            <p:nvPr/>
          </p:nvSpPr>
          <p:spPr>
            <a:xfrm>
              <a:off x="1188720" y="0"/>
              <a:ext cx="3362960" cy="3525520"/>
            </a:xfrm>
            <a:custGeom>
              <a:avLst/>
              <a:gdLst/>
              <a:ahLst/>
              <a:cxnLst/>
              <a:rect r="r" b="b" t="t" l="l"/>
              <a:pathLst>
                <a:path h="3525520" w="3362960">
                  <a:moveTo>
                    <a:pt x="1681480" y="171450"/>
                  </a:moveTo>
                  <a:cubicBezTo>
                    <a:pt x="1681480" y="171450"/>
                    <a:pt x="3362960" y="1637030"/>
                    <a:pt x="1681480" y="3341370"/>
                  </a:cubicBezTo>
                  <a:cubicBezTo>
                    <a:pt x="0" y="1638300"/>
                    <a:pt x="1681480" y="171450"/>
                    <a:pt x="1681480" y="171450"/>
                  </a:cubicBezTo>
                  <a:close/>
                  <a:moveTo>
                    <a:pt x="1681480" y="3525520"/>
                  </a:moveTo>
                  <a:lnTo>
                    <a:pt x="1590040" y="3432810"/>
                  </a:lnTo>
                  <a:cubicBezTo>
                    <a:pt x="1047750" y="2882900"/>
                    <a:pt x="783590" y="2297430"/>
                    <a:pt x="806450" y="1691640"/>
                  </a:cubicBezTo>
                  <a:cubicBezTo>
                    <a:pt x="842010" y="742950"/>
                    <a:pt x="1565910" y="101600"/>
                    <a:pt x="1596390" y="74930"/>
                  </a:cubicBezTo>
                  <a:lnTo>
                    <a:pt x="1681480" y="0"/>
                  </a:lnTo>
                  <a:lnTo>
                    <a:pt x="1766570" y="73660"/>
                  </a:lnTo>
                  <a:cubicBezTo>
                    <a:pt x="1797050" y="100330"/>
                    <a:pt x="2522220" y="742950"/>
                    <a:pt x="2556510" y="1690370"/>
                  </a:cubicBezTo>
                  <a:cubicBezTo>
                    <a:pt x="2579370" y="2296160"/>
                    <a:pt x="2315210" y="2881630"/>
                    <a:pt x="1772920" y="3431540"/>
                  </a:cubicBezTo>
                  <a:lnTo>
                    <a:pt x="1681480" y="3525520"/>
                  </a:lnTo>
                  <a:close/>
                  <a:moveTo>
                    <a:pt x="1681480" y="353060"/>
                  </a:moveTo>
                  <a:cubicBezTo>
                    <a:pt x="1499870" y="544830"/>
                    <a:pt x="1088390" y="1050290"/>
                    <a:pt x="1064260" y="1703070"/>
                  </a:cubicBezTo>
                  <a:cubicBezTo>
                    <a:pt x="1046480" y="2199640"/>
                    <a:pt x="1253490" y="2687320"/>
                    <a:pt x="1681480" y="3153410"/>
                  </a:cubicBezTo>
                  <a:cubicBezTo>
                    <a:pt x="2109470" y="2687320"/>
                    <a:pt x="2316480" y="2199640"/>
                    <a:pt x="2298700" y="1703070"/>
                  </a:cubicBezTo>
                  <a:cubicBezTo>
                    <a:pt x="2275840" y="1050290"/>
                    <a:pt x="1864360" y="544830"/>
                    <a:pt x="1681480" y="353060"/>
                  </a:cubicBezTo>
                  <a:close/>
                </a:path>
              </a:pathLst>
            </a:custGeom>
            <a:solidFill>
              <a:srgbClr val="393838"/>
            </a:solidFill>
          </p:spPr>
        </p:sp>
      </p:grpSp>
      <p:sp>
        <p:nvSpPr>
          <p:cNvPr name="TextBox 15" id="15"/>
          <p:cNvSpPr txBox="true"/>
          <p:nvPr/>
        </p:nvSpPr>
        <p:spPr>
          <a:xfrm rot="0">
            <a:off x="1883409" y="1033521"/>
            <a:ext cx="8255229" cy="490855"/>
          </a:xfrm>
          <a:prstGeom prst="rect">
            <a:avLst/>
          </a:prstGeom>
        </p:spPr>
        <p:txBody>
          <a:bodyPr anchor="t" rtlCol="false" tIns="0" lIns="0" bIns="0" rIns="0">
            <a:spAutoFit/>
          </a:bodyPr>
          <a:lstStyle/>
          <a:p>
            <a:pPr>
              <a:lnSpc>
                <a:spcPts val="3919"/>
              </a:lnSpc>
            </a:pPr>
            <a:r>
              <a:rPr lang="en-US" sz="2800">
                <a:solidFill>
                  <a:srgbClr val="393838"/>
                </a:solidFill>
                <a:latin typeface="Garet 1"/>
              </a:rPr>
              <a:t>CSE 3021 - Social and Information Networks</a:t>
            </a:r>
          </a:p>
        </p:txBody>
      </p:sp>
      <p:grpSp>
        <p:nvGrpSpPr>
          <p:cNvPr name="Group 16" id="16"/>
          <p:cNvGrpSpPr/>
          <p:nvPr/>
        </p:nvGrpSpPr>
        <p:grpSpPr>
          <a:xfrm rot="0">
            <a:off x="1028700" y="3295887"/>
            <a:ext cx="10117225" cy="3169537"/>
            <a:chOff x="0" y="0"/>
            <a:chExt cx="13489633" cy="4226049"/>
          </a:xfrm>
        </p:grpSpPr>
        <p:sp>
          <p:nvSpPr>
            <p:cNvPr name="TextBox 17" id="17"/>
            <p:cNvSpPr txBox="true"/>
            <p:nvPr/>
          </p:nvSpPr>
          <p:spPr>
            <a:xfrm rot="0">
              <a:off x="0" y="0"/>
              <a:ext cx="13489633" cy="3251200"/>
            </a:xfrm>
            <a:prstGeom prst="rect">
              <a:avLst/>
            </a:prstGeom>
          </p:spPr>
          <p:txBody>
            <a:bodyPr anchor="t" rtlCol="false" tIns="0" lIns="0" bIns="0" rIns="0">
              <a:spAutoFit/>
            </a:bodyPr>
            <a:lstStyle/>
            <a:p>
              <a:pPr>
                <a:lnSpc>
                  <a:spcPts val="9600"/>
                </a:lnSpc>
              </a:pPr>
              <a:r>
                <a:rPr lang="en-US" sz="8000">
                  <a:solidFill>
                    <a:srgbClr val="393838"/>
                  </a:solidFill>
                  <a:latin typeface="Garet 1 Bold"/>
                </a:rPr>
                <a:t>Fake Profile Detection System</a:t>
              </a:r>
            </a:p>
          </p:txBody>
        </p:sp>
        <p:sp>
          <p:nvSpPr>
            <p:cNvPr name="TextBox 18" id="18"/>
            <p:cNvSpPr txBox="true"/>
            <p:nvPr/>
          </p:nvSpPr>
          <p:spPr>
            <a:xfrm rot="0">
              <a:off x="0" y="3559299"/>
              <a:ext cx="13489633" cy="666750"/>
            </a:xfrm>
            <a:prstGeom prst="rect">
              <a:avLst/>
            </a:prstGeom>
          </p:spPr>
          <p:txBody>
            <a:bodyPr anchor="t" rtlCol="false" tIns="0" lIns="0" bIns="0" rIns="0">
              <a:spAutoFit/>
            </a:bodyPr>
            <a:lstStyle/>
            <a:p>
              <a:pPr algn="l" marL="0" indent="0" lvl="0">
                <a:lnSpc>
                  <a:spcPts val="4200"/>
                </a:lnSpc>
                <a:spcBef>
                  <a:spcPct val="0"/>
                </a:spcBef>
              </a:pPr>
              <a:r>
                <a:rPr lang="en-US" sz="3000">
                  <a:solidFill>
                    <a:srgbClr val="393838"/>
                  </a:solidFill>
                  <a:latin typeface="Garet 1"/>
                </a:rPr>
                <a:t>PRESENTATION</a:t>
              </a:r>
            </a:p>
          </p:txBody>
        </p:sp>
      </p:grpSp>
      <p:pic>
        <p:nvPicPr>
          <p:cNvPr name="Picture 19" id="19"/>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028700" y="8635461"/>
            <a:ext cx="314792" cy="314792"/>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DE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412865" y="4428693"/>
            <a:ext cx="2423218" cy="2423218"/>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true" rot="5400000">
            <a:off x="12412865" y="6835082"/>
            <a:ext cx="2423218" cy="2423218"/>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true" flipV="true" rot="0">
            <a:off x="14817032" y="4428693"/>
            <a:ext cx="2423218" cy="2423218"/>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true" flipV="false" rot="0">
            <a:off x="14826557" y="6835082"/>
            <a:ext cx="2423218" cy="2423218"/>
          </a:xfrm>
          <a:prstGeom prst="rect">
            <a:avLst/>
          </a:prstGeom>
        </p:spPr>
      </p:pic>
      <p:grpSp>
        <p:nvGrpSpPr>
          <p:cNvPr name="Group 6" id="6"/>
          <p:cNvGrpSpPr/>
          <p:nvPr/>
        </p:nvGrpSpPr>
        <p:grpSpPr>
          <a:xfrm rot="0">
            <a:off x="13624473" y="2005475"/>
            <a:ext cx="2423218" cy="2423218"/>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86424"/>
            </a:solidFill>
          </p:spPr>
        </p:sp>
      </p:grpSp>
      <p:graphicFrame>
        <p:nvGraphicFramePr>
          <p:cNvPr name="Table 8" id="8"/>
          <p:cNvGraphicFramePr>
            <a:graphicFrameLocks noGrp="true"/>
          </p:cNvGraphicFramePr>
          <p:nvPr/>
        </p:nvGraphicFramePr>
        <p:xfrm>
          <a:off x="644540" y="531812"/>
          <a:ext cx="10783698" cy="9245600"/>
        </p:xfrm>
        <a:graphic>
          <a:graphicData uri="http://schemas.openxmlformats.org/drawingml/2006/table">
            <a:tbl>
              <a:tblPr/>
              <a:tblGrid>
                <a:gridCol w="1558424"/>
                <a:gridCol w="2670630"/>
                <a:gridCol w="6554644"/>
              </a:tblGrid>
              <a:tr h="838480">
                <a:tc>
                  <a:txBody>
                    <a:bodyPr anchor="t" rtlCol="false"/>
                    <a:lstStyle/>
                    <a:p>
                      <a:pPr algn="l">
                        <a:defRPr/>
                      </a:pPr>
                      <a:r>
                        <a:rPr lang="en-US" sz="2000">
                          <a:solidFill>
                            <a:srgbClr val="000000"/>
                          </a:solidFill>
                          <a:latin typeface="Garet 1 Bold"/>
                        </a:rPr>
                        <a:t>S. No</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2000">
                          <a:solidFill>
                            <a:srgbClr val="000000"/>
                          </a:solidFill>
                          <a:latin typeface="Garet 1 Bold"/>
                        </a:rPr>
                        <a:t>Attribute</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2000">
                          <a:solidFill>
                            <a:srgbClr val="000000"/>
                          </a:solidFill>
                          <a:latin typeface="Garet 1 Bold"/>
                        </a:rPr>
                        <a:t>Description</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41668">
                <a:tc>
                  <a:txBody>
                    <a:bodyPr anchor="t" rtlCol="false"/>
                    <a:lstStyle/>
                    <a:p>
                      <a:pPr algn="l">
                        <a:defRPr/>
                      </a:pPr>
                      <a:r>
                        <a:rPr lang="en-US" sz="2000">
                          <a:solidFill>
                            <a:srgbClr val="000000"/>
                          </a:solidFill>
                          <a:latin typeface="Garet 1"/>
                        </a:rPr>
                        <a:t>1</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2000">
                          <a:solidFill>
                            <a:srgbClr val="000000"/>
                          </a:solidFill>
                          <a:latin typeface="Garet 1"/>
                        </a:rPr>
                        <a:t>Profile ID</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2000">
                          <a:solidFill>
                            <a:srgbClr val="000000"/>
                          </a:solidFill>
                          <a:latin typeface="Garet 1"/>
                        </a:rPr>
                        <a:t>The Profile ID of account holder</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41668">
                <a:tc>
                  <a:txBody>
                    <a:bodyPr anchor="t" rtlCol="false"/>
                    <a:lstStyle/>
                    <a:p>
                      <a:pPr algn="l">
                        <a:defRPr/>
                      </a:pPr>
                      <a:r>
                        <a:rPr lang="en-US" sz="2000">
                          <a:solidFill>
                            <a:srgbClr val="000000"/>
                          </a:solidFill>
                          <a:latin typeface="Garet 1"/>
                        </a:rPr>
                        <a:t>2</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2000">
                          <a:solidFill>
                            <a:srgbClr val="000000"/>
                          </a:solidFill>
                          <a:latin typeface="Garet 1"/>
                        </a:rPr>
                        <a:t>Profile Name</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2000">
                          <a:solidFill>
                            <a:srgbClr val="000000"/>
                          </a:solidFill>
                          <a:latin typeface="Garet 1"/>
                        </a:rPr>
                        <a:t>The name of the account bolder</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41668">
                <a:tc>
                  <a:txBody>
                    <a:bodyPr anchor="t" rtlCol="false"/>
                    <a:lstStyle/>
                    <a:p>
                      <a:pPr algn="l">
                        <a:defRPr/>
                      </a:pPr>
                      <a:r>
                        <a:rPr lang="en-US" sz="2000">
                          <a:solidFill>
                            <a:srgbClr val="000000"/>
                          </a:solidFill>
                          <a:latin typeface="Garet 1"/>
                        </a:rPr>
                        <a:t>3</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2000">
                          <a:solidFill>
                            <a:srgbClr val="000000"/>
                          </a:solidFill>
                          <a:latin typeface="Garet 1"/>
                        </a:rPr>
                        <a:t>Status Count</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2000">
                          <a:solidFill>
                            <a:srgbClr val="000000"/>
                          </a:solidFill>
                          <a:latin typeface="Garet 1"/>
                        </a:rPr>
                        <a:t>The number of tweets made by the account</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41668">
                <a:tc>
                  <a:txBody>
                    <a:bodyPr anchor="t" rtlCol="false"/>
                    <a:lstStyle/>
                    <a:p>
                      <a:pPr algn="l">
                        <a:defRPr/>
                      </a:pPr>
                      <a:r>
                        <a:rPr lang="en-US" sz="2000">
                          <a:solidFill>
                            <a:srgbClr val="000000"/>
                          </a:solidFill>
                          <a:latin typeface="Garet 1"/>
                        </a:rPr>
                        <a:t>4</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2000">
                          <a:solidFill>
                            <a:srgbClr val="000000"/>
                          </a:solidFill>
                          <a:latin typeface="Garet 1"/>
                        </a:rPr>
                        <a:t>Followers Count</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2000">
                          <a:solidFill>
                            <a:srgbClr val="000000"/>
                          </a:solidFill>
                          <a:latin typeface="Garet 1"/>
                        </a:rPr>
                        <a:t>The number of followers for the account</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38480">
                <a:tc>
                  <a:txBody>
                    <a:bodyPr anchor="t" rtlCol="false"/>
                    <a:lstStyle/>
                    <a:p>
                      <a:pPr algn="l">
                        <a:defRPr/>
                      </a:pPr>
                      <a:r>
                        <a:rPr lang="en-US" sz="2000">
                          <a:solidFill>
                            <a:srgbClr val="000000"/>
                          </a:solidFill>
                          <a:latin typeface="Garet 1"/>
                        </a:rPr>
                        <a:t>5</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2000">
                          <a:solidFill>
                            <a:srgbClr val="000000"/>
                          </a:solidFill>
                          <a:latin typeface="Garet 1"/>
                        </a:rPr>
                        <a:t>Friends Count</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2000">
                          <a:solidFill>
                            <a:srgbClr val="000000"/>
                          </a:solidFill>
                          <a:latin typeface="Garet 1"/>
                        </a:rPr>
                        <a:t>The number of friends for the account</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41668">
                <a:tc>
                  <a:txBody>
                    <a:bodyPr anchor="t" rtlCol="false"/>
                    <a:lstStyle/>
                    <a:p>
                      <a:pPr algn="l">
                        <a:defRPr/>
                      </a:pPr>
                      <a:r>
                        <a:rPr lang="en-US" sz="2000">
                          <a:solidFill>
                            <a:srgbClr val="000000"/>
                          </a:solidFill>
                          <a:latin typeface="Garet 1"/>
                        </a:rPr>
                        <a:t>6</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2000">
                          <a:solidFill>
                            <a:srgbClr val="000000"/>
                          </a:solidFill>
                          <a:latin typeface="Garet 1"/>
                        </a:rPr>
                        <a:t>Location</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2000">
                          <a:solidFill>
                            <a:srgbClr val="000000"/>
                          </a:solidFill>
                          <a:latin typeface="Garet 1"/>
                        </a:rPr>
                        <a:t>The location of the account holder</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38480">
                <a:tc>
                  <a:txBody>
                    <a:bodyPr anchor="t" rtlCol="false"/>
                    <a:lstStyle/>
                    <a:p>
                      <a:pPr algn="l">
                        <a:defRPr/>
                      </a:pPr>
                      <a:r>
                        <a:rPr lang="en-US" sz="2000">
                          <a:solidFill>
                            <a:srgbClr val="000000"/>
                          </a:solidFill>
                          <a:latin typeface="Garet 1"/>
                        </a:rPr>
                        <a:t>7</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2000">
                          <a:solidFill>
                            <a:srgbClr val="000000"/>
                          </a:solidFill>
                          <a:latin typeface="Garet 1"/>
                        </a:rPr>
                        <a:t>Created Date</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2000">
                          <a:solidFill>
                            <a:srgbClr val="000000"/>
                          </a:solidFill>
                          <a:latin typeface="Garet 1"/>
                        </a:rPr>
                        <a:t>The date the account was created</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41668">
                <a:tc>
                  <a:txBody>
                    <a:bodyPr anchor="t" rtlCol="false"/>
                    <a:lstStyle/>
                    <a:p>
                      <a:pPr algn="l">
                        <a:defRPr/>
                      </a:pPr>
                      <a:r>
                        <a:rPr lang="en-US" sz="2000">
                          <a:solidFill>
                            <a:srgbClr val="000000"/>
                          </a:solidFill>
                          <a:latin typeface="Garet 1"/>
                        </a:rPr>
                        <a:t>8</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2000">
                          <a:solidFill>
                            <a:srgbClr val="000000"/>
                          </a:solidFill>
                          <a:latin typeface="Garet 1"/>
                        </a:rPr>
                        <a:t>Share count</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2000">
                          <a:solidFill>
                            <a:srgbClr val="000000"/>
                          </a:solidFill>
                          <a:latin typeface="Garet 1"/>
                        </a:rPr>
                        <a:t>The number of shares done by account holder</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38480">
                <a:tc>
                  <a:txBody>
                    <a:bodyPr anchor="t" rtlCol="false"/>
                    <a:lstStyle/>
                    <a:p>
                      <a:pPr algn="l">
                        <a:defRPr/>
                      </a:pPr>
                      <a:r>
                        <a:rPr lang="en-US" sz="2000">
                          <a:solidFill>
                            <a:srgbClr val="000000"/>
                          </a:solidFill>
                          <a:latin typeface="Garet 1"/>
                        </a:rPr>
                        <a:t>9</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2000">
                          <a:solidFill>
                            <a:srgbClr val="000000"/>
                          </a:solidFill>
                          <a:latin typeface="Garet 1"/>
                        </a:rPr>
                        <a:t>Gender</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2000">
                          <a:solidFill>
                            <a:srgbClr val="000000"/>
                          </a:solidFill>
                          <a:latin typeface="Garet 1"/>
                        </a:rPr>
                        <a:t>The Gender of the account holder</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41668">
                <a:tc>
                  <a:txBody>
                    <a:bodyPr anchor="t" rtlCol="false"/>
                    <a:lstStyle/>
                    <a:p>
                      <a:pPr algn="l">
                        <a:defRPr/>
                      </a:pPr>
                      <a:r>
                        <a:rPr lang="en-US" sz="2000">
                          <a:solidFill>
                            <a:srgbClr val="000000"/>
                          </a:solidFill>
                          <a:latin typeface="Garet 1"/>
                        </a:rPr>
                        <a:t>10</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2000">
                          <a:solidFill>
                            <a:srgbClr val="000000"/>
                          </a:solidFill>
                          <a:latin typeface="Garet 1"/>
                        </a:rPr>
                        <a:t>Language Code</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2000">
                          <a:solidFill>
                            <a:srgbClr val="000000"/>
                          </a:solidFill>
                          <a:latin typeface="Garet 1"/>
                        </a:rPr>
                        <a:t>The language of account bolder</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C966"/>
        </a:solidFill>
      </p:bgPr>
    </p:bg>
    <p:spTree>
      <p:nvGrpSpPr>
        <p:cNvPr id="1" name=""/>
        <p:cNvGrpSpPr/>
        <p:nvPr/>
      </p:nvGrpSpPr>
      <p:grpSpPr>
        <a:xfrm>
          <a:off x="0" y="0"/>
          <a:ext cx="0" cy="0"/>
          <a:chOff x="0" y="0"/>
          <a:chExt cx="0" cy="0"/>
        </a:xfrm>
      </p:grpSpPr>
      <p:grpSp>
        <p:nvGrpSpPr>
          <p:cNvPr name="Group 2" id="2"/>
          <p:cNvGrpSpPr/>
          <p:nvPr/>
        </p:nvGrpSpPr>
        <p:grpSpPr>
          <a:xfrm rot="0">
            <a:off x="11042714" y="1800176"/>
            <a:ext cx="6126221" cy="5450835"/>
            <a:chOff x="0" y="0"/>
            <a:chExt cx="1613490" cy="1435611"/>
          </a:xfrm>
        </p:grpSpPr>
        <p:sp>
          <p:nvSpPr>
            <p:cNvPr name="Freeform 3" id="3"/>
            <p:cNvSpPr/>
            <p:nvPr/>
          </p:nvSpPr>
          <p:spPr>
            <a:xfrm>
              <a:off x="0" y="0"/>
              <a:ext cx="1613490" cy="1435611"/>
            </a:xfrm>
            <a:custGeom>
              <a:avLst/>
              <a:gdLst/>
              <a:ahLst/>
              <a:cxnLst/>
              <a:rect r="r" b="b" t="t" l="l"/>
              <a:pathLst>
                <a:path h="1435611" w="1613490">
                  <a:moveTo>
                    <a:pt x="0" y="0"/>
                  </a:moveTo>
                  <a:lnTo>
                    <a:pt x="1613490" y="0"/>
                  </a:lnTo>
                  <a:lnTo>
                    <a:pt x="1613490" y="1435611"/>
                  </a:lnTo>
                  <a:lnTo>
                    <a:pt x="0" y="1435611"/>
                  </a:lnTo>
                  <a:close/>
                </a:path>
              </a:pathLst>
            </a:custGeom>
            <a:solidFill>
              <a:srgbClr val="4D9483"/>
            </a:solidFill>
          </p:spPr>
        </p:sp>
        <p:sp>
          <p:nvSpPr>
            <p:cNvPr name="TextBox 4" id="4"/>
            <p:cNvSpPr txBox="true"/>
            <p:nvPr/>
          </p:nvSpPr>
          <p:spPr>
            <a:xfrm>
              <a:off x="0" y="0"/>
              <a:ext cx="812800" cy="812800"/>
            </a:xfrm>
            <a:prstGeom prst="rect">
              <a:avLst/>
            </a:prstGeom>
          </p:spPr>
          <p:txBody>
            <a:bodyPr anchor="ctr" rtlCol="false" tIns="50800" lIns="50800" bIns="50800" rIns="50800"/>
            <a:lstStyle/>
            <a:p>
              <a:pPr algn="ctr">
                <a:lnSpc>
                  <a:spcPts val="2160"/>
                </a:lnSpc>
              </a:pPr>
            </a:p>
          </p:txBody>
        </p:sp>
      </p:grpSp>
      <p:pic>
        <p:nvPicPr>
          <p:cNvPr name="Picture 5" id="5"/>
          <p:cNvPicPr>
            <a:picLocks noChangeAspect="true"/>
          </p:cNvPicPr>
          <p:nvPr/>
        </p:nvPicPr>
        <p:blipFill>
          <a:blip r:embed="rId2">
            <a:alphaModFix amt="95000"/>
          </a:blip>
          <a:srcRect l="7824" t="0" r="9670" b="0"/>
          <a:stretch>
            <a:fillRect/>
          </a:stretch>
        </p:blipFill>
        <p:spPr>
          <a:xfrm flipH="false" flipV="false" rot="0">
            <a:off x="11224968" y="1996824"/>
            <a:ext cx="5784312" cy="5084797"/>
          </a:xfrm>
          <a:prstGeom prst="rect">
            <a:avLst/>
          </a:prstGeom>
        </p:spPr>
      </p:pic>
      <p:sp>
        <p:nvSpPr>
          <p:cNvPr name="TextBox 6" id="6"/>
          <p:cNvSpPr txBox="true"/>
          <p:nvPr/>
        </p:nvSpPr>
        <p:spPr>
          <a:xfrm rot="0">
            <a:off x="1057275" y="1968249"/>
            <a:ext cx="9623260" cy="5376199"/>
          </a:xfrm>
          <a:prstGeom prst="rect">
            <a:avLst/>
          </a:prstGeom>
        </p:spPr>
        <p:txBody>
          <a:bodyPr anchor="t" rtlCol="false" tIns="0" lIns="0" bIns="0" rIns="0">
            <a:spAutoFit/>
          </a:bodyPr>
          <a:lstStyle/>
          <a:p>
            <a:pPr algn="just">
              <a:lnSpc>
                <a:spcPts val="3319"/>
              </a:lnSpc>
              <a:spcBef>
                <a:spcPct val="0"/>
              </a:spcBef>
            </a:pPr>
            <a:r>
              <a:rPr lang="en-US" sz="2553">
                <a:solidFill>
                  <a:srgbClr val="393838"/>
                </a:solidFill>
                <a:latin typeface="Garet 1"/>
              </a:rPr>
              <a:t>Random forest is a supervised learning algorithm that is used for both classifications as well as regression. But however, it is mainly used for classification problems. As we know that a forest is made up of trees and more trees mean more robust forests. Similarly, the random forest algorithm creates decision trees on data samples and then gets the prediction from each of them and finally selects the best solution by means of voting. It is an ensemble method that is better than a single decision tree because it reduces the over-fitting by averaging the result.</a:t>
            </a:r>
          </a:p>
          <a:p>
            <a:pPr algn="just">
              <a:lnSpc>
                <a:spcPts val="3319"/>
              </a:lnSpc>
              <a:spcBef>
                <a:spcPct val="0"/>
              </a:spcBef>
            </a:pPr>
            <a:r>
              <a:rPr lang="en-US" sz="2553">
                <a:solidFill>
                  <a:srgbClr val="393838"/>
                </a:solidFill>
                <a:latin typeface="Garet 1"/>
              </a:rPr>
              <a:t>We can understand the working of the Random Forest algorithm with the help of following steps:</a:t>
            </a:r>
          </a:p>
        </p:txBody>
      </p:sp>
      <p:sp>
        <p:nvSpPr>
          <p:cNvPr name="TextBox 7" id="7"/>
          <p:cNvSpPr txBox="true"/>
          <p:nvPr/>
        </p:nvSpPr>
        <p:spPr>
          <a:xfrm rot="0">
            <a:off x="1057275" y="981075"/>
            <a:ext cx="7949733" cy="900430"/>
          </a:xfrm>
          <a:prstGeom prst="rect">
            <a:avLst/>
          </a:prstGeom>
        </p:spPr>
        <p:txBody>
          <a:bodyPr anchor="t" rtlCol="false" tIns="0" lIns="0" bIns="0" rIns="0">
            <a:spAutoFit/>
          </a:bodyPr>
          <a:lstStyle/>
          <a:p>
            <a:pPr>
              <a:lnSpc>
                <a:spcPts val="7280"/>
              </a:lnSpc>
            </a:pPr>
            <a:r>
              <a:rPr lang="en-US" sz="5600">
                <a:solidFill>
                  <a:srgbClr val="393838"/>
                </a:solidFill>
                <a:latin typeface="Garet 1"/>
              </a:rPr>
              <a:t>RANDOM FOREST</a:t>
            </a:r>
          </a:p>
        </p:txBody>
      </p:sp>
      <p:sp>
        <p:nvSpPr>
          <p:cNvPr name="TextBox 8" id="8"/>
          <p:cNvSpPr txBox="true"/>
          <p:nvPr/>
        </p:nvSpPr>
        <p:spPr>
          <a:xfrm rot="0">
            <a:off x="1057275" y="7363498"/>
            <a:ext cx="16908581" cy="2091690"/>
          </a:xfrm>
          <a:prstGeom prst="rect">
            <a:avLst/>
          </a:prstGeom>
        </p:spPr>
        <p:txBody>
          <a:bodyPr anchor="t" rtlCol="false" tIns="0" lIns="0" bIns="0" rIns="0">
            <a:spAutoFit/>
          </a:bodyPr>
          <a:lstStyle/>
          <a:p>
            <a:pPr>
              <a:lnSpc>
                <a:spcPts val="3315"/>
              </a:lnSpc>
              <a:spcBef>
                <a:spcPct val="0"/>
              </a:spcBef>
            </a:pPr>
            <a:r>
              <a:rPr lang="en-US" sz="2550">
                <a:solidFill>
                  <a:srgbClr val="393838"/>
                </a:solidFill>
                <a:latin typeface="Garet 1"/>
              </a:rPr>
              <a:t>Step 1 − First, start with the selection of random samples from a given dataset.</a:t>
            </a:r>
          </a:p>
          <a:p>
            <a:pPr>
              <a:lnSpc>
                <a:spcPts val="3315"/>
              </a:lnSpc>
              <a:spcBef>
                <a:spcPct val="0"/>
              </a:spcBef>
            </a:pPr>
            <a:r>
              <a:rPr lang="en-US" sz="2550">
                <a:solidFill>
                  <a:srgbClr val="393838"/>
                </a:solidFill>
                <a:latin typeface="Garet 1"/>
              </a:rPr>
              <a:t>Step 2 − Next, this algorithm will construct a decision tree for every sample. Then it will get the prediction result from every decision tree.</a:t>
            </a:r>
          </a:p>
          <a:p>
            <a:pPr>
              <a:lnSpc>
                <a:spcPts val="3315"/>
              </a:lnSpc>
              <a:spcBef>
                <a:spcPct val="0"/>
              </a:spcBef>
            </a:pPr>
            <a:r>
              <a:rPr lang="en-US" sz="2550">
                <a:solidFill>
                  <a:srgbClr val="393838"/>
                </a:solidFill>
                <a:latin typeface="Garet 1"/>
              </a:rPr>
              <a:t>Step 3 − In this step, voting will be performed for every predicted result.</a:t>
            </a:r>
          </a:p>
          <a:p>
            <a:pPr>
              <a:lnSpc>
                <a:spcPts val="3315"/>
              </a:lnSpc>
              <a:spcBef>
                <a:spcPct val="0"/>
              </a:spcBef>
            </a:pPr>
            <a:r>
              <a:rPr lang="en-US" sz="2550">
                <a:solidFill>
                  <a:srgbClr val="393838"/>
                </a:solidFill>
                <a:latin typeface="Garet 1"/>
              </a:rPr>
              <a:t>Step 4 − At last, select the most voted prediction result as the final prediction result.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C966"/>
        </a:solidFill>
      </p:bgPr>
    </p:bg>
    <p:spTree>
      <p:nvGrpSpPr>
        <p:cNvPr id="1" name=""/>
        <p:cNvGrpSpPr/>
        <p:nvPr/>
      </p:nvGrpSpPr>
      <p:grpSpPr>
        <a:xfrm>
          <a:off x="0" y="0"/>
          <a:ext cx="0" cy="0"/>
          <a:chOff x="0" y="0"/>
          <a:chExt cx="0" cy="0"/>
        </a:xfrm>
      </p:grpSpPr>
      <p:grpSp>
        <p:nvGrpSpPr>
          <p:cNvPr name="Group 2" id="2"/>
          <p:cNvGrpSpPr/>
          <p:nvPr/>
        </p:nvGrpSpPr>
        <p:grpSpPr>
          <a:xfrm rot="0">
            <a:off x="11056984" y="1152373"/>
            <a:ext cx="6202316" cy="4313278"/>
            <a:chOff x="0" y="0"/>
            <a:chExt cx="1613490" cy="1122070"/>
          </a:xfrm>
        </p:grpSpPr>
        <p:sp>
          <p:nvSpPr>
            <p:cNvPr name="Freeform 3" id="3"/>
            <p:cNvSpPr/>
            <p:nvPr/>
          </p:nvSpPr>
          <p:spPr>
            <a:xfrm>
              <a:off x="0" y="0"/>
              <a:ext cx="1613490" cy="1122070"/>
            </a:xfrm>
            <a:custGeom>
              <a:avLst/>
              <a:gdLst/>
              <a:ahLst/>
              <a:cxnLst/>
              <a:rect r="r" b="b" t="t" l="l"/>
              <a:pathLst>
                <a:path h="1122070" w="1613490">
                  <a:moveTo>
                    <a:pt x="0" y="0"/>
                  </a:moveTo>
                  <a:lnTo>
                    <a:pt x="1613490" y="0"/>
                  </a:lnTo>
                  <a:lnTo>
                    <a:pt x="1613490" y="1122070"/>
                  </a:lnTo>
                  <a:lnTo>
                    <a:pt x="0" y="1122070"/>
                  </a:lnTo>
                  <a:close/>
                </a:path>
              </a:pathLst>
            </a:custGeom>
            <a:solidFill>
              <a:srgbClr val="FFFDE7"/>
            </a:solidFill>
          </p:spPr>
        </p:sp>
        <p:sp>
          <p:nvSpPr>
            <p:cNvPr name="TextBox 4" id="4"/>
            <p:cNvSpPr txBox="true"/>
            <p:nvPr/>
          </p:nvSpPr>
          <p:spPr>
            <a:xfrm>
              <a:off x="0" y="0"/>
              <a:ext cx="812800" cy="812800"/>
            </a:xfrm>
            <a:prstGeom prst="rect">
              <a:avLst/>
            </a:prstGeom>
          </p:spPr>
          <p:txBody>
            <a:bodyPr anchor="ctr" rtlCol="false" tIns="50800" lIns="50800" bIns="50800" rIns="50800"/>
            <a:lstStyle/>
            <a:p>
              <a:pPr algn="ctr">
                <a:lnSpc>
                  <a:spcPts val="2160"/>
                </a:lnSpc>
              </a:pPr>
            </a:p>
          </p:txBody>
        </p:sp>
      </p:grpSp>
      <p:pic>
        <p:nvPicPr>
          <p:cNvPr name="Picture 5" id="5"/>
          <p:cNvPicPr>
            <a:picLocks noChangeAspect="true"/>
          </p:cNvPicPr>
          <p:nvPr/>
        </p:nvPicPr>
        <p:blipFill>
          <a:blip r:embed="rId2"/>
          <a:srcRect l="0" t="0" r="812" b="0"/>
          <a:stretch>
            <a:fillRect/>
          </a:stretch>
        </p:blipFill>
        <p:spPr>
          <a:xfrm flipH="false" flipV="false" rot="0">
            <a:off x="11271133" y="1312969"/>
            <a:ext cx="5801323" cy="3899239"/>
          </a:xfrm>
          <a:prstGeom prst="rect">
            <a:avLst/>
          </a:prstGeom>
        </p:spPr>
      </p:pic>
      <p:sp>
        <p:nvSpPr>
          <p:cNvPr name="TextBox 6" id="6"/>
          <p:cNvSpPr txBox="true"/>
          <p:nvPr/>
        </p:nvSpPr>
        <p:spPr>
          <a:xfrm rot="0">
            <a:off x="1057275" y="1993265"/>
            <a:ext cx="9623260" cy="3799158"/>
          </a:xfrm>
          <a:prstGeom prst="rect">
            <a:avLst/>
          </a:prstGeom>
        </p:spPr>
        <p:txBody>
          <a:bodyPr anchor="t" rtlCol="false" tIns="0" lIns="0" bIns="0" rIns="0">
            <a:spAutoFit/>
          </a:bodyPr>
          <a:lstStyle/>
          <a:p>
            <a:pPr algn="just">
              <a:lnSpc>
                <a:spcPts val="3059"/>
              </a:lnSpc>
            </a:pPr>
            <a:r>
              <a:rPr lang="en-US" sz="2353">
                <a:solidFill>
                  <a:srgbClr val="393838"/>
                </a:solidFill>
                <a:latin typeface="Garet 1"/>
              </a:rPr>
              <a:t>Support Vector Machine or SVM is one of the most popular Supervised Learning algorithms, which is used for Classification as well as Regression problems. However, primarily, it is used for Classification problems in Machine Learning.</a:t>
            </a:r>
          </a:p>
          <a:p>
            <a:pPr algn="just">
              <a:lnSpc>
                <a:spcPts val="3059"/>
              </a:lnSpc>
              <a:spcBef>
                <a:spcPct val="0"/>
              </a:spcBef>
            </a:pPr>
            <a:r>
              <a:rPr lang="en-US" sz="2353">
                <a:solidFill>
                  <a:srgbClr val="393838"/>
                </a:solidFill>
                <a:latin typeface="Garet 1"/>
              </a:rPr>
              <a:t>The goal of the SVM algorithm is to create the best line or decision boundary that can segregate n-dimensional space into classes so that we can easily put the new data point in the correct category in the future. This best decision boundary is called a hyperplane.</a:t>
            </a:r>
          </a:p>
        </p:txBody>
      </p:sp>
      <p:sp>
        <p:nvSpPr>
          <p:cNvPr name="TextBox 7" id="7"/>
          <p:cNvSpPr txBox="true"/>
          <p:nvPr/>
        </p:nvSpPr>
        <p:spPr>
          <a:xfrm rot="0">
            <a:off x="1028700" y="981075"/>
            <a:ext cx="9221662" cy="1824355"/>
          </a:xfrm>
          <a:prstGeom prst="rect">
            <a:avLst/>
          </a:prstGeom>
        </p:spPr>
        <p:txBody>
          <a:bodyPr anchor="t" rtlCol="false" tIns="0" lIns="0" bIns="0" rIns="0">
            <a:spAutoFit/>
          </a:bodyPr>
          <a:lstStyle/>
          <a:p>
            <a:pPr>
              <a:lnSpc>
                <a:spcPts val="7280"/>
              </a:lnSpc>
            </a:pPr>
            <a:r>
              <a:rPr lang="en-US" sz="5600">
                <a:solidFill>
                  <a:srgbClr val="393838"/>
                </a:solidFill>
                <a:latin typeface="Garet 1"/>
              </a:rPr>
              <a:t>Support Vector Machine</a:t>
            </a:r>
          </a:p>
          <a:p>
            <a:pPr>
              <a:lnSpc>
                <a:spcPts val="7280"/>
              </a:lnSpc>
            </a:pPr>
          </a:p>
        </p:txBody>
      </p:sp>
      <p:sp>
        <p:nvSpPr>
          <p:cNvPr name="TextBox 8" id="8"/>
          <p:cNvSpPr txBox="true"/>
          <p:nvPr/>
        </p:nvSpPr>
        <p:spPr>
          <a:xfrm rot="0">
            <a:off x="1028700" y="5840095"/>
            <a:ext cx="16230600" cy="3418205"/>
          </a:xfrm>
          <a:prstGeom prst="rect">
            <a:avLst/>
          </a:prstGeom>
        </p:spPr>
        <p:txBody>
          <a:bodyPr anchor="t" rtlCol="false" tIns="0" lIns="0" bIns="0" rIns="0">
            <a:spAutoFit/>
          </a:bodyPr>
          <a:lstStyle/>
          <a:p>
            <a:pPr algn="just">
              <a:lnSpc>
                <a:spcPts val="3055"/>
              </a:lnSpc>
            </a:pPr>
            <a:r>
              <a:rPr lang="en-US" sz="2350">
                <a:solidFill>
                  <a:srgbClr val="393838"/>
                </a:solidFill>
                <a:latin typeface="Garet 1"/>
              </a:rPr>
              <a:t>SVM chooses the extreme points/vectors that help in creating the hyperplane. These extreme cases are called as support vectors, and hence algorithm is termed as Support Vector Machine.</a:t>
            </a:r>
          </a:p>
          <a:p>
            <a:pPr algn="just">
              <a:lnSpc>
                <a:spcPts val="3055"/>
              </a:lnSpc>
              <a:spcBef>
                <a:spcPct val="0"/>
              </a:spcBef>
            </a:pPr>
            <a:r>
              <a:rPr lang="en-US" sz="2350">
                <a:solidFill>
                  <a:srgbClr val="393838"/>
                </a:solidFill>
                <a:latin typeface="Garet 1"/>
              </a:rPr>
              <a:t>SVM can be of two types:</a:t>
            </a:r>
          </a:p>
          <a:p>
            <a:pPr algn="just">
              <a:lnSpc>
                <a:spcPts val="3055"/>
              </a:lnSpc>
              <a:spcBef>
                <a:spcPct val="0"/>
              </a:spcBef>
            </a:pPr>
            <a:r>
              <a:rPr lang="en-US" sz="2350">
                <a:solidFill>
                  <a:srgbClr val="393838"/>
                </a:solidFill>
                <a:latin typeface="Garet 1"/>
              </a:rPr>
              <a:t>Linear SVM: Linear SVM is used for linearly separable data, which means if a dataset can be classified into two classes by using a single straight line, then such data is termed as linearly separable data, and classifier is used called as Linear SVM classifier.</a:t>
            </a:r>
          </a:p>
          <a:p>
            <a:pPr algn="just">
              <a:lnSpc>
                <a:spcPts val="3055"/>
              </a:lnSpc>
              <a:spcBef>
                <a:spcPct val="0"/>
              </a:spcBef>
            </a:pPr>
            <a:r>
              <a:rPr lang="en-US" sz="2350">
                <a:solidFill>
                  <a:srgbClr val="393838"/>
                </a:solidFill>
                <a:latin typeface="Garet 1"/>
              </a:rPr>
              <a:t>Non-linear SVM: Non-Linear SVM is used for non-linearly separated data, which means if a dataset cannot be classified by using a straight line, then such data is termed as non-linear data and classifier used is called as Non-linear SVM classifier.</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4D9483"/>
        </a:solidFill>
      </p:bgPr>
    </p:bg>
    <p:spTree>
      <p:nvGrpSpPr>
        <p:cNvPr id="1" name=""/>
        <p:cNvGrpSpPr/>
        <p:nvPr/>
      </p:nvGrpSpPr>
      <p:grpSpPr>
        <a:xfrm>
          <a:off x="0" y="0"/>
          <a:ext cx="0" cy="0"/>
          <a:chOff x="0" y="0"/>
          <a:chExt cx="0" cy="0"/>
        </a:xfrm>
      </p:grpSpPr>
      <p:grpSp>
        <p:nvGrpSpPr>
          <p:cNvPr name="Group 2" id="2"/>
          <p:cNvGrpSpPr/>
          <p:nvPr/>
        </p:nvGrpSpPr>
        <p:grpSpPr>
          <a:xfrm rot="0">
            <a:off x="11013382" y="1622976"/>
            <a:ext cx="5825147" cy="4121187"/>
            <a:chOff x="0" y="0"/>
            <a:chExt cx="7766863" cy="5494916"/>
          </a:xfrm>
        </p:grpSpPr>
        <p:pic>
          <p:nvPicPr>
            <p:cNvPr name="Picture 3" id="3"/>
            <p:cNvPicPr>
              <a:picLocks noChangeAspect="true"/>
            </p:cNvPicPr>
            <p:nvPr/>
          </p:nvPicPr>
          <p:blipFill>
            <a:blip r:embed="rId2"/>
            <a:srcRect l="2914" t="0" r="2914" b="0"/>
            <a:stretch>
              <a:fillRect/>
            </a:stretch>
          </p:blipFill>
          <p:spPr>
            <a:xfrm>
              <a:off x="0" y="0"/>
              <a:ext cx="7766863" cy="5494916"/>
            </a:xfrm>
            <a:prstGeom prst="rect">
              <a:avLst/>
            </a:prstGeom>
          </p:spPr>
        </p:pic>
      </p:grpSp>
      <p:pic>
        <p:nvPicPr>
          <p:cNvPr name="Picture 4" id="4"/>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5400000">
            <a:off x="13925956" y="5744164"/>
            <a:ext cx="2912574" cy="2912574"/>
          </a:xfrm>
          <a:prstGeom prst="rect">
            <a:avLst/>
          </a:prstGeom>
        </p:spPr>
      </p:pic>
      <p:grpSp>
        <p:nvGrpSpPr>
          <p:cNvPr name="Group 5" id="5"/>
          <p:cNvGrpSpPr/>
          <p:nvPr/>
        </p:nvGrpSpPr>
        <p:grpSpPr>
          <a:xfrm rot="0">
            <a:off x="11013382" y="5761532"/>
            <a:ext cx="2912574" cy="2912574"/>
            <a:chOff x="0" y="0"/>
            <a:chExt cx="6350000" cy="6350000"/>
          </a:xfrm>
        </p:grpSpPr>
        <p:sp>
          <p:nvSpPr>
            <p:cNvPr name="Freeform 6" id="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C58A2"/>
            </a:solidFill>
          </p:spPr>
        </p:sp>
      </p:grpSp>
      <p:sp>
        <p:nvSpPr>
          <p:cNvPr name="TextBox 7" id="7"/>
          <p:cNvSpPr txBox="true"/>
          <p:nvPr/>
        </p:nvSpPr>
        <p:spPr>
          <a:xfrm rot="0">
            <a:off x="1226725" y="1691035"/>
            <a:ext cx="8894757" cy="1156335"/>
          </a:xfrm>
          <a:prstGeom prst="rect">
            <a:avLst/>
          </a:prstGeom>
        </p:spPr>
        <p:txBody>
          <a:bodyPr anchor="t" rtlCol="false" tIns="0" lIns="0" bIns="0" rIns="0">
            <a:spAutoFit/>
          </a:bodyPr>
          <a:lstStyle/>
          <a:p>
            <a:pPr>
              <a:lnSpc>
                <a:spcPts val="9360"/>
              </a:lnSpc>
            </a:pPr>
            <a:r>
              <a:rPr lang="en-US" sz="7200">
                <a:solidFill>
                  <a:srgbClr val="FFFDE7"/>
                </a:solidFill>
                <a:latin typeface="Garet 1"/>
              </a:rPr>
              <a:t>CONCLUSION</a:t>
            </a:r>
          </a:p>
        </p:txBody>
      </p:sp>
      <p:sp>
        <p:nvSpPr>
          <p:cNvPr name="TextBox 8" id="8"/>
          <p:cNvSpPr txBox="true"/>
          <p:nvPr/>
        </p:nvSpPr>
        <p:spPr>
          <a:xfrm rot="0">
            <a:off x="1226725" y="2980644"/>
            <a:ext cx="8400421" cy="5488940"/>
          </a:xfrm>
          <a:prstGeom prst="rect">
            <a:avLst/>
          </a:prstGeom>
        </p:spPr>
        <p:txBody>
          <a:bodyPr anchor="t" rtlCol="false" tIns="0" lIns="0" bIns="0" rIns="0">
            <a:spAutoFit/>
          </a:bodyPr>
          <a:lstStyle/>
          <a:p>
            <a:pPr algn="just">
              <a:lnSpc>
                <a:spcPts val="3640"/>
              </a:lnSpc>
              <a:spcBef>
                <a:spcPct val="0"/>
              </a:spcBef>
            </a:pPr>
            <a:r>
              <a:rPr lang="en-US" sz="2800">
                <a:solidFill>
                  <a:srgbClr val="FFFDE7"/>
                </a:solidFill>
                <a:latin typeface="Garet Book"/>
              </a:rPr>
              <a:t>We have given a framework using which we can identify fake profiles in any online social network by using Random Forest Classifier with a very high efficiency as high as around 95% and with a comparative analysis through SVM with a efficiency of around 88%. Fake profile Identification can be improved by applying NLP techniques and Neural Networks to process the posts and the profiles. In the future, we wish to classify profiles by taking profile pictures as one of the features.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DE7"/>
        </a:solidFill>
      </p:bgPr>
    </p:bg>
    <p:spTree>
      <p:nvGrpSpPr>
        <p:cNvPr id="1" name=""/>
        <p:cNvGrpSpPr/>
        <p:nvPr/>
      </p:nvGrpSpPr>
      <p:grpSpPr>
        <a:xfrm>
          <a:off x="0" y="0"/>
          <a:ext cx="0" cy="0"/>
          <a:chOff x="0" y="0"/>
          <a:chExt cx="0" cy="0"/>
        </a:xfrm>
      </p:grpSpPr>
      <p:grpSp>
        <p:nvGrpSpPr>
          <p:cNvPr name="Group 2" id="2"/>
          <p:cNvGrpSpPr/>
          <p:nvPr/>
        </p:nvGrpSpPr>
        <p:grpSpPr>
          <a:xfrm rot="0">
            <a:off x="9051932" y="3559630"/>
            <a:ext cx="7914526" cy="3507081"/>
            <a:chOff x="0" y="0"/>
            <a:chExt cx="10552701" cy="4676108"/>
          </a:xfrm>
        </p:grpSpPr>
        <p:sp>
          <p:nvSpPr>
            <p:cNvPr name="TextBox 3" id="3"/>
            <p:cNvSpPr txBox="true"/>
            <p:nvPr/>
          </p:nvSpPr>
          <p:spPr>
            <a:xfrm rot="0">
              <a:off x="0" y="-85725"/>
              <a:ext cx="10552701" cy="2034540"/>
            </a:xfrm>
            <a:prstGeom prst="rect">
              <a:avLst/>
            </a:prstGeom>
          </p:spPr>
          <p:txBody>
            <a:bodyPr anchor="t" rtlCol="false" tIns="0" lIns="0" bIns="0" rIns="0">
              <a:spAutoFit/>
            </a:bodyPr>
            <a:lstStyle/>
            <a:p>
              <a:pPr>
                <a:lnSpc>
                  <a:spcPts val="12480"/>
                </a:lnSpc>
              </a:pPr>
              <a:r>
                <a:rPr lang="en-US" sz="9600">
                  <a:solidFill>
                    <a:srgbClr val="393838"/>
                  </a:solidFill>
                  <a:latin typeface="Garet 1"/>
                </a:rPr>
                <a:t>Thank you!</a:t>
              </a:r>
            </a:p>
          </p:txBody>
        </p:sp>
        <p:sp>
          <p:nvSpPr>
            <p:cNvPr name="TextBox 4" id="4"/>
            <p:cNvSpPr txBox="true"/>
            <p:nvPr/>
          </p:nvSpPr>
          <p:spPr>
            <a:xfrm rot="0">
              <a:off x="0" y="2356453"/>
              <a:ext cx="10552701" cy="2319655"/>
            </a:xfrm>
            <a:prstGeom prst="rect">
              <a:avLst/>
            </a:prstGeom>
          </p:spPr>
          <p:txBody>
            <a:bodyPr anchor="t" rtlCol="false" tIns="0" lIns="0" bIns="0" rIns="0">
              <a:spAutoFit/>
            </a:bodyPr>
            <a:lstStyle/>
            <a:p>
              <a:pPr>
                <a:lnSpc>
                  <a:spcPts val="3510"/>
                </a:lnSpc>
              </a:pPr>
              <a:r>
                <a:rPr lang="en-US" sz="2700">
                  <a:solidFill>
                    <a:srgbClr val="393838"/>
                  </a:solidFill>
                  <a:latin typeface="Garet 1"/>
                </a:rPr>
                <a:t>Send us a message at </a:t>
              </a:r>
              <a:r>
                <a:rPr lang="en-US" sz="2700">
                  <a:solidFill>
                    <a:srgbClr val="393838"/>
                  </a:solidFill>
                  <a:latin typeface="Garet 1 Bold"/>
                </a:rPr>
                <a:t>amritansh.anand2020@vitstudent.ac.in</a:t>
              </a:r>
            </a:p>
            <a:p>
              <a:pPr>
                <a:lnSpc>
                  <a:spcPts val="3510"/>
                </a:lnSpc>
              </a:pPr>
              <a:r>
                <a:rPr lang="en-US" sz="2700">
                  <a:solidFill>
                    <a:srgbClr val="393838"/>
                  </a:solidFill>
                  <a:latin typeface="Garet 1 Bold"/>
                </a:rPr>
                <a:t>kunal.gupta2020@vitstudent.ac.in</a:t>
              </a:r>
            </a:p>
            <a:p>
              <a:pPr>
                <a:lnSpc>
                  <a:spcPts val="3510"/>
                </a:lnSpc>
              </a:pPr>
              <a:r>
                <a:rPr lang="en-US" sz="2700">
                  <a:solidFill>
                    <a:srgbClr val="393838"/>
                  </a:solidFill>
                  <a:latin typeface="Garet 1"/>
                </a:rPr>
                <a:t>if you have any questions.</a:t>
              </a:r>
            </a:p>
          </p:txBody>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582381" y="3909076"/>
            <a:ext cx="5616378" cy="2808189"/>
          </a:xfrm>
          <a:prstGeom prst="rect">
            <a:avLst/>
          </a:prstGeom>
        </p:spPr>
      </p:pic>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true" rot="0">
            <a:off x="4794665" y="2504981"/>
            <a:ext cx="2991897" cy="2991897"/>
          </a:xfrm>
          <a:prstGeom prst="rect">
            <a:avLst/>
          </a:prstGeom>
        </p:spPr>
      </p:pic>
      <p:grpSp>
        <p:nvGrpSpPr>
          <p:cNvPr name="Group 7" id="7"/>
          <p:cNvGrpSpPr/>
          <p:nvPr/>
        </p:nvGrpSpPr>
        <p:grpSpPr>
          <a:xfrm rot="0">
            <a:off x="5199039" y="5340439"/>
            <a:ext cx="2423218" cy="2423218"/>
            <a:chOff x="0" y="0"/>
            <a:chExt cx="6350000" cy="6350000"/>
          </a:xfrm>
        </p:grpSpPr>
        <p:sp>
          <p:nvSpPr>
            <p:cNvPr name="Freeform 8" id="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C58A2"/>
            </a:solid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C966"/>
        </a:solidFill>
      </p:bgPr>
    </p:bg>
    <p:spTree>
      <p:nvGrpSpPr>
        <p:cNvPr id="1" name=""/>
        <p:cNvGrpSpPr/>
        <p:nvPr/>
      </p:nvGrpSpPr>
      <p:grpSpPr>
        <a:xfrm>
          <a:off x="0" y="0"/>
          <a:ext cx="0" cy="0"/>
          <a:chOff x="0" y="0"/>
          <a:chExt cx="0" cy="0"/>
        </a:xfrm>
      </p:grpSpPr>
      <p:grpSp>
        <p:nvGrpSpPr>
          <p:cNvPr name="Group 2" id="2"/>
          <p:cNvGrpSpPr/>
          <p:nvPr/>
        </p:nvGrpSpPr>
        <p:grpSpPr>
          <a:xfrm rot="0">
            <a:off x="13518727" y="2696827"/>
            <a:ext cx="3740573" cy="3740573"/>
            <a:chOff x="0" y="0"/>
            <a:chExt cx="6350000" cy="6350000"/>
          </a:xfrm>
        </p:grpSpPr>
        <p:sp>
          <p:nvSpPr>
            <p:cNvPr name="Freeform 3" id="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D9483"/>
            </a:solidFill>
          </p:spPr>
        </p:sp>
      </p:grpSp>
      <p:grpSp>
        <p:nvGrpSpPr>
          <p:cNvPr name="Group 4" id="4"/>
          <p:cNvGrpSpPr/>
          <p:nvPr/>
        </p:nvGrpSpPr>
        <p:grpSpPr>
          <a:xfrm rot="0">
            <a:off x="1028700" y="2646764"/>
            <a:ext cx="3740573" cy="3740573"/>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DE7"/>
            </a:solidFill>
          </p:spPr>
        </p:sp>
      </p:grpSp>
      <p:grpSp>
        <p:nvGrpSpPr>
          <p:cNvPr name="Group 6" id="6"/>
          <p:cNvGrpSpPr>
            <a:grpSpLocks noChangeAspect="true"/>
          </p:cNvGrpSpPr>
          <p:nvPr/>
        </p:nvGrpSpPr>
        <p:grpSpPr>
          <a:xfrm rot="0">
            <a:off x="1318096" y="2936166"/>
            <a:ext cx="3161782" cy="3161770"/>
            <a:chOff x="0" y="0"/>
            <a:chExt cx="6350000" cy="6349975"/>
          </a:xfrm>
        </p:grpSpPr>
        <p:sp>
          <p:nvSpPr>
            <p:cNvPr name="Freeform 7" id="7"/>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0" r="-286" t="0" b="-286"/>
              </a:stretch>
            </a:blipFill>
          </p:spPr>
        </p:sp>
      </p:grpSp>
      <p:grpSp>
        <p:nvGrpSpPr>
          <p:cNvPr name="Group 8" id="8"/>
          <p:cNvGrpSpPr>
            <a:grpSpLocks noChangeAspect="true"/>
          </p:cNvGrpSpPr>
          <p:nvPr/>
        </p:nvGrpSpPr>
        <p:grpSpPr>
          <a:xfrm rot="0">
            <a:off x="13778365" y="2956472"/>
            <a:ext cx="3221296" cy="3221283"/>
            <a:chOff x="0" y="0"/>
            <a:chExt cx="6350000" cy="6349975"/>
          </a:xfrm>
        </p:grpSpPr>
        <p:sp>
          <p:nvSpPr>
            <p:cNvPr name="Freeform 9" id="9"/>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3"/>
              <a:stretch>
                <a:fillRect l="-2360" r="-2592" t="-2881" b="-21363"/>
              </a:stretch>
            </a:blipFill>
          </p:spPr>
        </p:sp>
      </p:grpSp>
      <p:grpSp>
        <p:nvGrpSpPr>
          <p:cNvPr name="Group 10" id="10"/>
          <p:cNvGrpSpPr/>
          <p:nvPr/>
        </p:nvGrpSpPr>
        <p:grpSpPr>
          <a:xfrm rot="0">
            <a:off x="1173777" y="6803599"/>
            <a:ext cx="3450420" cy="836637"/>
            <a:chOff x="0" y="0"/>
            <a:chExt cx="4600560" cy="1115515"/>
          </a:xfrm>
        </p:grpSpPr>
        <p:sp>
          <p:nvSpPr>
            <p:cNvPr name="TextBox 11" id="11"/>
            <p:cNvSpPr txBox="true"/>
            <p:nvPr/>
          </p:nvSpPr>
          <p:spPr>
            <a:xfrm rot="0">
              <a:off x="0" y="-19050"/>
              <a:ext cx="4600560" cy="499110"/>
            </a:xfrm>
            <a:prstGeom prst="rect">
              <a:avLst/>
            </a:prstGeom>
          </p:spPr>
          <p:txBody>
            <a:bodyPr anchor="t" rtlCol="false" tIns="0" lIns="0" bIns="0" rIns="0">
              <a:spAutoFit/>
            </a:bodyPr>
            <a:lstStyle/>
            <a:p>
              <a:pPr algn="ctr">
                <a:lnSpc>
                  <a:spcPts val="3119"/>
                </a:lnSpc>
              </a:pPr>
              <a:r>
                <a:rPr lang="en-US" sz="2399">
                  <a:solidFill>
                    <a:srgbClr val="393838"/>
                  </a:solidFill>
                  <a:latin typeface="Garet 1 Bold"/>
                </a:rPr>
                <a:t>Amritansh Anand</a:t>
              </a:r>
            </a:p>
          </p:txBody>
        </p:sp>
        <p:sp>
          <p:nvSpPr>
            <p:cNvPr name="TextBox 12" id="12"/>
            <p:cNvSpPr txBox="true"/>
            <p:nvPr/>
          </p:nvSpPr>
          <p:spPr>
            <a:xfrm rot="0">
              <a:off x="467345" y="665301"/>
              <a:ext cx="3665871" cy="450215"/>
            </a:xfrm>
            <a:prstGeom prst="rect">
              <a:avLst/>
            </a:prstGeom>
          </p:spPr>
          <p:txBody>
            <a:bodyPr anchor="t" rtlCol="false" tIns="0" lIns="0" bIns="0" rIns="0">
              <a:spAutoFit/>
            </a:bodyPr>
            <a:lstStyle/>
            <a:p>
              <a:pPr algn="ctr">
                <a:lnSpc>
                  <a:spcPts val="2730"/>
                </a:lnSpc>
              </a:pPr>
              <a:r>
                <a:rPr lang="en-US" sz="2100">
                  <a:solidFill>
                    <a:srgbClr val="393838"/>
                  </a:solidFill>
                  <a:latin typeface="Garet Book"/>
                </a:rPr>
                <a:t>20BCE1650</a:t>
              </a:r>
            </a:p>
          </p:txBody>
        </p:sp>
      </p:grpSp>
      <p:grpSp>
        <p:nvGrpSpPr>
          <p:cNvPr name="Group 13" id="13"/>
          <p:cNvGrpSpPr/>
          <p:nvPr/>
        </p:nvGrpSpPr>
        <p:grpSpPr>
          <a:xfrm rot="0">
            <a:off x="13663803" y="6853661"/>
            <a:ext cx="3450420" cy="836637"/>
            <a:chOff x="0" y="0"/>
            <a:chExt cx="4600560" cy="1115515"/>
          </a:xfrm>
        </p:grpSpPr>
        <p:sp>
          <p:nvSpPr>
            <p:cNvPr name="TextBox 14" id="14"/>
            <p:cNvSpPr txBox="true"/>
            <p:nvPr/>
          </p:nvSpPr>
          <p:spPr>
            <a:xfrm rot="0">
              <a:off x="0" y="-19050"/>
              <a:ext cx="4600560" cy="499110"/>
            </a:xfrm>
            <a:prstGeom prst="rect">
              <a:avLst/>
            </a:prstGeom>
          </p:spPr>
          <p:txBody>
            <a:bodyPr anchor="t" rtlCol="false" tIns="0" lIns="0" bIns="0" rIns="0">
              <a:spAutoFit/>
            </a:bodyPr>
            <a:lstStyle/>
            <a:p>
              <a:pPr algn="ctr">
                <a:lnSpc>
                  <a:spcPts val="3119"/>
                </a:lnSpc>
              </a:pPr>
              <a:r>
                <a:rPr lang="en-US" sz="2399">
                  <a:solidFill>
                    <a:srgbClr val="393838"/>
                  </a:solidFill>
                  <a:latin typeface="Garet 1 Bold"/>
                </a:rPr>
                <a:t>Kunal Gupta</a:t>
              </a:r>
            </a:p>
          </p:txBody>
        </p:sp>
        <p:sp>
          <p:nvSpPr>
            <p:cNvPr name="TextBox 15" id="15"/>
            <p:cNvSpPr txBox="true"/>
            <p:nvPr/>
          </p:nvSpPr>
          <p:spPr>
            <a:xfrm rot="0">
              <a:off x="467345" y="665301"/>
              <a:ext cx="3665871" cy="450215"/>
            </a:xfrm>
            <a:prstGeom prst="rect">
              <a:avLst/>
            </a:prstGeom>
          </p:spPr>
          <p:txBody>
            <a:bodyPr anchor="t" rtlCol="false" tIns="0" lIns="0" bIns="0" rIns="0">
              <a:spAutoFit/>
            </a:bodyPr>
            <a:lstStyle/>
            <a:p>
              <a:pPr algn="ctr">
                <a:lnSpc>
                  <a:spcPts val="2730"/>
                </a:lnSpc>
              </a:pPr>
              <a:r>
                <a:rPr lang="en-US" sz="2100">
                  <a:solidFill>
                    <a:srgbClr val="393838"/>
                  </a:solidFill>
                  <a:latin typeface="Garet Book"/>
                </a:rPr>
                <a:t>20BCE1560</a:t>
              </a:r>
            </a:p>
          </p:txBody>
        </p:sp>
      </p:grpSp>
      <p:grpSp>
        <p:nvGrpSpPr>
          <p:cNvPr name="Group 16" id="16"/>
          <p:cNvGrpSpPr/>
          <p:nvPr/>
        </p:nvGrpSpPr>
        <p:grpSpPr>
          <a:xfrm rot="0">
            <a:off x="6109089" y="4092745"/>
            <a:ext cx="6329461" cy="1727266"/>
            <a:chOff x="0" y="0"/>
            <a:chExt cx="8439281" cy="2303021"/>
          </a:xfrm>
        </p:grpSpPr>
        <p:sp>
          <p:nvSpPr>
            <p:cNvPr name="TextBox 17" id="17"/>
            <p:cNvSpPr txBox="true"/>
            <p:nvPr/>
          </p:nvSpPr>
          <p:spPr>
            <a:xfrm rot="0">
              <a:off x="0" y="-66675"/>
              <a:ext cx="8439281" cy="1519555"/>
            </a:xfrm>
            <a:prstGeom prst="rect">
              <a:avLst/>
            </a:prstGeom>
          </p:spPr>
          <p:txBody>
            <a:bodyPr anchor="t" rtlCol="false" tIns="0" lIns="0" bIns="0" rIns="0">
              <a:spAutoFit/>
            </a:bodyPr>
            <a:lstStyle/>
            <a:p>
              <a:pPr algn="ctr">
                <a:lnSpc>
                  <a:spcPts val="9360"/>
                </a:lnSpc>
              </a:pPr>
              <a:r>
                <a:rPr lang="en-US" sz="7200">
                  <a:solidFill>
                    <a:srgbClr val="393838"/>
                  </a:solidFill>
                  <a:latin typeface="Garet 1"/>
                </a:rPr>
                <a:t>The Team</a:t>
              </a:r>
            </a:p>
          </p:txBody>
        </p:sp>
        <p:sp>
          <p:nvSpPr>
            <p:cNvPr name="TextBox 18" id="18"/>
            <p:cNvSpPr txBox="true"/>
            <p:nvPr/>
          </p:nvSpPr>
          <p:spPr>
            <a:xfrm rot="0">
              <a:off x="0" y="1735966"/>
              <a:ext cx="8439281" cy="567055"/>
            </a:xfrm>
            <a:prstGeom prst="rect">
              <a:avLst/>
            </a:prstGeom>
          </p:spPr>
          <p:txBody>
            <a:bodyPr anchor="t" rtlCol="false" tIns="0" lIns="0" bIns="0" rIns="0">
              <a:spAutoFit/>
            </a:bodyPr>
            <a:lstStyle/>
            <a:p>
              <a:pPr algn="ctr">
                <a:lnSpc>
                  <a:spcPts val="3510"/>
                </a:lnSpc>
              </a:pPr>
              <a:r>
                <a:rPr lang="en-US" sz="2700">
                  <a:solidFill>
                    <a:srgbClr val="393838"/>
                  </a:solidFill>
                  <a:latin typeface="Garet 1"/>
                </a:rPr>
                <a:t>Fake Profile Detection System</a:t>
              </a:r>
            </a:p>
          </p:txBody>
        </p:sp>
      </p:grpSp>
    </p:spTree>
  </p:cSld>
  <p:clrMapOvr>
    <a:masterClrMapping/>
  </p:clrMapOvr>
</p:sld>
</file>

<file path=ppt/slides/slide3.xml><?xml version="1.0" encoding="utf-8"?>
<p:sld xmlns:p="http://schemas.openxmlformats.org/presentationml/2006/main" xmlns:a="http://schemas.openxmlformats.org/drawingml/2006/main">
  <p:cSld>
    <p:bg>
      <p:bgPr>
        <a:solidFill>
          <a:srgbClr val="4D9483"/>
        </a:solidFill>
      </p:bgPr>
    </p:bg>
    <p:spTree>
      <p:nvGrpSpPr>
        <p:cNvPr id="1" name=""/>
        <p:cNvGrpSpPr/>
        <p:nvPr/>
      </p:nvGrpSpPr>
      <p:grpSpPr>
        <a:xfrm>
          <a:off x="0" y="0"/>
          <a:ext cx="0" cy="0"/>
          <a:chOff x="0" y="0"/>
          <a:chExt cx="0" cy="0"/>
        </a:xfrm>
      </p:grpSpPr>
      <p:grpSp>
        <p:nvGrpSpPr>
          <p:cNvPr name="Group 2" id="2"/>
          <p:cNvGrpSpPr/>
          <p:nvPr/>
        </p:nvGrpSpPr>
        <p:grpSpPr>
          <a:xfrm rot="0">
            <a:off x="1009004" y="1115756"/>
            <a:ext cx="7540113" cy="4187187"/>
            <a:chOff x="0" y="0"/>
            <a:chExt cx="10053484" cy="5582916"/>
          </a:xfrm>
        </p:grpSpPr>
        <p:sp>
          <p:nvSpPr>
            <p:cNvPr name="TextBox 3" id="3"/>
            <p:cNvSpPr txBox="true"/>
            <p:nvPr/>
          </p:nvSpPr>
          <p:spPr>
            <a:xfrm rot="0">
              <a:off x="0" y="1201416"/>
              <a:ext cx="10053484" cy="4381500"/>
            </a:xfrm>
            <a:prstGeom prst="rect">
              <a:avLst/>
            </a:prstGeom>
          </p:spPr>
          <p:txBody>
            <a:bodyPr anchor="t" rtlCol="false" tIns="0" lIns="0" bIns="0" rIns="0">
              <a:spAutoFit/>
            </a:bodyPr>
            <a:lstStyle/>
            <a:p>
              <a:pPr>
                <a:lnSpc>
                  <a:spcPts val="8640"/>
                </a:lnSpc>
              </a:pPr>
              <a:r>
                <a:rPr lang="en-US" sz="7200">
                  <a:solidFill>
                    <a:srgbClr val="FFFDE7"/>
                  </a:solidFill>
                  <a:latin typeface="Garet 1"/>
                </a:rPr>
                <a:t>What we'll discuss this afternoon</a:t>
              </a:r>
            </a:p>
          </p:txBody>
        </p:sp>
        <p:sp>
          <p:nvSpPr>
            <p:cNvPr name="TextBox 4" id="4"/>
            <p:cNvSpPr txBox="true"/>
            <p:nvPr/>
          </p:nvSpPr>
          <p:spPr>
            <a:xfrm rot="0">
              <a:off x="0" y="-28575"/>
              <a:ext cx="8748264" cy="731308"/>
            </a:xfrm>
            <a:prstGeom prst="rect">
              <a:avLst/>
            </a:prstGeom>
          </p:spPr>
          <p:txBody>
            <a:bodyPr anchor="t" rtlCol="false" tIns="0" lIns="0" bIns="0" rIns="0">
              <a:spAutoFit/>
            </a:bodyPr>
            <a:lstStyle/>
            <a:p>
              <a:pPr>
                <a:lnSpc>
                  <a:spcPts val="4550"/>
                </a:lnSpc>
              </a:pPr>
              <a:r>
                <a:rPr lang="en-US" sz="3500">
                  <a:solidFill>
                    <a:srgbClr val="FFFDE7"/>
                  </a:solidFill>
                  <a:latin typeface="Garet 1"/>
                </a:rPr>
                <a:t>Learning Agenda</a:t>
              </a:r>
            </a:p>
          </p:txBody>
        </p:sp>
      </p:grpSp>
      <p:sp>
        <p:nvSpPr>
          <p:cNvPr name="TextBox 5" id="5"/>
          <p:cNvSpPr txBox="true"/>
          <p:nvPr/>
        </p:nvSpPr>
        <p:spPr>
          <a:xfrm rot="0">
            <a:off x="11786418" y="1046850"/>
            <a:ext cx="4620906" cy="459740"/>
          </a:xfrm>
          <a:prstGeom prst="rect">
            <a:avLst/>
          </a:prstGeom>
        </p:spPr>
        <p:txBody>
          <a:bodyPr anchor="t" rtlCol="false" tIns="0" lIns="0" bIns="0" rIns="0">
            <a:spAutoFit/>
          </a:bodyPr>
          <a:lstStyle/>
          <a:p>
            <a:pPr>
              <a:lnSpc>
                <a:spcPts val="3640"/>
              </a:lnSpc>
            </a:pPr>
            <a:r>
              <a:rPr lang="en-US" sz="2800">
                <a:solidFill>
                  <a:srgbClr val="FFFDE7"/>
                </a:solidFill>
                <a:latin typeface="Garet Book"/>
              </a:rPr>
              <a:t>Abstract</a:t>
            </a:r>
          </a:p>
        </p:txBody>
      </p:sp>
      <p:sp>
        <p:nvSpPr>
          <p:cNvPr name="TextBox 6" id="6"/>
          <p:cNvSpPr txBox="true"/>
          <p:nvPr/>
        </p:nvSpPr>
        <p:spPr>
          <a:xfrm rot="0">
            <a:off x="11786418" y="2462834"/>
            <a:ext cx="4620906" cy="459740"/>
          </a:xfrm>
          <a:prstGeom prst="rect">
            <a:avLst/>
          </a:prstGeom>
        </p:spPr>
        <p:txBody>
          <a:bodyPr anchor="t" rtlCol="false" tIns="0" lIns="0" bIns="0" rIns="0">
            <a:spAutoFit/>
          </a:bodyPr>
          <a:lstStyle/>
          <a:p>
            <a:pPr>
              <a:lnSpc>
                <a:spcPts val="3640"/>
              </a:lnSpc>
            </a:pPr>
            <a:r>
              <a:rPr lang="en-US" sz="2800">
                <a:solidFill>
                  <a:srgbClr val="FFFDE7"/>
                </a:solidFill>
                <a:latin typeface="Garet Book"/>
              </a:rPr>
              <a:t>Introduction</a:t>
            </a:r>
          </a:p>
        </p:txBody>
      </p:sp>
      <p:sp>
        <p:nvSpPr>
          <p:cNvPr name="TextBox 7" id="7"/>
          <p:cNvSpPr txBox="true"/>
          <p:nvPr/>
        </p:nvSpPr>
        <p:spPr>
          <a:xfrm rot="0">
            <a:off x="11786418" y="5670180"/>
            <a:ext cx="4620906" cy="459740"/>
          </a:xfrm>
          <a:prstGeom prst="rect">
            <a:avLst/>
          </a:prstGeom>
        </p:spPr>
        <p:txBody>
          <a:bodyPr anchor="t" rtlCol="false" tIns="0" lIns="0" bIns="0" rIns="0">
            <a:spAutoFit/>
          </a:bodyPr>
          <a:lstStyle/>
          <a:p>
            <a:pPr>
              <a:lnSpc>
                <a:spcPts val="3640"/>
              </a:lnSpc>
            </a:pPr>
            <a:r>
              <a:rPr lang="en-US" sz="2800">
                <a:solidFill>
                  <a:srgbClr val="FFFDE7"/>
                </a:solidFill>
                <a:latin typeface="Garet Book"/>
              </a:rPr>
              <a:t>Proposed Framework</a:t>
            </a:r>
          </a:p>
        </p:txBody>
      </p:sp>
      <p:sp>
        <p:nvSpPr>
          <p:cNvPr name="TextBox 8" id="8"/>
          <p:cNvSpPr txBox="true"/>
          <p:nvPr/>
        </p:nvSpPr>
        <p:spPr>
          <a:xfrm rot="0">
            <a:off x="11786418" y="4067440"/>
            <a:ext cx="4974133" cy="459740"/>
          </a:xfrm>
          <a:prstGeom prst="rect">
            <a:avLst/>
          </a:prstGeom>
        </p:spPr>
        <p:txBody>
          <a:bodyPr anchor="t" rtlCol="false" tIns="0" lIns="0" bIns="0" rIns="0">
            <a:spAutoFit/>
          </a:bodyPr>
          <a:lstStyle/>
          <a:p>
            <a:pPr>
              <a:lnSpc>
                <a:spcPts val="3640"/>
              </a:lnSpc>
            </a:pPr>
            <a:r>
              <a:rPr lang="en-US" sz="2800">
                <a:solidFill>
                  <a:srgbClr val="FFFDE7"/>
                </a:solidFill>
                <a:latin typeface="Garet Book"/>
              </a:rPr>
              <a:t>Dataset &amp; tools to be used</a:t>
            </a:r>
          </a:p>
        </p:txBody>
      </p:sp>
      <p:sp>
        <p:nvSpPr>
          <p:cNvPr name="TextBox 9" id="9"/>
          <p:cNvSpPr txBox="true"/>
          <p:nvPr/>
        </p:nvSpPr>
        <p:spPr>
          <a:xfrm rot="0">
            <a:off x="11786418" y="7330070"/>
            <a:ext cx="4620906" cy="459740"/>
          </a:xfrm>
          <a:prstGeom prst="rect">
            <a:avLst/>
          </a:prstGeom>
        </p:spPr>
        <p:txBody>
          <a:bodyPr anchor="t" rtlCol="false" tIns="0" lIns="0" bIns="0" rIns="0">
            <a:spAutoFit/>
          </a:bodyPr>
          <a:lstStyle/>
          <a:p>
            <a:pPr>
              <a:lnSpc>
                <a:spcPts val="3640"/>
              </a:lnSpc>
            </a:pPr>
            <a:r>
              <a:rPr lang="en-US" sz="2800">
                <a:solidFill>
                  <a:srgbClr val="FFFDE7"/>
                </a:solidFill>
                <a:latin typeface="Garet Book"/>
              </a:rPr>
              <a:t>Attributes Considered</a:t>
            </a:r>
          </a:p>
        </p:txBody>
      </p:sp>
      <p:grpSp>
        <p:nvGrpSpPr>
          <p:cNvPr name="Group 10" id="10"/>
          <p:cNvGrpSpPr/>
          <p:nvPr/>
        </p:nvGrpSpPr>
        <p:grpSpPr>
          <a:xfrm rot="0">
            <a:off x="10711127" y="1086938"/>
            <a:ext cx="498378" cy="307492"/>
            <a:chOff x="0" y="0"/>
            <a:chExt cx="9414270" cy="5808472"/>
          </a:xfrm>
        </p:grpSpPr>
        <p:sp>
          <p:nvSpPr>
            <p:cNvPr name="Freeform 11" id="11"/>
            <p:cNvSpPr/>
            <p:nvPr/>
          </p:nvSpPr>
          <p:spPr>
            <a:xfrm>
              <a:off x="0" y="0"/>
              <a:ext cx="9414270" cy="5808472"/>
            </a:xfrm>
            <a:custGeom>
              <a:avLst/>
              <a:gdLst/>
              <a:ahLst/>
              <a:cxnLst/>
              <a:rect r="r" b="b" t="t" l="l"/>
              <a:pathLst>
                <a:path h="5808472" w="9414270">
                  <a:moveTo>
                    <a:pt x="6510034" y="5808472"/>
                  </a:moveTo>
                  <a:lnTo>
                    <a:pt x="5655959" y="4954397"/>
                  </a:lnTo>
                  <a:lnTo>
                    <a:pt x="7102235" y="3508121"/>
                  </a:lnTo>
                  <a:lnTo>
                    <a:pt x="0" y="3508121"/>
                  </a:lnTo>
                  <a:lnTo>
                    <a:pt x="0" y="2300224"/>
                  </a:lnTo>
                  <a:lnTo>
                    <a:pt x="7102108" y="2300224"/>
                  </a:lnTo>
                  <a:lnTo>
                    <a:pt x="5655959" y="854075"/>
                  </a:lnTo>
                  <a:lnTo>
                    <a:pt x="6510034" y="0"/>
                  </a:lnTo>
                  <a:lnTo>
                    <a:pt x="9414270" y="2904236"/>
                  </a:lnTo>
                  <a:lnTo>
                    <a:pt x="6510034" y="5808472"/>
                  </a:lnTo>
                  <a:close/>
                </a:path>
              </a:pathLst>
            </a:custGeom>
            <a:solidFill>
              <a:srgbClr val="FFC966"/>
            </a:solidFill>
          </p:spPr>
        </p:sp>
      </p:grpSp>
      <p:grpSp>
        <p:nvGrpSpPr>
          <p:cNvPr name="Group 12" id="12"/>
          <p:cNvGrpSpPr/>
          <p:nvPr/>
        </p:nvGrpSpPr>
        <p:grpSpPr>
          <a:xfrm rot="0">
            <a:off x="10711127" y="2558008"/>
            <a:ext cx="498378" cy="307492"/>
            <a:chOff x="0" y="0"/>
            <a:chExt cx="9414270" cy="5808472"/>
          </a:xfrm>
        </p:grpSpPr>
        <p:sp>
          <p:nvSpPr>
            <p:cNvPr name="Freeform 13" id="13"/>
            <p:cNvSpPr/>
            <p:nvPr/>
          </p:nvSpPr>
          <p:spPr>
            <a:xfrm>
              <a:off x="0" y="0"/>
              <a:ext cx="9414270" cy="5808472"/>
            </a:xfrm>
            <a:custGeom>
              <a:avLst/>
              <a:gdLst/>
              <a:ahLst/>
              <a:cxnLst/>
              <a:rect r="r" b="b" t="t" l="l"/>
              <a:pathLst>
                <a:path h="5808472" w="9414270">
                  <a:moveTo>
                    <a:pt x="6510034" y="5808472"/>
                  </a:moveTo>
                  <a:lnTo>
                    <a:pt x="5655959" y="4954397"/>
                  </a:lnTo>
                  <a:lnTo>
                    <a:pt x="7102235" y="3508121"/>
                  </a:lnTo>
                  <a:lnTo>
                    <a:pt x="0" y="3508121"/>
                  </a:lnTo>
                  <a:lnTo>
                    <a:pt x="0" y="2300224"/>
                  </a:lnTo>
                  <a:lnTo>
                    <a:pt x="7102108" y="2300224"/>
                  </a:lnTo>
                  <a:lnTo>
                    <a:pt x="5655959" y="854075"/>
                  </a:lnTo>
                  <a:lnTo>
                    <a:pt x="6510034" y="0"/>
                  </a:lnTo>
                  <a:lnTo>
                    <a:pt x="9414270" y="2904236"/>
                  </a:lnTo>
                  <a:lnTo>
                    <a:pt x="6510034" y="5808472"/>
                  </a:lnTo>
                  <a:close/>
                </a:path>
              </a:pathLst>
            </a:custGeom>
            <a:solidFill>
              <a:srgbClr val="FFC966"/>
            </a:solidFill>
          </p:spPr>
        </p:sp>
      </p:grpSp>
      <p:grpSp>
        <p:nvGrpSpPr>
          <p:cNvPr name="Group 14" id="14"/>
          <p:cNvGrpSpPr/>
          <p:nvPr/>
        </p:nvGrpSpPr>
        <p:grpSpPr>
          <a:xfrm rot="0">
            <a:off x="10711127" y="4162614"/>
            <a:ext cx="498378" cy="307492"/>
            <a:chOff x="0" y="0"/>
            <a:chExt cx="9414270" cy="5808472"/>
          </a:xfrm>
        </p:grpSpPr>
        <p:sp>
          <p:nvSpPr>
            <p:cNvPr name="Freeform 15" id="15"/>
            <p:cNvSpPr/>
            <p:nvPr/>
          </p:nvSpPr>
          <p:spPr>
            <a:xfrm>
              <a:off x="0" y="0"/>
              <a:ext cx="9414270" cy="5808472"/>
            </a:xfrm>
            <a:custGeom>
              <a:avLst/>
              <a:gdLst/>
              <a:ahLst/>
              <a:cxnLst/>
              <a:rect r="r" b="b" t="t" l="l"/>
              <a:pathLst>
                <a:path h="5808472" w="9414270">
                  <a:moveTo>
                    <a:pt x="6510034" y="5808472"/>
                  </a:moveTo>
                  <a:lnTo>
                    <a:pt x="5655959" y="4954397"/>
                  </a:lnTo>
                  <a:lnTo>
                    <a:pt x="7102235" y="3508121"/>
                  </a:lnTo>
                  <a:lnTo>
                    <a:pt x="0" y="3508121"/>
                  </a:lnTo>
                  <a:lnTo>
                    <a:pt x="0" y="2300224"/>
                  </a:lnTo>
                  <a:lnTo>
                    <a:pt x="7102108" y="2300224"/>
                  </a:lnTo>
                  <a:lnTo>
                    <a:pt x="5655959" y="854075"/>
                  </a:lnTo>
                  <a:lnTo>
                    <a:pt x="6510034" y="0"/>
                  </a:lnTo>
                  <a:lnTo>
                    <a:pt x="9414270" y="2904236"/>
                  </a:lnTo>
                  <a:lnTo>
                    <a:pt x="6510034" y="5808472"/>
                  </a:lnTo>
                  <a:close/>
                </a:path>
              </a:pathLst>
            </a:custGeom>
            <a:solidFill>
              <a:srgbClr val="FFC966"/>
            </a:solidFill>
          </p:spPr>
        </p:sp>
      </p:grpSp>
      <p:grpSp>
        <p:nvGrpSpPr>
          <p:cNvPr name="Group 16" id="16"/>
          <p:cNvGrpSpPr/>
          <p:nvPr/>
        </p:nvGrpSpPr>
        <p:grpSpPr>
          <a:xfrm rot="0">
            <a:off x="10711127" y="5765354"/>
            <a:ext cx="498378" cy="307492"/>
            <a:chOff x="0" y="0"/>
            <a:chExt cx="9414270" cy="5808472"/>
          </a:xfrm>
        </p:grpSpPr>
        <p:sp>
          <p:nvSpPr>
            <p:cNvPr name="Freeform 17" id="17"/>
            <p:cNvSpPr/>
            <p:nvPr/>
          </p:nvSpPr>
          <p:spPr>
            <a:xfrm>
              <a:off x="0" y="0"/>
              <a:ext cx="9414270" cy="5808472"/>
            </a:xfrm>
            <a:custGeom>
              <a:avLst/>
              <a:gdLst/>
              <a:ahLst/>
              <a:cxnLst/>
              <a:rect r="r" b="b" t="t" l="l"/>
              <a:pathLst>
                <a:path h="5808472" w="9414270">
                  <a:moveTo>
                    <a:pt x="6510034" y="5808472"/>
                  </a:moveTo>
                  <a:lnTo>
                    <a:pt x="5655959" y="4954397"/>
                  </a:lnTo>
                  <a:lnTo>
                    <a:pt x="7102235" y="3508121"/>
                  </a:lnTo>
                  <a:lnTo>
                    <a:pt x="0" y="3508121"/>
                  </a:lnTo>
                  <a:lnTo>
                    <a:pt x="0" y="2300224"/>
                  </a:lnTo>
                  <a:lnTo>
                    <a:pt x="7102108" y="2300224"/>
                  </a:lnTo>
                  <a:lnTo>
                    <a:pt x="5655959" y="854075"/>
                  </a:lnTo>
                  <a:lnTo>
                    <a:pt x="6510034" y="0"/>
                  </a:lnTo>
                  <a:lnTo>
                    <a:pt x="9414270" y="2904236"/>
                  </a:lnTo>
                  <a:lnTo>
                    <a:pt x="6510034" y="5808472"/>
                  </a:lnTo>
                  <a:close/>
                </a:path>
              </a:pathLst>
            </a:custGeom>
            <a:solidFill>
              <a:srgbClr val="FFC966"/>
            </a:solidFill>
          </p:spPr>
        </p:sp>
      </p:grpSp>
      <p:grpSp>
        <p:nvGrpSpPr>
          <p:cNvPr name="Group 18" id="18"/>
          <p:cNvGrpSpPr/>
          <p:nvPr/>
        </p:nvGrpSpPr>
        <p:grpSpPr>
          <a:xfrm rot="0">
            <a:off x="10711127" y="7425244"/>
            <a:ext cx="498378" cy="307492"/>
            <a:chOff x="0" y="0"/>
            <a:chExt cx="9414270" cy="5808472"/>
          </a:xfrm>
        </p:grpSpPr>
        <p:sp>
          <p:nvSpPr>
            <p:cNvPr name="Freeform 19" id="19"/>
            <p:cNvSpPr/>
            <p:nvPr/>
          </p:nvSpPr>
          <p:spPr>
            <a:xfrm>
              <a:off x="0" y="0"/>
              <a:ext cx="9414270" cy="5808472"/>
            </a:xfrm>
            <a:custGeom>
              <a:avLst/>
              <a:gdLst/>
              <a:ahLst/>
              <a:cxnLst/>
              <a:rect r="r" b="b" t="t" l="l"/>
              <a:pathLst>
                <a:path h="5808472" w="9414270">
                  <a:moveTo>
                    <a:pt x="6510034" y="5808472"/>
                  </a:moveTo>
                  <a:lnTo>
                    <a:pt x="5655959" y="4954397"/>
                  </a:lnTo>
                  <a:lnTo>
                    <a:pt x="7102235" y="3508121"/>
                  </a:lnTo>
                  <a:lnTo>
                    <a:pt x="0" y="3508121"/>
                  </a:lnTo>
                  <a:lnTo>
                    <a:pt x="0" y="2300224"/>
                  </a:lnTo>
                  <a:lnTo>
                    <a:pt x="7102108" y="2300224"/>
                  </a:lnTo>
                  <a:lnTo>
                    <a:pt x="5655959" y="854075"/>
                  </a:lnTo>
                  <a:lnTo>
                    <a:pt x="6510034" y="0"/>
                  </a:lnTo>
                  <a:lnTo>
                    <a:pt x="9414270" y="2904236"/>
                  </a:lnTo>
                  <a:lnTo>
                    <a:pt x="6510034" y="5808472"/>
                  </a:lnTo>
                  <a:close/>
                </a:path>
              </a:pathLst>
            </a:custGeom>
            <a:solidFill>
              <a:srgbClr val="FFC966"/>
            </a:solidFill>
          </p:spPr>
        </p:sp>
      </p:grpSp>
      <p:sp>
        <p:nvSpPr>
          <p:cNvPr name="TextBox 20" id="20"/>
          <p:cNvSpPr txBox="true"/>
          <p:nvPr/>
        </p:nvSpPr>
        <p:spPr>
          <a:xfrm rot="0">
            <a:off x="11786418" y="8951860"/>
            <a:ext cx="4620906" cy="459740"/>
          </a:xfrm>
          <a:prstGeom prst="rect">
            <a:avLst/>
          </a:prstGeom>
        </p:spPr>
        <p:txBody>
          <a:bodyPr anchor="t" rtlCol="false" tIns="0" lIns="0" bIns="0" rIns="0">
            <a:spAutoFit/>
          </a:bodyPr>
          <a:lstStyle/>
          <a:p>
            <a:pPr>
              <a:lnSpc>
                <a:spcPts val="3640"/>
              </a:lnSpc>
            </a:pPr>
            <a:r>
              <a:rPr lang="en-US" sz="2800">
                <a:solidFill>
                  <a:srgbClr val="FFFDE7"/>
                </a:solidFill>
                <a:latin typeface="Garet Book"/>
              </a:rPr>
              <a:t>Random Forest</a:t>
            </a:r>
          </a:p>
        </p:txBody>
      </p:sp>
      <p:grpSp>
        <p:nvGrpSpPr>
          <p:cNvPr name="Group 21" id="21"/>
          <p:cNvGrpSpPr/>
          <p:nvPr/>
        </p:nvGrpSpPr>
        <p:grpSpPr>
          <a:xfrm rot="0">
            <a:off x="10711127" y="9047034"/>
            <a:ext cx="498378" cy="307492"/>
            <a:chOff x="0" y="0"/>
            <a:chExt cx="9414270" cy="5808472"/>
          </a:xfrm>
        </p:grpSpPr>
        <p:sp>
          <p:nvSpPr>
            <p:cNvPr name="Freeform 22" id="22"/>
            <p:cNvSpPr/>
            <p:nvPr/>
          </p:nvSpPr>
          <p:spPr>
            <a:xfrm>
              <a:off x="0" y="0"/>
              <a:ext cx="9414270" cy="5808472"/>
            </a:xfrm>
            <a:custGeom>
              <a:avLst/>
              <a:gdLst/>
              <a:ahLst/>
              <a:cxnLst/>
              <a:rect r="r" b="b" t="t" l="l"/>
              <a:pathLst>
                <a:path h="5808472" w="9414270">
                  <a:moveTo>
                    <a:pt x="6510034" y="5808472"/>
                  </a:moveTo>
                  <a:lnTo>
                    <a:pt x="5655959" y="4954397"/>
                  </a:lnTo>
                  <a:lnTo>
                    <a:pt x="7102235" y="3508121"/>
                  </a:lnTo>
                  <a:lnTo>
                    <a:pt x="0" y="3508121"/>
                  </a:lnTo>
                  <a:lnTo>
                    <a:pt x="0" y="2300224"/>
                  </a:lnTo>
                  <a:lnTo>
                    <a:pt x="7102108" y="2300224"/>
                  </a:lnTo>
                  <a:lnTo>
                    <a:pt x="5655959" y="854075"/>
                  </a:lnTo>
                  <a:lnTo>
                    <a:pt x="6510034" y="0"/>
                  </a:lnTo>
                  <a:lnTo>
                    <a:pt x="9414270" y="2904236"/>
                  </a:lnTo>
                  <a:lnTo>
                    <a:pt x="6510034" y="5808472"/>
                  </a:lnTo>
                  <a:close/>
                </a:path>
              </a:pathLst>
            </a:custGeom>
            <a:solidFill>
              <a:srgbClr val="FFC966"/>
            </a:solid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DE7"/>
        </a:solidFill>
      </p:bgPr>
    </p:bg>
    <p:spTree>
      <p:nvGrpSpPr>
        <p:cNvPr id="1" name=""/>
        <p:cNvGrpSpPr/>
        <p:nvPr/>
      </p:nvGrpSpPr>
      <p:grpSpPr>
        <a:xfrm>
          <a:off x="0" y="0"/>
          <a:ext cx="0" cy="0"/>
          <a:chOff x="0" y="0"/>
          <a:chExt cx="0" cy="0"/>
        </a:xfrm>
      </p:grpSpPr>
      <p:sp>
        <p:nvSpPr>
          <p:cNvPr name="AutoShape 2" id="2"/>
          <p:cNvSpPr/>
          <p:nvPr/>
        </p:nvSpPr>
        <p:spPr>
          <a:xfrm rot="0">
            <a:off x="781050" y="1028700"/>
            <a:ext cx="5520877" cy="4114800"/>
          </a:xfrm>
          <a:prstGeom prst="rect">
            <a:avLst/>
          </a:prstGeom>
          <a:solidFill>
            <a:srgbClr val="4D9483"/>
          </a:solidFill>
        </p:spPr>
      </p:sp>
      <p:sp>
        <p:nvSpPr>
          <p:cNvPr name="AutoShape 3" id="3"/>
          <p:cNvSpPr/>
          <p:nvPr/>
        </p:nvSpPr>
        <p:spPr>
          <a:xfrm rot="0">
            <a:off x="781050" y="5133975"/>
            <a:ext cx="5520877" cy="4114800"/>
          </a:xfrm>
          <a:prstGeom prst="rect">
            <a:avLst/>
          </a:prstGeom>
          <a:solidFill>
            <a:srgbClr val="3C58A2"/>
          </a:solidFill>
        </p:spPr>
      </p:sp>
      <p:grpSp>
        <p:nvGrpSpPr>
          <p:cNvPr name="Group 4" id="4"/>
          <p:cNvGrpSpPr/>
          <p:nvPr/>
        </p:nvGrpSpPr>
        <p:grpSpPr>
          <a:xfrm rot="0">
            <a:off x="1252329" y="3880989"/>
            <a:ext cx="4578319" cy="4578319"/>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C966"/>
            </a:solidFill>
          </p:spPr>
        </p:sp>
      </p:grpSp>
      <p:grpSp>
        <p:nvGrpSpPr>
          <p:cNvPr name="Group 6" id="6"/>
          <p:cNvGrpSpPr>
            <a:grpSpLocks noChangeAspect="true"/>
          </p:cNvGrpSpPr>
          <p:nvPr/>
        </p:nvGrpSpPr>
        <p:grpSpPr>
          <a:xfrm rot="0">
            <a:off x="1252329" y="1827692"/>
            <a:ext cx="4578319" cy="4578301"/>
            <a:chOff x="0" y="0"/>
            <a:chExt cx="6350000" cy="6349975"/>
          </a:xfrm>
        </p:grpSpPr>
        <p:sp>
          <p:nvSpPr>
            <p:cNvPr name="Freeform 7" id="7"/>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64642" r="-21836" t="0" b="0"/>
              </a:stretch>
            </a:blipFill>
          </p:spPr>
        </p:sp>
      </p:grpSp>
      <p:sp>
        <p:nvSpPr>
          <p:cNvPr name="TextBox 8" id="8"/>
          <p:cNvSpPr txBox="true"/>
          <p:nvPr/>
        </p:nvSpPr>
        <p:spPr>
          <a:xfrm rot="0">
            <a:off x="7130731" y="946312"/>
            <a:ext cx="10955744" cy="900430"/>
          </a:xfrm>
          <a:prstGeom prst="rect">
            <a:avLst/>
          </a:prstGeom>
        </p:spPr>
        <p:txBody>
          <a:bodyPr anchor="t" rtlCol="false" tIns="0" lIns="0" bIns="0" rIns="0">
            <a:spAutoFit/>
          </a:bodyPr>
          <a:lstStyle/>
          <a:p>
            <a:pPr>
              <a:lnSpc>
                <a:spcPts val="7280"/>
              </a:lnSpc>
            </a:pPr>
            <a:r>
              <a:rPr lang="en-US" sz="5600">
                <a:solidFill>
                  <a:srgbClr val="393838"/>
                </a:solidFill>
                <a:latin typeface="Garet 1"/>
              </a:rPr>
              <a:t>ABSTRACT</a:t>
            </a:r>
          </a:p>
        </p:txBody>
      </p:sp>
      <p:sp>
        <p:nvSpPr>
          <p:cNvPr name="TextBox 9" id="9"/>
          <p:cNvSpPr txBox="true"/>
          <p:nvPr/>
        </p:nvSpPr>
        <p:spPr>
          <a:xfrm rot="0">
            <a:off x="7130731" y="1879600"/>
            <a:ext cx="10037261" cy="7369175"/>
          </a:xfrm>
          <a:prstGeom prst="rect">
            <a:avLst/>
          </a:prstGeom>
        </p:spPr>
        <p:txBody>
          <a:bodyPr anchor="t" rtlCol="false" tIns="0" lIns="0" bIns="0" rIns="0">
            <a:spAutoFit/>
          </a:bodyPr>
          <a:lstStyle/>
          <a:p>
            <a:pPr algn="just">
              <a:lnSpc>
                <a:spcPts val="3250"/>
              </a:lnSpc>
            </a:pPr>
            <a:r>
              <a:rPr lang="en-US" sz="2500">
                <a:solidFill>
                  <a:srgbClr val="393838"/>
                </a:solidFill>
                <a:latin typeface="Garet Book"/>
              </a:rPr>
              <a:t>In the present generation, the social life of everyone has become associated with online social networks. These sites have made a drastic change in the way we pursue our social life. Making friends and keeping in contact with them and their updates has become easier. But with their rapid growth, many problems like fake profiles, online impersonation have also grown. There are no feasible solutions exist to control these problems. In this report, we came up with a framework with which the automatic identification of fake profiles is possible and is efficient. This framework uses classification techniques like Random Forest Classifier to classify the profiles into fake or genuine classes. As this is an automatic detection method, it can be applied easily by online social networks that have millions of profiles whose profiles cannot be examined manually. Also, we will be comparing the result with the another method of implementation that is already existing, i.e., SVM (Support Vector Machine).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C966"/>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9748291" cy="8229600"/>
            <a:chOff x="0" y="0"/>
            <a:chExt cx="12997722" cy="10972800"/>
          </a:xfrm>
        </p:grpSpPr>
        <p:sp>
          <p:nvSpPr>
            <p:cNvPr name="TextBox 3" id="3"/>
            <p:cNvSpPr txBox="true"/>
            <p:nvPr/>
          </p:nvSpPr>
          <p:spPr>
            <a:xfrm rot="0">
              <a:off x="0" y="0"/>
              <a:ext cx="12997722" cy="1041427"/>
            </a:xfrm>
            <a:prstGeom prst="rect">
              <a:avLst/>
            </a:prstGeom>
          </p:spPr>
          <p:txBody>
            <a:bodyPr anchor="t" rtlCol="false" tIns="0" lIns="0" bIns="0" rIns="0">
              <a:spAutoFit/>
            </a:bodyPr>
            <a:lstStyle/>
            <a:p>
              <a:pPr algn="ctr">
                <a:lnSpc>
                  <a:spcPts val="6160"/>
                </a:lnSpc>
              </a:pPr>
              <a:r>
                <a:rPr lang="en-US" sz="5134">
                  <a:solidFill>
                    <a:srgbClr val="393838"/>
                  </a:solidFill>
                  <a:latin typeface="Garet 1"/>
                </a:rPr>
                <a:t>Introduction</a:t>
              </a:r>
            </a:p>
          </p:txBody>
        </p:sp>
        <p:sp>
          <p:nvSpPr>
            <p:cNvPr name="TextBox 4" id="4"/>
            <p:cNvSpPr txBox="true"/>
            <p:nvPr/>
          </p:nvSpPr>
          <p:spPr>
            <a:xfrm rot="0">
              <a:off x="0" y="1206130"/>
              <a:ext cx="12997722" cy="9766670"/>
            </a:xfrm>
            <a:prstGeom prst="rect">
              <a:avLst/>
            </a:prstGeom>
          </p:spPr>
          <p:txBody>
            <a:bodyPr anchor="t" rtlCol="false" tIns="0" lIns="0" bIns="0" rIns="0">
              <a:spAutoFit/>
            </a:bodyPr>
            <a:lstStyle/>
            <a:p>
              <a:pPr algn="just">
                <a:lnSpc>
                  <a:spcPts val="3244"/>
                </a:lnSpc>
              </a:pPr>
              <a:r>
                <a:rPr lang="en-US" sz="2495">
                  <a:solidFill>
                    <a:srgbClr val="393838"/>
                  </a:solidFill>
                  <a:latin typeface="Garet 1"/>
                </a:rPr>
                <a:t>Social networking site is a website where each user has a profile and can keep in contact with friends, share their updates, meet new people who have the same interests. These Online Social Networks (OSN) use web2.0 technology, which allows users to interact with each other. Social networking sites are growing rapidly and changing the way people keep in contact with each other. The online communities bring people with the same interests together which makes users easier to make new friends. </a:t>
              </a:r>
            </a:p>
            <a:p>
              <a:pPr algn="just">
                <a:lnSpc>
                  <a:spcPts val="3244"/>
                </a:lnSpc>
              </a:pPr>
              <a:r>
                <a:rPr lang="en-US" sz="2495">
                  <a:solidFill>
                    <a:srgbClr val="393838"/>
                  </a:solidFill>
                  <a:latin typeface="Garet 1"/>
                </a:rPr>
                <a:t>In today’s online social networks there have been a lot of problems like fake profiles, online impersonation, etc. To date, no one has come up with a feasible solution to these problems. In this project, I intend to give a framework with which the automatic detection of fake profiles can be done so that the social life of people become secured and by using this automatic detection technique we can make it easier for the sites to manage the huge number of profiles, which can’t be done manually. </a:t>
              </a:r>
            </a:p>
          </p:txBody>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11745968" y="2318311"/>
            <a:ext cx="2743200" cy="2743200"/>
          </a:xfrm>
          <a:prstGeom prst="rect">
            <a:avLst/>
          </a:prstGeom>
        </p:spPr>
      </p:pic>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4479643" y="2318311"/>
            <a:ext cx="2743200" cy="2743200"/>
          </a:xfrm>
          <a:prstGeom prst="rect">
            <a:avLst/>
          </a:prstGeom>
        </p:spPr>
      </p:pic>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true" rot="0">
            <a:off x="11745968" y="5042461"/>
            <a:ext cx="2743200" cy="2743200"/>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true" flipV="true" rot="0">
            <a:off x="14479643" y="5042461"/>
            <a:ext cx="2743200" cy="2743200"/>
          </a:xfrm>
          <a:prstGeom prst="rect">
            <a:avLst/>
          </a:prstGeom>
        </p:spPr>
      </p:pic>
      <p:grpSp>
        <p:nvGrpSpPr>
          <p:cNvPr name="Group 9" id="9"/>
          <p:cNvGrpSpPr/>
          <p:nvPr/>
        </p:nvGrpSpPr>
        <p:grpSpPr>
          <a:xfrm rot="0">
            <a:off x="13391748" y="1092272"/>
            <a:ext cx="2170150" cy="2170150"/>
            <a:chOff x="0" y="0"/>
            <a:chExt cx="6350000" cy="6350000"/>
          </a:xfrm>
        </p:grpSpPr>
        <p:sp>
          <p:nvSpPr>
            <p:cNvPr name="Freeform 10" id="1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86424"/>
            </a:solidFill>
          </p:spPr>
        </p:sp>
      </p:grpSp>
      <p:pic>
        <p:nvPicPr>
          <p:cNvPr name="Picture 11" id="11"/>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10800000">
            <a:off x="13117568" y="7785661"/>
            <a:ext cx="2818133" cy="1409066"/>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4D9483"/>
        </a:solidFill>
      </p:bgPr>
    </p:bg>
    <p:spTree>
      <p:nvGrpSpPr>
        <p:cNvPr id="1" name=""/>
        <p:cNvGrpSpPr/>
        <p:nvPr/>
      </p:nvGrpSpPr>
      <p:grpSpPr>
        <a:xfrm>
          <a:off x="0" y="0"/>
          <a:ext cx="0" cy="0"/>
          <a:chOff x="0" y="0"/>
          <a:chExt cx="0" cy="0"/>
        </a:xfrm>
      </p:grpSpPr>
      <p:grpSp>
        <p:nvGrpSpPr>
          <p:cNvPr name="Group 2" id="2"/>
          <p:cNvGrpSpPr/>
          <p:nvPr/>
        </p:nvGrpSpPr>
        <p:grpSpPr>
          <a:xfrm rot="0">
            <a:off x="11013382" y="1622976"/>
            <a:ext cx="5825147" cy="4121187"/>
            <a:chOff x="0" y="0"/>
            <a:chExt cx="7766863" cy="5494916"/>
          </a:xfrm>
        </p:grpSpPr>
        <p:pic>
          <p:nvPicPr>
            <p:cNvPr name="Picture 3" id="3"/>
            <p:cNvPicPr>
              <a:picLocks noChangeAspect="true"/>
            </p:cNvPicPr>
            <p:nvPr/>
          </p:nvPicPr>
          <p:blipFill>
            <a:blip r:embed="rId2"/>
            <a:srcRect l="2914" t="0" r="2914" b="0"/>
            <a:stretch>
              <a:fillRect/>
            </a:stretch>
          </p:blipFill>
          <p:spPr>
            <a:xfrm>
              <a:off x="0" y="0"/>
              <a:ext cx="7766863" cy="5494916"/>
            </a:xfrm>
            <a:prstGeom prst="rect">
              <a:avLst/>
            </a:prstGeom>
          </p:spPr>
        </p:pic>
      </p:grpSp>
      <p:pic>
        <p:nvPicPr>
          <p:cNvPr name="Picture 4" id="4"/>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5400000">
            <a:off x="13925956" y="5744164"/>
            <a:ext cx="2912574" cy="2912574"/>
          </a:xfrm>
          <a:prstGeom prst="rect">
            <a:avLst/>
          </a:prstGeom>
        </p:spPr>
      </p:pic>
      <p:grpSp>
        <p:nvGrpSpPr>
          <p:cNvPr name="Group 5" id="5"/>
          <p:cNvGrpSpPr/>
          <p:nvPr/>
        </p:nvGrpSpPr>
        <p:grpSpPr>
          <a:xfrm rot="0">
            <a:off x="11013382" y="5761532"/>
            <a:ext cx="2912574" cy="2912574"/>
            <a:chOff x="0" y="0"/>
            <a:chExt cx="6350000" cy="6350000"/>
          </a:xfrm>
        </p:grpSpPr>
        <p:sp>
          <p:nvSpPr>
            <p:cNvPr name="Freeform 6" id="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C58A2"/>
            </a:solidFill>
          </p:spPr>
        </p:sp>
      </p:grpSp>
      <p:sp>
        <p:nvSpPr>
          <p:cNvPr name="TextBox 7" id="7"/>
          <p:cNvSpPr txBox="true"/>
          <p:nvPr/>
        </p:nvSpPr>
        <p:spPr>
          <a:xfrm rot="0">
            <a:off x="1226725" y="1546776"/>
            <a:ext cx="8894757" cy="2337435"/>
          </a:xfrm>
          <a:prstGeom prst="rect">
            <a:avLst/>
          </a:prstGeom>
        </p:spPr>
        <p:txBody>
          <a:bodyPr anchor="t" rtlCol="false" tIns="0" lIns="0" bIns="0" rIns="0">
            <a:spAutoFit/>
          </a:bodyPr>
          <a:lstStyle/>
          <a:p>
            <a:pPr>
              <a:lnSpc>
                <a:spcPts val="9360"/>
              </a:lnSpc>
            </a:pPr>
            <a:r>
              <a:rPr lang="en-US" sz="7200">
                <a:solidFill>
                  <a:srgbClr val="FFFDE7"/>
                </a:solidFill>
                <a:latin typeface="Garet 1"/>
              </a:rPr>
              <a:t>DATASET &amp; TOOLS TO BE USED</a:t>
            </a:r>
          </a:p>
        </p:txBody>
      </p:sp>
      <p:sp>
        <p:nvSpPr>
          <p:cNvPr name="TextBox 8" id="8"/>
          <p:cNvSpPr txBox="true"/>
          <p:nvPr/>
        </p:nvSpPr>
        <p:spPr>
          <a:xfrm rot="0">
            <a:off x="1226725" y="4032793"/>
            <a:ext cx="9083493" cy="4547032"/>
          </a:xfrm>
          <a:prstGeom prst="rect">
            <a:avLst/>
          </a:prstGeom>
        </p:spPr>
        <p:txBody>
          <a:bodyPr anchor="t" rtlCol="false" tIns="0" lIns="0" bIns="0" rIns="0">
            <a:spAutoFit/>
          </a:bodyPr>
          <a:lstStyle/>
          <a:p>
            <a:pPr algn="just">
              <a:lnSpc>
                <a:spcPts val="2813"/>
              </a:lnSpc>
            </a:pPr>
            <a:r>
              <a:rPr lang="en-US" sz="2164">
                <a:solidFill>
                  <a:srgbClr val="FFFDE7"/>
                </a:solidFill>
                <a:latin typeface="Garet Book"/>
              </a:rPr>
              <a:t>We needed a dataset of fake and genuine profiles. Various attributes included in the dataset are a number of friends, followers, status count. Dataset is divided into training and testing data. Classification algorithms are trained using a training dataset and the testing dataset is used to determine the efficiency of the algorithm. From the dataset used, 80% of both profiles (genuine and fake) are used to prepare a training dataset and 20% of both profiles are used to prepare a testing dataset. </a:t>
            </a:r>
          </a:p>
          <a:p>
            <a:pPr algn="just">
              <a:lnSpc>
                <a:spcPts val="2813"/>
              </a:lnSpc>
            </a:pPr>
          </a:p>
          <a:p>
            <a:pPr algn="just">
              <a:lnSpc>
                <a:spcPts val="2813"/>
              </a:lnSpc>
            </a:pPr>
            <a:r>
              <a:rPr lang="en-US" sz="2164">
                <a:solidFill>
                  <a:srgbClr val="FFFDE7"/>
                </a:solidFill>
                <a:latin typeface="Garet Book"/>
              </a:rPr>
              <a:t>LINK TO DATASET: </a:t>
            </a:r>
          </a:p>
          <a:p>
            <a:pPr algn="just">
              <a:lnSpc>
                <a:spcPts val="2813"/>
              </a:lnSpc>
            </a:pPr>
            <a:r>
              <a:rPr lang="en-US" sz="2164">
                <a:solidFill>
                  <a:srgbClr val="FFFDE7"/>
                </a:solidFill>
                <a:latin typeface="Garet Book"/>
              </a:rPr>
              <a:t>https://www.kaggle.com/datasets/joewilson02/social-media-fake-account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DE7"/>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675007" y="1255816"/>
            <a:ext cx="5616378" cy="5616378"/>
            <a:chOff x="0" y="0"/>
            <a:chExt cx="6350000" cy="6350000"/>
          </a:xfrm>
        </p:grpSpPr>
        <p:sp>
          <p:nvSpPr>
            <p:cNvPr name="Freeform 3" id="3"/>
            <p:cNvSpPr/>
            <p:nvPr/>
          </p:nvSpPr>
          <p:spPr>
            <a:xfrm>
              <a:off x="-95377" y="-95377"/>
              <a:ext cx="6540754" cy="6540754"/>
            </a:xfrm>
            <a:custGeom>
              <a:avLst/>
              <a:gdLst/>
              <a:ahLst/>
              <a:cxnLst/>
              <a:rect r="r" b="b" t="t" l="l"/>
              <a:pathLst>
                <a:path h="6540754" w="6540754">
                  <a:moveTo>
                    <a:pt x="6540754" y="0"/>
                  </a:moveTo>
                  <a:lnTo>
                    <a:pt x="0" y="6540754"/>
                  </a:lnTo>
                  <a:lnTo>
                    <a:pt x="6540754" y="6540754"/>
                  </a:lnTo>
                  <a:close/>
                </a:path>
              </a:pathLst>
            </a:custGeom>
            <a:blipFill>
              <a:blip r:embed="rId2"/>
              <a:stretch>
                <a:fillRect l="-1560" r="-48533" t="0" b="0"/>
              </a:stretch>
            </a:blipFill>
          </p:spPr>
        </p:sp>
      </p:grpSp>
      <p:grpSp>
        <p:nvGrpSpPr>
          <p:cNvPr name="Group 4" id="4"/>
          <p:cNvGrpSpPr/>
          <p:nvPr/>
        </p:nvGrpSpPr>
        <p:grpSpPr>
          <a:xfrm rot="0">
            <a:off x="2028940" y="1565026"/>
            <a:ext cx="2901076" cy="2901076"/>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98BD5B"/>
            </a:solidFill>
          </p:spPr>
        </p:sp>
      </p:grpSp>
      <p:pic>
        <p:nvPicPr>
          <p:cNvPr name="Picture 6" id="6"/>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675007" y="6872195"/>
            <a:ext cx="5616378" cy="2808189"/>
          </a:xfrm>
          <a:prstGeom prst="rect">
            <a:avLst/>
          </a:prstGeom>
        </p:spPr>
      </p:pic>
      <p:sp>
        <p:nvSpPr>
          <p:cNvPr name="TextBox 7" id="7"/>
          <p:cNvSpPr txBox="true"/>
          <p:nvPr/>
        </p:nvSpPr>
        <p:spPr>
          <a:xfrm rot="0">
            <a:off x="8662836" y="3941445"/>
            <a:ext cx="7914526" cy="2337435"/>
          </a:xfrm>
          <a:prstGeom prst="rect">
            <a:avLst/>
          </a:prstGeom>
        </p:spPr>
        <p:txBody>
          <a:bodyPr anchor="t" rtlCol="false" tIns="0" lIns="0" bIns="0" rIns="0">
            <a:spAutoFit/>
          </a:bodyPr>
          <a:lstStyle/>
          <a:p>
            <a:pPr>
              <a:lnSpc>
                <a:spcPts val="9360"/>
              </a:lnSpc>
            </a:pPr>
            <a:r>
              <a:rPr lang="en-US" sz="7200">
                <a:solidFill>
                  <a:srgbClr val="393838"/>
                </a:solidFill>
                <a:latin typeface="Garet 1"/>
              </a:rPr>
              <a:t>PROPOSED FRAMEWORK</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FC966"/>
        </a:solidFill>
      </p:bgPr>
    </p:bg>
    <p:spTree>
      <p:nvGrpSpPr>
        <p:cNvPr id="1" name=""/>
        <p:cNvGrpSpPr/>
        <p:nvPr/>
      </p:nvGrpSpPr>
      <p:grpSpPr>
        <a:xfrm>
          <a:off x="0" y="0"/>
          <a:ext cx="0" cy="0"/>
          <a:chOff x="0" y="0"/>
          <a:chExt cx="0" cy="0"/>
        </a:xfrm>
      </p:grpSpPr>
      <p:sp>
        <p:nvSpPr>
          <p:cNvPr name="TextBox 2" id="2"/>
          <p:cNvSpPr txBox="true"/>
          <p:nvPr/>
        </p:nvSpPr>
        <p:spPr>
          <a:xfrm rot="0">
            <a:off x="855778" y="912615"/>
            <a:ext cx="16576444" cy="8345685"/>
          </a:xfrm>
          <a:prstGeom prst="rect">
            <a:avLst/>
          </a:prstGeom>
        </p:spPr>
        <p:txBody>
          <a:bodyPr anchor="t" rtlCol="false" tIns="0" lIns="0" bIns="0" rIns="0">
            <a:spAutoFit/>
          </a:bodyPr>
          <a:lstStyle/>
          <a:p>
            <a:pPr algn="just">
              <a:lnSpc>
                <a:spcPts val="3926"/>
              </a:lnSpc>
            </a:pPr>
            <a:r>
              <a:rPr lang="en-US" sz="3020">
                <a:solidFill>
                  <a:srgbClr val="393838"/>
                </a:solidFill>
                <a:latin typeface="Garet 2"/>
              </a:rPr>
              <a:t>The proposed framework is the sequence of processes that need to be followed for continues detection of fake profiles with active learning from the feedback of the result given by the classification algorithm. This framework can easily be implemented by social networking companies. </a:t>
            </a:r>
          </a:p>
          <a:p>
            <a:pPr algn="just">
              <a:lnSpc>
                <a:spcPts val="3926"/>
              </a:lnSpc>
            </a:pPr>
          </a:p>
          <a:p>
            <a:pPr algn="just" marL="652138" indent="-326069" lvl="1">
              <a:lnSpc>
                <a:spcPts val="3926"/>
              </a:lnSpc>
              <a:buFont typeface="Arial"/>
              <a:buChar char="•"/>
            </a:pPr>
            <a:r>
              <a:rPr lang="en-US" sz="3020">
                <a:solidFill>
                  <a:srgbClr val="393838"/>
                </a:solidFill>
                <a:latin typeface="Garet 2"/>
              </a:rPr>
              <a:t>The detection process starts with the selection of the profile that needs to be tested. </a:t>
            </a:r>
          </a:p>
          <a:p>
            <a:pPr algn="just" marL="652138" indent="-326069" lvl="1">
              <a:lnSpc>
                <a:spcPts val="3926"/>
              </a:lnSpc>
              <a:buFont typeface="Arial"/>
              <a:buChar char="•"/>
            </a:pPr>
            <a:r>
              <a:rPr lang="en-US" sz="3020">
                <a:solidFill>
                  <a:srgbClr val="393838"/>
                </a:solidFill>
                <a:latin typeface="Garet 2"/>
              </a:rPr>
              <a:t>After the selection of the profile, the suitable attributes (i.e. features) are selected on which the classification algorithm is implemented. </a:t>
            </a:r>
          </a:p>
          <a:p>
            <a:pPr algn="just" marL="652138" indent="-326069" lvl="1">
              <a:lnSpc>
                <a:spcPts val="3926"/>
              </a:lnSpc>
              <a:buFont typeface="Arial"/>
              <a:buChar char="•"/>
            </a:pPr>
            <a:r>
              <a:rPr lang="en-US" sz="3020">
                <a:solidFill>
                  <a:srgbClr val="393838"/>
                </a:solidFill>
                <a:latin typeface="Garet 2"/>
              </a:rPr>
              <a:t>The attributes extracted is passed to the trained classifier. The classifier gets trained regularly as new training data is feed into the classifier. </a:t>
            </a:r>
          </a:p>
          <a:p>
            <a:pPr algn="just" marL="652138" indent="-326069" lvl="1">
              <a:lnSpc>
                <a:spcPts val="3926"/>
              </a:lnSpc>
              <a:buFont typeface="Arial"/>
              <a:buChar char="•"/>
            </a:pPr>
            <a:r>
              <a:rPr lang="en-US" sz="3020">
                <a:solidFill>
                  <a:srgbClr val="393838"/>
                </a:solidFill>
                <a:latin typeface="Garet 2"/>
              </a:rPr>
              <a:t>The classifier determines whether the profile is fake or genuine. </a:t>
            </a:r>
          </a:p>
          <a:p>
            <a:pPr algn="just" marL="652138" indent="-326069" lvl="1">
              <a:lnSpc>
                <a:spcPts val="3926"/>
              </a:lnSpc>
              <a:buFont typeface="Arial"/>
              <a:buChar char="•"/>
            </a:pPr>
            <a:r>
              <a:rPr lang="en-US" sz="3020">
                <a:solidFill>
                  <a:srgbClr val="393838"/>
                </a:solidFill>
                <a:latin typeface="Garet 2"/>
              </a:rPr>
              <a:t>The classifier may not be 100% accurate in classifying the profile so; the feedback of the result is given back to the classifier. </a:t>
            </a:r>
          </a:p>
          <a:p>
            <a:pPr algn="just" marL="652138" indent="-326069" lvl="1">
              <a:lnSpc>
                <a:spcPts val="3926"/>
              </a:lnSpc>
              <a:buFont typeface="Arial"/>
              <a:buChar char="•"/>
            </a:pPr>
            <a:r>
              <a:rPr lang="en-US" sz="3020">
                <a:solidFill>
                  <a:srgbClr val="393838"/>
                </a:solidFill>
                <a:latin typeface="Garet 2"/>
              </a:rPr>
              <a:t>This process repeats and as the time proceeds, the no. of training data increases and the classifier becomes more and more accurate in predicting the fake profiles.</a:t>
            </a:r>
            <a:r>
              <a:rPr lang="en-US" sz="3020">
                <a:solidFill>
                  <a:srgbClr val="393838"/>
                </a:solidFill>
                <a:latin typeface="Garet 2"/>
              </a:rPr>
              <a:t>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4D9483"/>
        </a:solidFill>
      </p:bgPr>
    </p:bg>
    <p:spTree>
      <p:nvGrpSpPr>
        <p:cNvPr id="1" name=""/>
        <p:cNvGrpSpPr/>
        <p:nvPr/>
      </p:nvGrpSpPr>
      <p:grpSpPr>
        <a:xfrm>
          <a:off x="0" y="0"/>
          <a:ext cx="0" cy="0"/>
          <a:chOff x="0" y="0"/>
          <a:chExt cx="0" cy="0"/>
        </a:xfrm>
      </p:grpSpPr>
      <p:grpSp>
        <p:nvGrpSpPr>
          <p:cNvPr name="Group 2" id="2"/>
          <p:cNvGrpSpPr/>
          <p:nvPr/>
        </p:nvGrpSpPr>
        <p:grpSpPr>
          <a:xfrm rot="0">
            <a:off x="4165522" y="6121478"/>
            <a:ext cx="9956955" cy="3136822"/>
            <a:chOff x="0" y="0"/>
            <a:chExt cx="13275940" cy="4182430"/>
          </a:xfrm>
        </p:grpSpPr>
        <p:pic>
          <p:nvPicPr>
            <p:cNvPr name="Picture 3" id="3"/>
            <p:cNvPicPr>
              <a:picLocks noChangeAspect="true"/>
            </p:cNvPicPr>
            <p:nvPr/>
          </p:nvPicPr>
          <p:blipFill>
            <a:blip r:embed="rId2"/>
            <a:srcRect l="0" t="8989" r="0" b="43725"/>
            <a:stretch>
              <a:fillRect/>
            </a:stretch>
          </p:blipFill>
          <p:spPr>
            <a:xfrm>
              <a:off x="0" y="0"/>
              <a:ext cx="13275940" cy="4182430"/>
            </a:xfrm>
            <a:prstGeom prst="rect">
              <a:avLst/>
            </a:prstGeom>
          </p:spPr>
        </p:pic>
      </p:grpSp>
      <p:pic>
        <p:nvPicPr>
          <p:cNvPr name="Picture 4" id="4"/>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028700" y="6121478"/>
            <a:ext cx="3136822" cy="3136822"/>
          </a:xfrm>
          <a:prstGeom prst="rect">
            <a:avLst/>
          </a:prstGeom>
        </p:spPr>
      </p:pic>
      <p:pic>
        <p:nvPicPr>
          <p:cNvPr name="Picture 5" id="5"/>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14112953" y="6121478"/>
            <a:ext cx="3154026" cy="3136822"/>
          </a:xfrm>
          <a:prstGeom prst="rect">
            <a:avLst/>
          </a:prstGeom>
        </p:spPr>
      </p:pic>
      <p:sp>
        <p:nvSpPr>
          <p:cNvPr name="TextBox 6" id="6"/>
          <p:cNvSpPr txBox="true"/>
          <p:nvPr/>
        </p:nvSpPr>
        <p:spPr>
          <a:xfrm rot="0">
            <a:off x="1279167" y="1162399"/>
            <a:ext cx="13558936" cy="3518535"/>
          </a:xfrm>
          <a:prstGeom prst="rect">
            <a:avLst/>
          </a:prstGeom>
        </p:spPr>
        <p:txBody>
          <a:bodyPr anchor="t" rtlCol="false" tIns="0" lIns="0" bIns="0" rIns="0">
            <a:spAutoFit/>
          </a:bodyPr>
          <a:lstStyle/>
          <a:p>
            <a:pPr>
              <a:lnSpc>
                <a:spcPts val="9360"/>
              </a:lnSpc>
            </a:pPr>
            <a:r>
              <a:rPr lang="en-US" sz="7200">
                <a:solidFill>
                  <a:srgbClr val="FFFDE7"/>
                </a:solidFill>
                <a:latin typeface="Garet 1"/>
              </a:rPr>
              <a:t>ATTRIBUTES CONSIDERED FOR  FAKE PROFILE IDENTIFICATION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DAFOCgIsRQw</dc:identifier>
  <dcterms:modified xsi:type="dcterms:W3CDTF">2011-08-01T06:04:30Z</dcterms:modified>
  <cp:revision>1</cp:revision>
  <dc:title>SIN</dc:title>
</cp:coreProperties>
</file>