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6858000" cx="12192000"/>
  <p:notesSz cx="6858000" cy="9144000"/>
  <p:embeddedFontLst>
    <p:embeddedFont>
      <p:font typeface="Palatino Linotype"/>
      <p:regular r:id="rId9"/>
      <p:bold r:id="rId10"/>
      <p:italic r:id="rId11"/>
      <p:boldItalic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3" roundtripDataSignature="AMtx7mhrxlK9L9srPS8DpfE4/mA7yJkMZ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alatinoLinotype-italic.fntdata"/><Relationship Id="rId10" Type="http://schemas.openxmlformats.org/officeDocument/2006/relationships/font" Target="fonts/PalatinoLinotype-bold.fntdata"/><Relationship Id="rId13" Type="http://customschemas.google.com/relationships/presentationmetadata" Target="metadata"/><Relationship Id="rId12" Type="http://schemas.openxmlformats.org/officeDocument/2006/relationships/font" Target="fonts/PalatinoLinotype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PalatinoLinotype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cb11fa7a48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cb11fa7a4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cb11fa7a48_0_30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cb11fa7a48_0_3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cb11fa7a48_0_3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cb11fa7a48_0_3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cb11fa7a48_0_32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cb11fa7a48_0_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2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3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hite Cover slide (text + image)_CG">
  <p:cSld name="White Cover slide (text + image)_CG">
    <p:bg>
      <p:bgPr>
        <a:solidFill>
          <a:schemeClr val="lt1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cb11fa7a48_0_290"/>
          <p:cNvSpPr txBox="1"/>
          <p:nvPr>
            <p:ph type="title"/>
          </p:nvPr>
        </p:nvSpPr>
        <p:spPr>
          <a:xfrm>
            <a:off x="804000" y="1614600"/>
            <a:ext cx="5188800" cy="24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Palatino Linotype"/>
              <a:buNone/>
              <a:defRPr b="0" sz="4000"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g2cb11fa7a48_0_290"/>
          <p:cNvSpPr txBox="1"/>
          <p:nvPr>
            <p:ph idx="1" type="body"/>
          </p:nvPr>
        </p:nvSpPr>
        <p:spPr>
          <a:xfrm>
            <a:off x="804000" y="830071"/>
            <a:ext cx="5188800" cy="3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3" name="Google Shape;83;g2cb11fa7a48_0_290"/>
          <p:cNvSpPr txBox="1"/>
          <p:nvPr>
            <p:ph idx="2" type="body"/>
          </p:nvPr>
        </p:nvSpPr>
        <p:spPr>
          <a:xfrm>
            <a:off x="804000" y="4688979"/>
            <a:ext cx="4536000" cy="2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None/>
              <a:defRPr b="0" sz="1600">
                <a:solidFill>
                  <a:schemeClr val="accent4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indent="-3429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4" name="Google Shape;84;g2cb11fa7a48_0_290"/>
          <p:cNvSpPr txBox="1"/>
          <p:nvPr>
            <p:ph idx="3" type="body"/>
          </p:nvPr>
        </p:nvSpPr>
        <p:spPr>
          <a:xfrm>
            <a:off x="804000" y="4945328"/>
            <a:ext cx="4536000" cy="4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0" sz="1600">
                <a:solidFill>
                  <a:schemeClr val="dk2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indent="-3429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g2cb11fa7a48_0_290"/>
          <p:cNvSpPr/>
          <p:nvPr/>
        </p:nvSpPr>
        <p:spPr>
          <a:xfrm>
            <a:off x="7003200" y="0"/>
            <a:ext cx="5188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86" name="Google Shape;86;g2cb11fa7a48_0_290"/>
          <p:cNvSpPr/>
          <p:nvPr/>
        </p:nvSpPr>
        <p:spPr>
          <a:xfrm>
            <a:off x="11539200" y="0"/>
            <a:ext cx="6756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87" name="Google Shape;87;g2cb11fa7a48_0_290"/>
          <p:cNvSpPr/>
          <p:nvPr/>
        </p:nvSpPr>
        <p:spPr>
          <a:xfrm>
            <a:off x="11539200" y="0"/>
            <a:ext cx="6756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pic>
        <p:nvPicPr>
          <p:cNvPr id="88" name="Google Shape;88;g2cb11fa7a48_0_29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03999" y="5802396"/>
            <a:ext cx="1628695" cy="65094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g2cb11fa7a48_0_290"/>
          <p:cNvSpPr/>
          <p:nvPr/>
        </p:nvSpPr>
        <p:spPr>
          <a:xfrm>
            <a:off x="0" y="6453336"/>
            <a:ext cx="1199400" cy="404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0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0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1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kaggle.com/datasets/ramjidoolla/ipl-data-set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cb11fa7a48_0_0"/>
          <p:cNvSpPr txBox="1"/>
          <p:nvPr>
            <p:ph type="title"/>
          </p:nvPr>
        </p:nvSpPr>
        <p:spPr>
          <a:xfrm>
            <a:off x="0" y="0"/>
            <a:ext cx="12192000" cy="2828100"/>
          </a:xfrm>
          <a:prstGeom prst="rect">
            <a:avLst/>
          </a:prstGeom>
          <a:solidFill>
            <a:srgbClr val="4A86E8"/>
          </a:solidFill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4A86E8"/>
                </a:solidFill>
              </a:rPr>
              <a:t>l</a:t>
            </a:r>
            <a:endParaRPr>
              <a:solidFill>
                <a:srgbClr val="4A86E8"/>
              </a:solidFill>
            </a:endParaRPr>
          </a:p>
        </p:txBody>
      </p:sp>
      <p:sp>
        <p:nvSpPr>
          <p:cNvPr id="95" name="Google Shape;95;g2cb11fa7a48_0_0"/>
          <p:cNvSpPr txBox="1"/>
          <p:nvPr>
            <p:ph idx="1" type="body"/>
          </p:nvPr>
        </p:nvSpPr>
        <p:spPr>
          <a:xfrm>
            <a:off x="0" y="2828200"/>
            <a:ext cx="12192000" cy="1582800"/>
          </a:xfrm>
          <a:prstGeom prst="rect">
            <a:avLst/>
          </a:prstGeom>
          <a:solidFill>
            <a:srgbClr val="F1C232"/>
          </a:solidFill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1C232"/>
                </a:solidFill>
              </a:rPr>
              <a:t>l</a:t>
            </a:r>
            <a:endParaRPr>
              <a:solidFill>
                <a:srgbClr val="F1C232"/>
              </a:solidFill>
            </a:endParaRPr>
          </a:p>
        </p:txBody>
      </p:sp>
      <p:sp>
        <p:nvSpPr>
          <p:cNvPr id="96" name="Google Shape;96;g2cb11fa7a48_0_0"/>
          <p:cNvSpPr txBox="1"/>
          <p:nvPr/>
        </p:nvSpPr>
        <p:spPr>
          <a:xfrm>
            <a:off x="188550" y="4628650"/>
            <a:ext cx="12003600" cy="9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016796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IISc CCE Project- IPL Win Probability Predictor</a:t>
            </a:r>
            <a:endParaRPr b="1" sz="4000">
              <a:solidFill>
                <a:srgbClr val="016796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97" name="Google Shape;97;g2cb11fa7a48_0_0"/>
          <p:cNvSpPr txBox="1"/>
          <p:nvPr/>
        </p:nvSpPr>
        <p:spPr>
          <a:xfrm>
            <a:off x="278425" y="5756800"/>
            <a:ext cx="50556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Amritanshu Vivek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cb11fa7a48_0_300"/>
          <p:cNvSpPr txBox="1"/>
          <p:nvPr>
            <p:ph type="title"/>
          </p:nvPr>
        </p:nvSpPr>
        <p:spPr>
          <a:xfrm>
            <a:off x="10462850" y="0"/>
            <a:ext cx="1729200" cy="6858000"/>
          </a:xfrm>
          <a:prstGeom prst="rect">
            <a:avLst/>
          </a:prstGeom>
          <a:solidFill>
            <a:schemeClr val="accent4"/>
          </a:solidFill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1C232"/>
                </a:solidFill>
              </a:rPr>
              <a:t>l</a:t>
            </a:r>
            <a:endParaRPr>
              <a:solidFill>
                <a:srgbClr val="F1C232"/>
              </a:solidFill>
            </a:endParaRPr>
          </a:p>
        </p:txBody>
      </p:sp>
      <p:sp>
        <p:nvSpPr>
          <p:cNvPr id="103" name="Google Shape;103;g2cb11fa7a48_0_300"/>
          <p:cNvSpPr txBox="1"/>
          <p:nvPr>
            <p:ph idx="1" type="body"/>
          </p:nvPr>
        </p:nvSpPr>
        <p:spPr>
          <a:xfrm>
            <a:off x="6579575" y="0"/>
            <a:ext cx="3883500" cy="6858000"/>
          </a:xfrm>
          <a:prstGeom prst="rect">
            <a:avLst/>
          </a:prstGeom>
          <a:solidFill>
            <a:schemeClr val="accent1"/>
          </a:solidFill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4A86E8"/>
                </a:solidFill>
              </a:rPr>
              <a:t>l</a:t>
            </a:r>
            <a:endParaRPr>
              <a:solidFill>
                <a:srgbClr val="4A86E8"/>
              </a:solidFill>
            </a:endParaRPr>
          </a:p>
        </p:txBody>
      </p:sp>
      <p:sp>
        <p:nvSpPr>
          <p:cNvPr id="104" name="Google Shape;104;g2cb11fa7a48_0_300"/>
          <p:cNvSpPr txBox="1"/>
          <p:nvPr/>
        </p:nvSpPr>
        <p:spPr>
          <a:xfrm>
            <a:off x="337050" y="278425"/>
            <a:ext cx="6051900" cy="61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Objective:</a:t>
            </a:r>
            <a:endParaRPr b="1"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develop a predictive model that can calculate the probability of winning Indian Premier League (IPL) match.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cb11fa7a48_0_316"/>
          <p:cNvSpPr txBox="1"/>
          <p:nvPr>
            <p:ph type="title"/>
          </p:nvPr>
        </p:nvSpPr>
        <p:spPr>
          <a:xfrm>
            <a:off x="10462850" y="0"/>
            <a:ext cx="1729200" cy="6858000"/>
          </a:xfrm>
          <a:prstGeom prst="rect">
            <a:avLst/>
          </a:prstGeom>
          <a:solidFill>
            <a:schemeClr val="accent4"/>
          </a:solidFill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1C232"/>
                </a:solidFill>
              </a:rPr>
              <a:t>l</a:t>
            </a:r>
            <a:endParaRPr>
              <a:solidFill>
                <a:srgbClr val="F1C232"/>
              </a:solidFill>
            </a:endParaRPr>
          </a:p>
        </p:txBody>
      </p:sp>
      <p:sp>
        <p:nvSpPr>
          <p:cNvPr id="110" name="Google Shape;110;g2cb11fa7a48_0_316"/>
          <p:cNvSpPr txBox="1"/>
          <p:nvPr>
            <p:ph idx="1" type="body"/>
          </p:nvPr>
        </p:nvSpPr>
        <p:spPr>
          <a:xfrm>
            <a:off x="6579575" y="0"/>
            <a:ext cx="3883500" cy="6858000"/>
          </a:xfrm>
          <a:prstGeom prst="rect">
            <a:avLst/>
          </a:prstGeom>
          <a:solidFill>
            <a:schemeClr val="accent1"/>
          </a:solidFill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4A86E8"/>
                </a:solidFill>
              </a:rPr>
              <a:t>l</a:t>
            </a:r>
            <a:endParaRPr>
              <a:solidFill>
                <a:srgbClr val="4A86E8"/>
              </a:solidFill>
            </a:endParaRPr>
          </a:p>
        </p:txBody>
      </p:sp>
      <p:sp>
        <p:nvSpPr>
          <p:cNvPr id="111" name="Google Shape;111;g2cb11fa7a48_0_316"/>
          <p:cNvSpPr txBox="1"/>
          <p:nvPr/>
        </p:nvSpPr>
        <p:spPr>
          <a:xfrm>
            <a:off x="337050" y="278425"/>
            <a:ext cx="6242400" cy="61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Set</a:t>
            </a: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b="1"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AutoNum type="arabicPeriod"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 : Kaggle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AutoNum type="arabicPeriod"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Set : IPL Data Set 2008 - 2019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AutoNum type="arabicPeriod"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Link : </a:t>
            </a:r>
            <a:r>
              <a:rPr lang="en-US" sz="25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https://www.kaggle.com/datasets/ramjidoolla/ipl-data-set</a:t>
            </a: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AutoNum type="arabicPeriod"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Files to be used :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a. Matches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b. Delivery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cb11fa7a48_0_322"/>
          <p:cNvSpPr txBox="1"/>
          <p:nvPr>
            <p:ph type="title"/>
          </p:nvPr>
        </p:nvSpPr>
        <p:spPr>
          <a:xfrm>
            <a:off x="10462850" y="0"/>
            <a:ext cx="1729200" cy="6858000"/>
          </a:xfrm>
          <a:prstGeom prst="rect">
            <a:avLst/>
          </a:prstGeom>
          <a:solidFill>
            <a:schemeClr val="accent4"/>
          </a:solidFill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1C232"/>
                </a:solidFill>
              </a:rPr>
              <a:t>l</a:t>
            </a:r>
            <a:endParaRPr>
              <a:solidFill>
                <a:srgbClr val="F1C232"/>
              </a:solidFill>
            </a:endParaRPr>
          </a:p>
        </p:txBody>
      </p:sp>
      <p:sp>
        <p:nvSpPr>
          <p:cNvPr id="117" name="Google Shape;117;g2cb11fa7a48_0_322"/>
          <p:cNvSpPr txBox="1"/>
          <p:nvPr>
            <p:ph idx="1" type="body"/>
          </p:nvPr>
        </p:nvSpPr>
        <p:spPr>
          <a:xfrm>
            <a:off x="6579575" y="0"/>
            <a:ext cx="3883500" cy="6858000"/>
          </a:xfrm>
          <a:prstGeom prst="rect">
            <a:avLst/>
          </a:prstGeom>
          <a:solidFill>
            <a:schemeClr val="accent1"/>
          </a:solidFill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4A86E8"/>
                </a:solidFill>
              </a:rPr>
              <a:t>l</a:t>
            </a:r>
            <a:endParaRPr>
              <a:solidFill>
                <a:srgbClr val="4A86E8"/>
              </a:solidFill>
            </a:endParaRPr>
          </a:p>
        </p:txBody>
      </p:sp>
      <p:sp>
        <p:nvSpPr>
          <p:cNvPr id="118" name="Google Shape;118;g2cb11fa7a48_0_322"/>
          <p:cNvSpPr txBox="1"/>
          <p:nvPr/>
        </p:nvSpPr>
        <p:spPr>
          <a:xfrm>
            <a:off x="337050" y="278425"/>
            <a:ext cx="6051900" cy="61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Science Pipeline</a:t>
            </a: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b="1"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AutoNum type="arabicPeriod"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Collection - Extracting relevant data to perform Data pre-processing. Batting team , Bowling team , Current Score , Wickets Out , Overs Completed , Target , Venue.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AutoNum type="arabicPeriod"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pre-processing - Performing One Hot Encoder on Batting team , Bowling team and Venue.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AutoNum type="arabicPeriod"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 development - Training the model using Logistic Regression and Random Forest Classifier.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AutoNum type="arabicPeriod"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Validation and testing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AutoNum type="arabicPeriod"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 - Finding win Probability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AutoNum type="arabicPeriod"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Players Statistics(Incorporate)/Temporal Features/Month/Venue - Stats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2018-12-05T13:07:23Z</dcterms:created>
  <dc:creator>CHANDIKA</dc:creator>
</cp:coreProperties>
</file>