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Century Gothic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7" roundtripDataSignature="AMtx7mjfHt3++EWuaZxhxx0uMbDiriPO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CenturyGothic-bold.fntdata"/><Relationship Id="rId23" Type="http://schemas.openxmlformats.org/officeDocument/2006/relationships/font" Target="fonts/CenturyGothic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CenturyGothic-boldItalic.fntdata"/><Relationship Id="rId25" Type="http://schemas.openxmlformats.org/officeDocument/2006/relationships/font" Target="fonts/CenturyGothic-italic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962bc6f48a_5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962bc6f48a_5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9633a0f308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9633a0f30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Current Ratio = Current Assets / Total Current Liabilities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Debt / Equity  = Total Debt / </a:t>
            </a:r>
            <a:r>
              <a:rPr lang="en-US"/>
              <a:t>Shareholders</a:t>
            </a:r>
            <a:r>
              <a:rPr lang="en-US"/>
              <a:t> Equity</a:t>
            </a:r>
            <a:endParaRPr/>
          </a:p>
        </p:txBody>
      </p:sp>
      <p:sp>
        <p:nvSpPr>
          <p:cNvPr id="277" name="Google Shape;27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111111"/>
                </a:highlight>
              </a:rPr>
              <a:t>                  Logistic Regression: 93.48%</a:t>
            </a:r>
            <a:endParaRPr>
              <a:solidFill>
                <a:schemeClr val="dk1"/>
              </a:solidFill>
              <a:highlight>
                <a:srgbClr val="11111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111111"/>
                </a:highlight>
              </a:rPr>
              <a:t>                   K-Nearest Neighbors: 93.18%</a:t>
            </a:r>
            <a:endParaRPr>
              <a:solidFill>
                <a:schemeClr val="dk1"/>
              </a:solidFill>
              <a:highlight>
                <a:srgbClr val="11111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111111"/>
                </a:highlight>
              </a:rPr>
              <a:t>                         Decision Tree: 88.03%</a:t>
            </a:r>
            <a:endParaRPr>
              <a:solidFill>
                <a:schemeClr val="dk1"/>
              </a:solidFill>
              <a:highlight>
                <a:srgbClr val="11111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111111"/>
                </a:highlight>
              </a:rPr>
              <a:t>Support Vector Machine (Linear Kernel): 27.12%</a:t>
            </a:r>
            <a:endParaRPr>
              <a:solidFill>
                <a:schemeClr val="dk1"/>
              </a:solidFill>
              <a:highlight>
                <a:srgbClr val="11111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111111"/>
                </a:highlight>
              </a:rPr>
              <a:t>   Support Vector Machine (RBF Kernel): 93.48%</a:t>
            </a:r>
            <a:endParaRPr>
              <a:solidFill>
                <a:schemeClr val="dk1"/>
              </a:solidFill>
              <a:highlight>
                <a:srgbClr val="11111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fit a sequence of weak learners on repeatedly modified versions of the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ADA Boost is better used for “weak learners” Which is determined by the parameter (n_estimators)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different weak learners can be specified through a base estimator.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Ideally the base estimator needs to be discovered.  Thus using the regression method.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MLP Classifier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# first hidden layer = 100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# activation = 'relu'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# optimizer = 'adam'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 epochs = 200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IMBLearn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Easy Ensemble Classifier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RUS Boost classifier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Balanced random forest classifier</a:t>
            </a:r>
            <a:endParaRPr/>
          </a:p>
        </p:txBody>
      </p:sp>
      <p:sp>
        <p:nvSpPr>
          <p:cNvPr id="342" name="Google Shape;34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962bc6f48a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962bc6f48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there was more time I wanted to try to create Amazon Lex Bot based on this code.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Also, i</a:t>
            </a:r>
            <a:r>
              <a:rPr lang="en-US">
                <a:solidFill>
                  <a:schemeClr val="dk1"/>
                </a:solidFill>
              </a:rPr>
              <a:t>f my PC was powerful enough, I would try k Fold validation method for some of the machine learning parameters that I tried.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962bc6f48a_5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962bc6f48a_5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4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2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6" name="Google Shape;126;p2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2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2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2"/>
            <p:cNvSpPr/>
            <p:nvPr/>
          </p:nvSpPr>
          <p:spPr>
            <a:xfrm rot="-5677511">
              <a:off x="4203594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2"/>
            <p:cNvSpPr/>
            <p:nvPr/>
          </p:nvSpPr>
          <p:spPr>
            <a:xfrm rot="-5400000">
              <a:off x="3295432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35" name="Google Shape;135;p22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36" name="Google Shape;136;p22"/>
          <p:cNvSpPr txBox="1"/>
          <p:nvPr>
            <p:ph type="title"/>
          </p:nvPr>
        </p:nvSpPr>
        <p:spPr>
          <a:xfrm>
            <a:off x="1154955" y="1693333"/>
            <a:ext cx="3865134" cy="17356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2"/>
          <p:cNvSpPr/>
          <p:nvPr>
            <p:ph idx="2" type="pic"/>
          </p:nvPr>
        </p:nvSpPr>
        <p:spPr>
          <a:xfrm>
            <a:off x="6547870" y="1143000"/>
            <a:ext cx="3227193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1154954" y="3657600"/>
            <a:ext cx="3859212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39" name="Google Shape;139;p22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2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2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5" name="Google Shape;145;p2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3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3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3"/>
            <p:cNvSpPr/>
            <p:nvPr/>
          </p:nvSpPr>
          <p:spPr>
            <a:xfrm rot="10371525">
              <a:off x="263767" y="4438254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3"/>
            <p:cNvSpPr/>
            <p:nvPr/>
          </p:nvSpPr>
          <p:spPr>
            <a:xfrm rot="10800000">
              <a:off x="459506" y="321130"/>
              <a:ext cx="11277600" cy="4533900"/>
            </a:xfrm>
            <a:custGeom>
              <a:rect b="b" l="l" r="r" t="t"/>
              <a:pathLst>
                <a:path extrusionOk="0" h="2856" w="7104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53" name="Google Shape;153;p23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54" name="Google Shape;154;p23"/>
          <p:cNvSpPr txBox="1"/>
          <p:nvPr>
            <p:ph type="title"/>
          </p:nvPr>
        </p:nvSpPr>
        <p:spPr>
          <a:xfrm>
            <a:off x="1154954" y="4969927"/>
            <a:ext cx="8825659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3"/>
          <p:cNvSpPr/>
          <p:nvPr>
            <p:ph idx="2" type="pic"/>
          </p:nvPr>
        </p:nvSpPr>
        <p:spPr>
          <a:xfrm>
            <a:off x="1154954" y="685800"/>
            <a:ext cx="8825659" cy="3429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56" name="Google Shape;156;p23"/>
          <p:cNvSpPr txBox="1"/>
          <p:nvPr>
            <p:ph idx="1" type="body"/>
          </p:nvPr>
        </p:nvSpPr>
        <p:spPr>
          <a:xfrm>
            <a:off x="1154954" y="5536665"/>
            <a:ext cx="8825658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57" name="Google Shape;157;p23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3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 showMasterSp="0">
  <p:cSld name="Title and Caption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oogle Shape;162;p2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3" name="Google Shape;163;p2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4"/>
            <p:cNvSpPr/>
            <p:nvPr/>
          </p:nvSpPr>
          <p:spPr>
            <a:xfrm rot="-589932">
              <a:off x="8490951" y="2714874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4"/>
            <p:cNvSpPr/>
            <p:nvPr/>
          </p:nvSpPr>
          <p:spPr>
            <a:xfrm>
              <a:off x="455612" y="2801319"/>
              <a:ext cx="11277600" cy="3602637"/>
            </a:xfrm>
            <a:custGeom>
              <a:rect b="b" l="l" r="r" t="t"/>
              <a:pathLst>
                <a:path extrusionOk="0" h="7946" w="10000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71" name="Google Shape;171;p24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72" name="Google Shape;172;p24"/>
          <p:cNvSpPr txBox="1"/>
          <p:nvPr>
            <p:ph type="title"/>
          </p:nvPr>
        </p:nvSpPr>
        <p:spPr>
          <a:xfrm>
            <a:off x="1148798" y="1063417"/>
            <a:ext cx="8831816" cy="1372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4"/>
          <p:cNvSpPr txBox="1"/>
          <p:nvPr>
            <p:ph idx="1" type="body"/>
          </p:nvPr>
        </p:nvSpPr>
        <p:spPr>
          <a:xfrm>
            <a:off x="1154954" y="3543300"/>
            <a:ext cx="8825659" cy="24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74" name="Google Shape;174;p24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4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 showMasterSp="0">
  <p:cSld name="Quote with Ca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2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80" name="Google Shape;180;p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5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5"/>
            <p:cNvSpPr/>
            <p:nvPr/>
          </p:nvSpPr>
          <p:spPr>
            <a:xfrm rot="-589932">
              <a:off x="8490951" y="418511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5"/>
            <p:cNvSpPr/>
            <p:nvPr/>
          </p:nvSpPr>
          <p:spPr>
            <a:xfrm>
              <a:off x="455612" y="4241801"/>
              <a:ext cx="11277600" cy="2337161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88" name="Google Shape;188;p25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89" name="Google Shape;189;p25"/>
          <p:cNvSpPr txBox="1"/>
          <p:nvPr/>
        </p:nvSpPr>
        <p:spPr>
          <a:xfrm>
            <a:off x="881566" y="607336"/>
            <a:ext cx="80191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600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90" name="Google Shape;190;p25"/>
          <p:cNvSpPr txBox="1"/>
          <p:nvPr/>
        </p:nvSpPr>
        <p:spPr>
          <a:xfrm>
            <a:off x="9884458" y="2613787"/>
            <a:ext cx="652763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600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191" name="Google Shape;191;p25"/>
          <p:cNvSpPr txBox="1"/>
          <p:nvPr>
            <p:ph type="title"/>
          </p:nvPr>
        </p:nvSpPr>
        <p:spPr>
          <a:xfrm>
            <a:off x="1581878" y="982134"/>
            <a:ext cx="8453906" cy="2696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25"/>
          <p:cNvSpPr txBox="1"/>
          <p:nvPr>
            <p:ph idx="1" type="body"/>
          </p:nvPr>
        </p:nvSpPr>
        <p:spPr>
          <a:xfrm>
            <a:off x="1945945" y="3678766"/>
            <a:ext cx="773121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93" name="Google Shape;193;p25"/>
          <p:cNvSpPr txBox="1"/>
          <p:nvPr>
            <p:ph idx="2" type="body"/>
          </p:nvPr>
        </p:nvSpPr>
        <p:spPr>
          <a:xfrm>
            <a:off x="1154954" y="5029199"/>
            <a:ext cx="9244897" cy="997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94" name="Google Shape;194;p25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25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2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 showMasterSp="0">
  <p:cSld name="Name Card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oogle Shape;199;p2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00" name="Google Shape;200;p2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6"/>
            <p:cNvSpPr/>
            <p:nvPr/>
          </p:nvSpPr>
          <p:spPr>
            <a:xfrm rot="-589932">
              <a:off x="8490951" y="4193583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6"/>
            <p:cNvSpPr/>
            <p:nvPr/>
          </p:nvSpPr>
          <p:spPr>
            <a:xfrm>
              <a:off x="455612" y="4241801"/>
              <a:ext cx="11277600" cy="2337161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08" name="Google Shape;208;p26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09" name="Google Shape;209;p26"/>
          <p:cNvSpPr txBox="1"/>
          <p:nvPr>
            <p:ph type="title"/>
          </p:nvPr>
        </p:nvSpPr>
        <p:spPr>
          <a:xfrm>
            <a:off x="1154954" y="2370667"/>
            <a:ext cx="8825660" cy="18225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26"/>
          <p:cNvSpPr txBox="1"/>
          <p:nvPr>
            <p:ph idx="1" type="body"/>
          </p:nvPr>
        </p:nvSpPr>
        <p:spPr>
          <a:xfrm>
            <a:off x="1154954" y="5024967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11" name="Google Shape;211;p26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26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2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 txBox="1"/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27"/>
          <p:cNvSpPr txBox="1"/>
          <p:nvPr>
            <p:ph idx="1" type="body"/>
          </p:nvPr>
        </p:nvSpPr>
        <p:spPr>
          <a:xfrm>
            <a:off x="1154954" y="2603502"/>
            <a:ext cx="314187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18" name="Google Shape;218;p27"/>
          <p:cNvSpPr txBox="1"/>
          <p:nvPr>
            <p:ph idx="2" type="body"/>
          </p:nvPr>
        </p:nvSpPr>
        <p:spPr>
          <a:xfrm>
            <a:off x="1154953" y="3179764"/>
            <a:ext cx="3141879" cy="28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19" name="Google Shape;219;p27"/>
          <p:cNvSpPr txBox="1"/>
          <p:nvPr>
            <p:ph idx="3" type="body"/>
          </p:nvPr>
        </p:nvSpPr>
        <p:spPr>
          <a:xfrm>
            <a:off x="4512721" y="2603500"/>
            <a:ext cx="314700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20" name="Google Shape;220;p27"/>
          <p:cNvSpPr txBox="1"/>
          <p:nvPr>
            <p:ph idx="4" type="body"/>
          </p:nvPr>
        </p:nvSpPr>
        <p:spPr>
          <a:xfrm>
            <a:off x="4512721" y="3179763"/>
            <a:ext cx="3147009" cy="28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21" name="Google Shape;221;p27"/>
          <p:cNvSpPr txBox="1"/>
          <p:nvPr>
            <p:ph idx="5" type="body"/>
          </p:nvPr>
        </p:nvSpPr>
        <p:spPr>
          <a:xfrm>
            <a:off x="7888135" y="2603501"/>
            <a:ext cx="314573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22" name="Google Shape;222;p27"/>
          <p:cNvSpPr txBox="1"/>
          <p:nvPr>
            <p:ph idx="6" type="body"/>
          </p:nvPr>
        </p:nvSpPr>
        <p:spPr>
          <a:xfrm>
            <a:off x="7888329" y="3179762"/>
            <a:ext cx="3145536" cy="28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223" name="Google Shape;223;p27"/>
          <p:cNvCxnSpPr/>
          <p:nvPr/>
        </p:nvCxnSpPr>
        <p:spPr>
          <a:xfrm>
            <a:off x="440397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4" name="Google Shape;224;p27"/>
          <p:cNvCxnSpPr/>
          <p:nvPr/>
        </p:nvCxnSpPr>
        <p:spPr>
          <a:xfrm>
            <a:off x="777240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5" name="Google Shape;225;p27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7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2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/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28"/>
          <p:cNvSpPr txBox="1"/>
          <p:nvPr>
            <p:ph idx="1" type="body"/>
          </p:nvPr>
        </p:nvSpPr>
        <p:spPr>
          <a:xfrm>
            <a:off x="1154954" y="4532844"/>
            <a:ext cx="30504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31" name="Google Shape;231;p28"/>
          <p:cNvSpPr/>
          <p:nvPr>
            <p:ph idx="2" type="pic"/>
          </p:nvPr>
        </p:nvSpPr>
        <p:spPr>
          <a:xfrm>
            <a:off x="1334553" y="2603500"/>
            <a:ext cx="2691242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232" name="Google Shape;232;p28"/>
          <p:cNvSpPr txBox="1"/>
          <p:nvPr>
            <p:ph idx="3" type="body"/>
          </p:nvPr>
        </p:nvSpPr>
        <p:spPr>
          <a:xfrm>
            <a:off x="1154954" y="5109106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33" name="Google Shape;233;p28"/>
          <p:cNvSpPr txBox="1"/>
          <p:nvPr>
            <p:ph idx="4" type="body"/>
          </p:nvPr>
        </p:nvSpPr>
        <p:spPr>
          <a:xfrm>
            <a:off x="4568865" y="4532844"/>
            <a:ext cx="3050438" cy="5762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34" name="Google Shape;234;p28"/>
          <p:cNvSpPr/>
          <p:nvPr>
            <p:ph idx="5" type="pic"/>
          </p:nvPr>
        </p:nvSpPr>
        <p:spPr>
          <a:xfrm>
            <a:off x="4748462" y="2603500"/>
            <a:ext cx="2691243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235" name="Google Shape;235;p28"/>
          <p:cNvSpPr txBox="1"/>
          <p:nvPr>
            <p:ph idx="6" type="body"/>
          </p:nvPr>
        </p:nvSpPr>
        <p:spPr>
          <a:xfrm>
            <a:off x="4570172" y="5109105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36" name="Google Shape;236;p28"/>
          <p:cNvSpPr txBox="1"/>
          <p:nvPr>
            <p:ph idx="7" type="body"/>
          </p:nvPr>
        </p:nvSpPr>
        <p:spPr>
          <a:xfrm>
            <a:off x="7982775" y="4532845"/>
            <a:ext cx="305109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37" name="Google Shape;237;p28"/>
          <p:cNvSpPr/>
          <p:nvPr>
            <p:ph idx="8" type="pic"/>
          </p:nvPr>
        </p:nvSpPr>
        <p:spPr>
          <a:xfrm>
            <a:off x="8163031" y="2603500"/>
            <a:ext cx="2691242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238" name="Google Shape;238;p28"/>
          <p:cNvSpPr txBox="1"/>
          <p:nvPr>
            <p:ph idx="9" type="body"/>
          </p:nvPr>
        </p:nvSpPr>
        <p:spPr>
          <a:xfrm>
            <a:off x="7982775" y="5109104"/>
            <a:ext cx="3051096" cy="917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239" name="Google Shape;239;p28"/>
          <p:cNvCxnSpPr/>
          <p:nvPr/>
        </p:nvCxnSpPr>
        <p:spPr>
          <a:xfrm>
            <a:off x="440583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0" name="Google Shape;240;p28"/>
          <p:cNvCxnSpPr/>
          <p:nvPr/>
        </p:nvCxnSpPr>
        <p:spPr>
          <a:xfrm>
            <a:off x="7797802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1" name="Google Shape;241;p28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28"/>
          <p:cNvSpPr txBox="1"/>
          <p:nvPr>
            <p:ph idx="11" type="ftr"/>
          </p:nvPr>
        </p:nvSpPr>
        <p:spPr>
          <a:xfrm>
            <a:off x="561111" y="6391838"/>
            <a:ext cx="3644282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2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9"/>
          <p:cNvSpPr txBox="1"/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29"/>
          <p:cNvSpPr txBox="1"/>
          <p:nvPr>
            <p:ph idx="1" type="body"/>
          </p:nvPr>
        </p:nvSpPr>
        <p:spPr>
          <a:xfrm rot="5400000">
            <a:off x="3859634" y="-101179"/>
            <a:ext cx="3416300" cy="8825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47" name="Google Shape;247;p29"/>
          <p:cNvSpPr txBox="1"/>
          <p:nvPr>
            <p:ph idx="10" type="dt"/>
          </p:nvPr>
        </p:nvSpPr>
        <p:spPr>
          <a:xfrm>
            <a:off x="10695439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29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2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" name="Google Shape;251;p3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52" name="Google Shape;252;p3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3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0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0"/>
            <p:cNvSpPr/>
            <p:nvPr/>
          </p:nvSpPr>
          <p:spPr>
            <a:xfrm rot="5101749">
              <a:off x="6294738" y="457773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0"/>
            <p:cNvSpPr/>
            <p:nvPr/>
          </p:nvSpPr>
          <p:spPr>
            <a:xfrm rot="5400000">
              <a:off x="4449232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61" name="Google Shape;261;p30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62" name="Google Shape;262;p30"/>
          <p:cNvSpPr txBox="1"/>
          <p:nvPr>
            <p:ph type="title"/>
          </p:nvPr>
        </p:nvSpPr>
        <p:spPr>
          <a:xfrm rot="5400000">
            <a:off x="6915923" y="2947780"/>
            <a:ext cx="4748590" cy="14099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30"/>
          <p:cNvSpPr txBox="1"/>
          <p:nvPr>
            <p:ph idx="1" type="body"/>
          </p:nvPr>
        </p:nvSpPr>
        <p:spPr>
          <a:xfrm rot="5400000">
            <a:off x="1908672" y="524749"/>
            <a:ext cx="4748590" cy="625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64" name="Google Shape;264;p30"/>
          <p:cNvSpPr txBox="1"/>
          <p:nvPr>
            <p:ph idx="10" type="dt"/>
          </p:nvPr>
        </p:nvSpPr>
        <p:spPr>
          <a:xfrm>
            <a:off x="10653104" y="6391838"/>
            <a:ext cx="992135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30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3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1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3" name="Google Shape;53;p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15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55" name="Google Shape;55;p15"/>
          <p:cNvSpPr txBox="1"/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cap="none">
                <a:solidFill>
                  <a:srgbClr val="EE52A4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7" name="Google Shape;57;p15"/>
          <p:cNvSpPr txBox="1"/>
          <p:nvPr>
            <p:ph idx="10" type="dt"/>
          </p:nvPr>
        </p:nvSpPr>
        <p:spPr>
          <a:xfrm rot="5400000">
            <a:off x="10158984" y="1792224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5"/>
          <p:cNvSpPr txBox="1"/>
          <p:nvPr>
            <p:ph idx="11" type="ftr"/>
          </p:nvPr>
        </p:nvSpPr>
        <p:spPr>
          <a:xfrm rot="5400000">
            <a:off x="8951976" y="3227832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1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3" name="Google Shape;63;p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6"/>
            <p:cNvSpPr/>
            <p:nvPr/>
          </p:nvSpPr>
          <p:spPr>
            <a:xfrm rot="-5400000">
              <a:off x="3787244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71" name="Google Shape;71;p16"/>
            <p:cNvSpPr/>
            <p:nvPr/>
          </p:nvSpPr>
          <p:spPr>
            <a:xfrm rot="-5677511">
              <a:off x="4698352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6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73" name="Google Shape;73;p16"/>
          <p:cNvSpPr txBox="1"/>
          <p:nvPr>
            <p:ph type="title"/>
          </p:nvPr>
        </p:nvSpPr>
        <p:spPr>
          <a:xfrm>
            <a:off x="1154954" y="2677645"/>
            <a:ext cx="4351025" cy="2283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6895559" y="2677644"/>
            <a:ext cx="3757545" cy="2283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6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1154954" y="2603500"/>
            <a:ext cx="4825158" cy="3416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2" type="body"/>
          </p:nvPr>
        </p:nvSpPr>
        <p:spPr>
          <a:xfrm>
            <a:off x="6208712" y="2603500"/>
            <a:ext cx="48251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1154954" y="2603500"/>
            <a:ext cx="482515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89" name="Google Shape;89;p18"/>
          <p:cNvSpPr txBox="1"/>
          <p:nvPr>
            <p:ph idx="2" type="body"/>
          </p:nvPr>
        </p:nvSpPr>
        <p:spPr>
          <a:xfrm>
            <a:off x="1154954" y="3179762"/>
            <a:ext cx="4825158" cy="2840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3" type="body"/>
          </p:nvPr>
        </p:nvSpPr>
        <p:spPr>
          <a:xfrm>
            <a:off x="6208712" y="2603500"/>
            <a:ext cx="482515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91" name="Google Shape;91;p18"/>
          <p:cNvSpPr txBox="1"/>
          <p:nvPr>
            <p:ph idx="4" type="body"/>
          </p:nvPr>
        </p:nvSpPr>
        <p:spPr>
          <a:xfrm>
            <a:off x="6208712" y="3179762"/>
            <a:ext cx="4825159" cy="2840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92" name="Google Shape;92;p18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0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2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7" name="Google Shape;107;p2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1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1"/>
            <p:cNvSpPr/>
            <p:nvPr/>
          </p:nvSpPr>
          <p:spPr>
            <a:xfrm rot="-5677511">
              <a:off x="3140485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1"/>
            <p:cNvSpPr/>
            <p:nvPr/>
          </p:nvSpPr>
          <p:spPr>
            <a:xfrm rot="-5400000">
              <a:off x="2229377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16" name="Google Shape;116;p21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17" name="Google Shape;117;p21"/>
          <p:cNvSpPr txBox="1"/>
          <p:nvPr>
            <p:ph type="title"/>
          </p:nvPr>
        </p:nvSpPr>
        <p:spPr>
          <a:xfrm>
            <a:off x="1154955" y="1295400"/>
            <a:ext cx="279315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5781146" y="1447800"/>
            <a:ext cx="5190066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9" name="Google Shape;119;p21"/>
          <p:cNvSpPr txBox="1"/>
          <p:nvPr>
            <p:ph idx="2" type="body"/>
          </p:nvPr>
        </p:nvSpPr>
        <p:spPr>
          <a:xfrm>
            <a:off x="1154954" y="3129280"/>
            <a:ext cx="2793158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0" name="Google Shape;120;p21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1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Google Shape;7;p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2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12"/>
            <p:cNvSpPr/>
            <p:nvPr/>
          </p:nvSpPr>
          <p:spPr>
            <a:xfrm rot="-589932">
              <a:off x="8490951" y="179751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dk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12"/>
            <p:cNvSpPr/>
            <p:nvPr/>
          </p:nvSpPr>
          <p:spPr>
            <a:xfrm>
              <a:off x="459506" y="1866405"/>
              <a:ext cx="11277600" cy="4533900"/>
            </a:xfrm>
            <a:custGeom>
              <a:rect b="b" l="l" r="r" t="t"/>
              <a:pathLst>
                <a:path extrusionOk="0" h="2856" w="7104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15" name="Google Shape;15;p12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</p:grpSp>
      <p:sp>
        <p:nvSpPr>
          <p:cNvPr id="16" name="Google Shape;16;p12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7" name="Google Shape;17;p12"/>
          <p:cNvSpPr txBox="1"/>
          <p:nvPr>
            <p:ph idx="1" type="body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" name="Google Shape;18;p12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" name="Google Shape;20;p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1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1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0" name="Google Shape;30;p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1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1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11"/>
            <p:cNvSpPr/>
            <p:nvPr/>
          </p:nvSpPr>
          <p:spPr>
            <a:xfrm rot="-589932">
              <a:off x="8490951" y="179751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11"/>
            <p:cNvSpPr/>
            <p:nvPr/>
          </p:nvSpPr>
          <p:spPr>
            <a:xfrm>
              <a:off x="459506" y="1866405"/>
              <a:ext cx="11277600" cy="4533900"/>
            </a:xfrm>
            <a:custGeom>
              <a:rect b="b" l="l" r="r" t="t"/>
              <a:pathLst>
                <a:path extrusionOk="0" h="2856" w="7104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38" name="Google Shape;38;p11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39" name="Google Shape;39;p11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0" name="Google Shape;40;p11"/>
          <p:cNvSpPr txBox="1"/>
          <p:nvPr>
            <p:ph idx="1" type="body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1" name="Google Shape;41;p11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2" name="Google Shape;42;p11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3" name="Google Shape;43;p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mdpi.com/1999-5903/14/8/244/htm" TargetMode="External"/><Relationship Id="rId4" Type="http://schemas.openxmlformats.org/officeDocument/2006/relationships/hyperlink" Target="https://github.com/sowide/bankruptcy_dataset" TargetMode="External"/><Relationship Id="rId5" Type="http://schemas.openxmlformats.org/officeDocument/2006/relationships/hyperlink" Target="https://www.kaggle.com/code/gcdatkin/bankruptcy-prediction/notebook" TargetMode="External"/><Relationship Id="rId6" Type="http://schemas.openxmlformats.org/officeDocument/2006/relationships/hyperlink" Target="https://towardsdatascience.com/how-to-plot-a-confusion-matrix-from-a-k-fold-cross-validation-b607317e9874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youtube.com/watch?v=tX-mQDhcKQo" TargetMode="External"/><Relationship Id="rId4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text&#10;&#10;Description automatically generated" id="272" name="Google Shape;272;p1"/>
          <p:cNvPicPr preferRelativeResize="0"/>
          <p:nvPr>
            <p:ph idx="1" type="body"/>
          </p:nvPr>
        </p:nvPicPr>
        <p:blipFill rotWithShape="1">
          <a:blip r:embed="rId3">
            <a:alphaModFix amt="60000"/>
          </a:blip>
          <a:srcRect b="0" l="3509" r="7606" t="0"/>
          <a:stretch/>
        </p:blipFill>
        <p:spPr>
          <a:xfrm>
            <a:off x="1524" y="688"/>
            <a:ext cx="12188952" cy="6856624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1"/>
          <p:cNvSpPr txBox="1"/>
          <p:nvPr/>
        </p:nvSpPr>
        <p:spPr>
          <a:xfrm>
            <a:off x="1601302" y="609600"/>
            <a:ext cx="9774619" cy="1764889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88000">
                <a:srgbClr val="561E81">
                  <a:alpha val="60784"/>
                </a:srgbClr>
              </a:gs>
              <a:gs pos="100000">
                <a:srgbClr val="7127A8"/>
              </a:gs>
            </a:gsLst>
            <a:lin ang="13500000" scaled="0"/>
          </a:gra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Predicting Bankruptcy with Machine Learning</a:t>
            </a:r>
            <a:endParaRPr/>
          </a:p>
        </p:txBody>
      </p:sp>
      <p:sp>
        <p:nvSpPr>
          <p:cNvPr id="274" name="Google Shape;274;p1"/>
          <p:cNvSpPr txBox="1"/>
          <p:nvPr/>
        </p:nvSpPr>
        <p:spPr>
          <a:xfrm>
            <a:off x="0" y="2566219"/>
            <a:ext cx="4692104" cy="2129913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88000">
                <a:srgbClr val="5D218B"/>
              </a:gs>
              <a:gs pos="100000">
                <a:srgbClr val="7127A8"/>
              </a:gs>
            </a:gsLst>
            <a:lin ang="13500000" scaled="0"/>
          </a:gra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UW FinTech – Nov 2022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Amrita Prithiani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Yu  Takahashi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Jeremy Vargas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Google Shape;370;g1962bc6f48a_5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9739443" cy="65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9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Next steps</a:t>
            </a:r>
            <a:endParaRPr/>
          </a:p>
        </p:txBody>
      </p:sp>
      <p:sp>
        <p:nvSpPr>
          <p:cNvPr id="376" name="Google Shape;376;p9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8300" lvl="0" marL="342900" rtl="0" algn="l">
              <a:spcBef>
                <a:spcPts val="0"/>
              </a:spcBef>
              <a:spcAft>
                <a:spcPts val="0"/>
              </a:spcAft>
              <a:buSzPts val="1840"/>
              <a:buChar char="►"/>
            </a:pPr>
            <a:r>
              <a:rPr lang="en-US" sz="2200"/>
              <a:t>T</a:t>
            </a:r>
            <a:r>
              <a:rPr lang="en-US" sz="2200"/>
              <a:t>est the model on more recent data </a:t>
            </a:r>
            <a:endParaRPr sz="2200"/>
          </a:p>
          <a:p>
            <a:pPr indent="-311150" lvl="1" marL="742950" rtl="0" algn="l">
              <a:spcBef>
                <a:spcPts val="0"/>
              </a:spcBef>
              <a:spcAft>
                <a:spcPts val="0"/>
              </a:spcAft>
              <a:buSzPts val="1840"/>
              <a:buChar char="►"/>
            </a:pPr>
            <a:r>
              <a:rPr lang="en-US" sz="2200"/>
              <a:t>Ideally </a:t>
            </a:r>
            <a:r>
              <a:rPr lang="en-US" sz="2200"/>
              <a:t>Post pandemic.</a:t>
            </a:r>
            <a:endParaRPr sz="2200"/>
          </a:p>
          <a:p>
            <a:pPr indent="-368300" lvl="0" marL="342900" rtl="0" algn="l">
              <a:spcBef>
                <a:spcPts val="1000"/>
              </a:spcBef>
              <a:spcAft>
                <a:spcPts val="0"/>
              </a:spcAft>
              <a:buSzPts val="1840"/>
              <a:buChar char="►"/>
            </a:pPr>
            <a:r>
              <a:rPr lang="en-US" sz="2200"/>
              <a:t>Include visual comparisons for all models applied.</a:t>
            </a:r>
            <a:endParaRPr sz="2200"/>
          </a:p>
          <a:p>
            <a:pPr indent="-368300" lvl="0" marL="342900" rtl="0" algn="l">
              <a:spcBef>
                <a:spcPts val="1000"/>
              </a:spcBef>
              <a:spcAft>
                <a:spcPts val="0"/>
              </a:spcAft>
              <a:buSzPts val="1840"/>
              <a:buChar char="►"/>
            </a:pPr>
            <a:r>
              <a:rPr lang="en-US" sz="2200"/>
              <a:t>Continue</a:t>
            </a:r>
            <a:r>
              <a:rPr lang="en-US" sz="2200"/>
              <a:t> exploring other techniques to classify unbalanced data</a:t>
            </a: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9633a0f308_0_1"/>
          <p:cNvSpPr txBox="1"/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Resources</a:t>
            </a:r>
            <a:endParaRPr/>
          </a:p>
        </p:txBody>
      </p:sp>
      <p:sp>
        <p:nvSpPr>
          <p:cNvPr id="382" name="Google Shape;382;g19633a0f308_0_1"/>
          <p:cNvSpPr txBox="1"/>
          <p:nvPr>
            <p:ph idx="1" type="body"/>
          </p:nvPr>
        </p:nvSpPr>
        <p:spPr>
          <a:xfrm>
            <a:off x="1154950" y="2603500"/>
            <a:ext cx="9998100" cy="39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51948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►"/>
            </a:pPr>
            <a:r>
              <a:rPr lang="en-US" sz="21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Machine Learning for Bankruptcy Prediction in the American Stock Market: Dataset and Benchmarks</a:t>
            </a:r>
            <a:endParaRPr sz="2700">
              <a:solidFill>
                <a:schemeClr val="dk1"/>
              </a:solidFill>
            </a:endParaRPr>
          </a:p>
          <a:p>
            <a:pPr indent="-351948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►"/>
            </a:pPr>
            <a:r>
              <a:rPr lang="en-US" sz="2100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Bankruptcy prediction dataset for american companies in the stock market</a:t>
            </a:r>
            <a:endParaRPr sz="2700">
              <a:solidFill>
                <a:schemeClr val="dk1"/>
              </a:solidFill>
            </a:endParaRPr>
          </a:p>
          <a:p>
            <a:pPr indent="-351948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►"/>
            </a:pPr>
            <a:r>
              <a:rPr lang="en-US" sz="2100" u="sng">
                <a:solidFill>
                  <a:schemeClr val="dk1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Bankruptcy Prediction</a:t>
            </a:r>
            <a:endParaRPr sz="2100">
              <a:solidFill>
                <a:schemeClr val="dk1"/>
              </a:solidFill>
            </a:endParaRPr>
          </a:p>
          <a:p>
            <a:pPr indent="-351948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►"/>
            </a:pPr>
            <a:r>
              <a:rPr lang="en-US" sz="2100" u="sng">
                <a:solidFill>
                  <a:schemeClr val="dk1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How to Plot a Confusion Matrix from a K-Fold Cross-Validation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0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Q&amp;A</a:t>
            </a:r>
            <a:endParaRPr/>
          </a:p>
        </p:txBody>
      </p:sp>
      <p:sp>
        <p:nvSpPr>
          <p:cNvPr id="388" name="Google Shape;388;p10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" name="Google Shape;279;p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80" name="Google Shape;280;p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</p:grpSp>
      <p:sp>
        <p:nvSpPr>
          <p:cNvPr id="282" name="Google Shape;282;p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"/>
          <p:cNvSpPr/>
          <p:nvPr/>
        </p:nvSpPr>
        <p:spPr>
          <a:xfrm>
            <a:off x="0" y="793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"/>
          <p:cNvSpPr/>
          <p:nvPr/>
        </p:nvSpPr>
        <p:spPr>
          <a:xfrm>
            <a:off x="0" y="1587"/>
            <a:ext cx="12192000" cy="6856413"/>
          </a:xfrm>
          <a:custGeom>
            <a:rect b="b" l="l" r="r" t="t"/>
            <a:pathLst>
              <a:path extrusionOk="0" h="8638" w="15356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85" name="Google Shape;285;p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"/>
          <p:cNvSpPr txBox="1"/>
          <p:nvPr>
            <p:ph type="title"/>
          </p:nvPr>
        </p:nvSpPr>
        <p:spPr>
          <a:xfrm>
            <a:off x="2961877" y="585592"/>
            <a:ext cx="6268246" cy="8591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4800"/>
              <a:buFont typeface="Century Gothic"/>
              <a:buNone/>
            </a:pPr>
            <a:r>
              <a:rPr b="0" i="0" lang="en-US" sz="4800">
                <a:solidFill>
                  <a:srgbClr val="EBEBE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Bankruptcy</a:t>
            </a:r>
            <a:endParaRPr/>
          </a:p>
        </p:txBody>
      </p:sp>
      <p:pic>
        <p:nvPicPr>
          <p:cNvPr descr="Downward trend" id="287" name="Google Shape;28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08799" y="4770639"/>
            <a:ext cx="1672314" cy="167231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pic>
      <p:sp>
        <p:nvSpPr>
          <p:cNvPr id="288" name="Google Shape;288;p2"/>
          <p:cNvSpPr txBox="1"/>
          <p:nvPr/>
        </p:nvSpPr>
        <p:spPr>
          <a:xfrm>
            <a:off x="672012" y="1589525"/>
            <a:ext cx="57015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sng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is?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When a business is unable to repay its </a:t>
            </a: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debts</a:t>
            </a: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or obligations. It follows a legal process handled by the U.S. Federal Court and ruled by U.S. Bankruptcy Code.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How is it measured?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Financial ratios are used to measure a business financial fitness and can be used to provide some foresight on a business stability.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 u="sng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Ratios</a:t>
            </a: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Char char="-"/>
            </a:pPr>
            <a:r>
              <a:rPr b="1"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Current Ratio</a:t>
            </a:r>
            <a:endParaRPr b="1"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Char char="-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Operating Cash Flow to Sales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Char char="-"/>
            </a:pPr>
            <a:r>
              <a:rPr b="1"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Debt / Equity Ratio</a:t>
            </a:r>
            <a:endParaRPr b="1"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Char char="-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Cash Flow</a:t>
            </a: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to Debt Ratio</a:t>
            </a:r>
            <a:endParaRPr/>
          </a:p>
        </p:txBody>
      </p:sp>
      <p:sp>
        <p:nvSpPr>
          <p:cNvPr id="289" name="Google Shape;289;p2"/>
          <p:cNvSpPr txBox="1"/>
          <p:nvPr/>
        </p:nvSpPr>
        <p:spPr>
          <a:xfrm>
            <a:off x="6581350" y="1746551"/>
            <a:ext cx="48522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Project Scope</a:t>
            </a:r>
            <a:endParaRPr sz="1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 u="sng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Our team presents a series of applications that aim to predict business bankruptcy by using data analysis techniques and machine learning algorithms. </a:t>
            </a:r>
            <a:endParaRPr sz="1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These models and approaches are presented and differentiated as part of this effort. </a:t>
            </a:r>
            <a:endParaRPr sz="23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Generalized approach</a:t>
            </a:r>
            <a:endParaRPr/>
          </a:p>
        </p:txBody>
      </p:sp>
      <p:sp>
        <p:nvSpPr>
          <p:cNvPr id="295" name="Google Shape;295;p3"/>
          <p:cNvSpPr/>
          <p:nvPr/>
        </p:nvSpPr>
        <p:spPr>
          <a:xfrm>
            <a:off x="664844" y="2171699"/>
            <a:ext cx="1435815" cy="1469857"/>
          </a:xfrm>
          <a:prstGeom prst="roundRect">
            <a:avLst>
              <a:gd fmla="val 10000" name="adj"/>
            </a:avLst>
          </a:prstGeom>
          <a:solidFill>
            <a:srgbClr val="B20F64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"/>
          <p:cNvSpPr txBox="1"/>
          <p:nvPr/>
        </p:nvSpPr>
        <p:spPr>
          <a:xfrm>
            <a:off x="664844" y="2171699"/>
            <a:ext cx="1435815" cy="979904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128000" spcFirstLastPara="1" rIns="128000" wrap="square" tIns="128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Obtain Data set</a:t>
            </a:r>
            <a:endParaRPr/>
          </a:p>
        </p:txBody>
      </p:sp>
      <p:sp>
        <p:nvSpPr>
          <p:cNvPr id="297" name="Google Shape;297;p3"/>
          <p:cNvSpPr/>
          <p:nvPr/>
        </p:nvSpPr>
        <p:spPr>
          <a:xfrm>
            <a:off x="825496" y="3355554"/>
            <a:ext cx="1648259" cy="2937599"/>
          </a:xfrm>
          <a:prstGeom prst="roundRect">
            <a:avLst>
              <a:gd fmla="val 10000" name="adj"/>
            </a:avLst>
          </a:prstGeom>
          <a:solidFill>
            <a:schemeClr val="lt1">
              <a:alpha val="89803"/>
            </a:schemeClr>
          </a:solidFill>
          <a:ln cap="rnd" cmpd="sng" w="19050">
            <a:solidFill>
              <a:srgbClr val="B20F6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"/>
          <p:cNvSpPr txBox="1"/>
          <p:nvPr/>
        </p:nvSpPr>
        <p:spPr>
          <a:xfrm>
            <a:off x="873772" y="3403830"/>
            <a:ext cx="1551707" cy="2841047"/>
          </a:xfrm>
          <a:prstGeom prst="rect">
            <a:avLst/>
          </a:prstGeom>
          <a:noFill/>
          <a:ln>
            <a:noFill/>
          </a:ln>
        </p:spPr>
        <p:txBody>
          <a:bodyPr anchorCtr="0" anchor="t" bIns="99550" lIns="99550" spcFirstLastPara="1" rIns="99550" wrap="square" tIns="99550">
            <a:noAutofit/>
          </a:bodyPr>
          <a:lstStyle/>
          <a:p>
            <a:pPr indent="-114300" lvl="1" marL="1143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Calculate relevant financial ratios</a:t>
            </a:r>
            <a:endParaRPr b="0" i="0" sz="1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14300" lvl="1" marL="114300" marR="0" rtl="0" algn="l">
              <a:lnSpc>
                <a:spcPct val="9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Append to original data</a:t>
            </a:r>
            <a:endParaRPr b="0" i="0" sz="1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21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14300" lvl="1" marL="114300" marR="0" rtl="0" algn="l">
              <a:lnSpc>
                <a:spcPct val="9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Study data set, shape, information, description, etc. </a:t>
            </a:r>
            <a:endParaRPr/>
          </a:p>
          <a:p>
            <a:pPr indent="-25400" lvl="1" marL="114300" marR="0" rtl="0" algn="l">
              <a:lnSpc>
                <a:spcPct val="9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9" name="Google Shape;299;p3"/>
          <p:cNvSpPr/>
          <p:nvPr/>
        </p:nvSpPr>
        <p:spPr>
          <a:xfrm>
            <a:off x="2344880" y="2482913"/>
            <a:ext cx="517746" cy="357476"/>
          </a:xfrm>
          <a:prstGeom prst="rightArrow">
            <a:avLst>
              <a:gd fmla="val 60000" name="adj1"/>
              <a:gd fmla="val 50000" name="adj2"/>
            </a:avLst>
          </a:prstGeom>
          <a:solidFill>
            <a:srgbClr val="D5A8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"/>
          <p:cNvSpPr txBox="1"/>
          <p:nvPr/>
        </p:nvSpPr>
        <p:spPr>
          <a:xfrm>
            <a:off x="2344880" y="2554408"/>
            <a:ext cx="410503" cy="2144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entury Gothic"/>
              <a:buNone/>
            </a:pPr>
            <a:r>
              <a:t/>
            </a:r>
            <a:endParaRPr sz="6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1" name="Google Shape;301;p3"/>
          <p:cNvSpPr/>
          <p:nvPr/>
        </p:nvSpPr>
        <p:spPr>
          <a:xfrm>
            <a:off x="3077540" y="2171699"/>
            <a:ext cx="1435815" cy="1469857"/>
          </a:xfrm>
          <a:prstGeom prst="roundRect">
            <a:avLst>
              <a:gd fmla="val 10000" name="adj"/>
            </a:avLst>
          </a:prstGeom>
          <a:solidFill>
            <a:srgbClr val="B20F64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"/>
          <p:cNvSpPr txBox="1"/>
          <p:nvPr/>
        </p:nvSpPr>
        <p:spPr>
          <a:xfrm>
            <a:off x="3077540" y="2171699"/>
            <a:ext cx="1435815" cy="979904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128000" spcFirstLastPara="1" rIns="128000" wrap="square" tIns="128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Prepare Data for learning</a:t>
            </a:r>
            <a:endParaRPr/>
          </a:p>
        </p:txBody>
      </p:sp>
      <p:sp>
        <p:nvSpPr>
          <p:cNvPr id="303" name="Google Shape;303;p3"/>
          <p:cNvSpPr/>
          <p:nvPr/>
        </p:nvSpPr>
        <p:spPr>
          <a:xfrm>
            <a:off x="3344414" y="3355554"/>
            <a:ext cx="1435815" cy="2937599"/>
          </a:xfrm>
          <a:prstGeom prst="roundRect">
            <a:avLst>
              <a:gd fmla="val 10000" name="adj"/>
            </a:avLst>
          </a:prstGeom>
          <a:solidFill>
            <a:schemeClr val="lt1">
              <a:alpha val="89803"/>
            </a:schemeClr>
          </a:solidFill>
          <a:ln cap="rnd" cmpd="sng" w="19050">
            <a:solidFill>
              <a:srgbClr val="B20F6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"/>
          <p:cNvSpPr txBox="1"/>
          <p:nvPr/>
        </p:nvSpPr>
        <p:spPr>
          <a:xfrm>
            <a:off x="3386468" y="3397608"/>
            <a:ext cx="1351707" cy="2853491"/>
          </a:xfrm>
          <a:prstGeom prst="rect">
            <a:avLst/>
          </a:prstGeom>
          <a:noFill/>
          <a:ln>
            <a:noFill/>
          </a:ln>
        </p:spPr>
        <p:txBody>
          <a:bodyPr anchorCtr="0" anchor="t" bIns="99550" lIns="99550" spcFirstLastPara="1" rIns="99550" wrap="square" tIns="99550">
            <a:noAutofit/>
          </a:bodyPr>
          <a:lstStyle/>
          <a:p>
            <a:pPr indent="-114300" lvl="1" marL="1143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Standardize data </a:t>
            </a:r>
            <a:endParaRPr/>
          </a:p>
          <a:p>
            <a:pPr indent="-25400" lvl="1" marL="114300" marR="0" rtl="0" algn="l">
              <a:lnSpc>
                <a:spcPct val="9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14300" lvl="1" marL="114300" marR="0" rtl="0" algn="l">
              <a:lnSpc>
                <a:spcPct val="9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Determine Target (x) and Features (y) variables for training. </a:t>
            </a:r>
            <a:endParaRPr/>
          </a:p>
          <a:p>
            <a:pPr indent="-25400" lvl="1" marL="114300" marR="0" rtl="0" algn="l">
              <a:lnSpc>
                <a:spcPct val="9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14300" lvl="1" marL="114300" marR="0" rtl="0" algn="l">
              <a:lnSpc>
                <a:spcPct val="9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Split data for training</a:t>
            </a:r>
            <a:endParaRPr/>
          </a:p>
        </p:txBody>
      </p:sp>
      <p:sp>
        <p:nvSpPr>
          <p:cNvPr id="305" name="Google Shape;305;p3"/>
          <p:cNvSpPr/>
          <p:nvPr/>
        </p:nvSpPr>
        <p:spPr>
          <a:xfrm>
            <a:off x="4731020" y="2482913"/>
            <a:ext cx="461448" cy="357476"/>
          </a:xfrm>
          <a:prstGeom prst="rightArrow">
            <a:avLst>
              <a:gd fmla="val 60000" name="adj1"/>
              <a:gd fmla="val 50000" name="adj2"/>
            </a:avLst>
          </a:prstGeom>
          <a:solidFill>
            <a:srgbClr val="D5A8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"/>
          <p:cNvSpPr txBox="1"/>
          <p:nvPr/>
        </p:nvSpPr>
        <p:spPr>
          <a:xfrm>
            <a:off x="4731020" y="2554408"/>
            <a:ext cx="354205" cy="2144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entury Gothic"/>
              <a:buNone/>
            </a:pPr>
            <a:r>
              <a:t/>
            </a:r>
            <a:endParaRPr sz="6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7" name="Google Shape;307;p3"/>
          <p:cNvSpPr/>
          <p:nvPr/>
        </p:nvSpPr>
        <p:spPr>
          <a:xfrm>
            <a:off x="5384014" y="2171699"/>
            <a:ext cx="1435815" cy="1469857"/>
          </a:xfrm>
          <a:prstGeom prst="roundRect">
            <a:avLst>
              <a:gd fmla="val 10000" name="adj"/>
            </a:avLst>
          </a:prstGeom>
          <a:solidFill>
            <a:srgbClr val="B20F64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"/>
          <p:cNvSpPr txBox="1"/>
          <p:nvPr/>
        </p:nvSpPr>
        <p:spPr>
          <a:xfrm>
            <a:off x="5384014" y="2171699"/>
            <a:ext cx="1435815" cy="979904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128000" spcFirstLastPara="1" rIns="128000" wrap="square" tIns="128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Choose Algorithm</a:t>
            </a:r>
            <a:endParaRPr/>
          </a:p>
        </p:txBody>
      </p:sp>
      <p:sp>
        <p:nvSpPr>
          <p:cNvPr id="309" name="Google Shape;309;p3"/>
          <p:cNvSpPr/>
          <p:nvPr/>
        </p:nvSpPr>
        <p:spPr>
          <a:xfrm>
            <a:off x="5650888" y="3355554"/>
            <a:ext cx="1435815" cy="2937599"/>
          </a:xfrm>
          <a:prstGeom prst="roundRect">
            <a:avLst>
              <a:gd fmla="val 10000" name="adj"/>
            </a:avLst>
          </a:prstGeom>
          <a:solidFill>
            <a:schemeClr val="lt1">
              <a:alpha val="89803"/>
            </a:schemeClr>
          </a:solidFill>
          <a:ln cap="rnd" cmpd="sng" w="19050">
            <a:solidFill>
              <a:srgbClr val="B20F6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"/>
          <p:cNvSpPr txBox="1"/>
          <p:nvPr/>
        </p:nvSpPr>
        <p:spPr>
          <a:xfrm>
            <a:off x="5692952" y="3397600"/>
            <a:ext cx="1648200" cy="28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9550" lIns="99550" spcFirstLastPara="1" rIns="99550" wrap="square" tIns="99550">
            <a:noAutofit/>
          </a:bodyPr>
          <a:lstStyle/>
          <a:p>
            <a:pPr indent="-114300" lvl="1" marL="1143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Decide classification method</a:t>
            </a:r>
            <a:endParaRPr/>
          </a:p>
        </p:txBody>
      </p:sp>
      <p:sp>
        <p:nvSpPr>
          <p:cNvPr id="311" name="Google Shape;311;p3"/>
          <p:cNvSpPr/>
          <p:nvPr/>
        </p:nvSpPr>
        <p:spPr>
          <a:xfrm>
            <a:off x="7037494" y="2482913"/>
            <a:ext cx="461448" cy="357476"/>
          </a:xfrm>
          <a:prstGeom prst="rightArrow">
            <a:avLst>
              <a:gd fmla="val 60000" name="adj1"/>
              <a:gd fmla="val 50000" name="adj2"/>
            </a:avLst>
          </a:prstGeom>
          <a:solidFill>
            <a:srgbClr val="D5A8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"/>
          <p:cNvSpPr txBox="1"/>
          <p:nvPr/>
        </p:nvSpPr>
        <p:spPr>
          <a:xfrm>
            <a:off x="7037494" y="2554408"/>
            <a:ext cx="354205" cy="2144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entury Gothic"/>
              <a:buNone/>
            </a:pPr>
            <a:r>
              <a:t/>
            </a:r>
            <a:endParaRPr sz="6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3" name="Google Shape;313;p3"/>
          <p:cNvSpPr/>
          <p:nvPr/>
        </p:nvSpPr>
        <p:spPr>
          <a:xfrm>
            <a:off x="7690488" y="2171699"/>
            <a:ext cx="1435815" cy="1469857"/>
          </a:xfrm>
          <a:prstGeom prst="roundRect">
            <a:avLst>
              <a:gd fmla="val 10000" name="adj"/>
            </a:avLst>
          </a:prstGeom>
          <a:solidFill>
            <a:srgbClr val="B20F64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"/>
          <p:cNvSpPr txBox="1"/>
          <p:nvPr/>
        </p:nvSpPr>
        <p:spPr>
          <a:xfrm>
            <a:off x="7690488" y="2171699"/>
            <a:ext cx="1435815" cy="979904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128000" spcFirstLastPara="1" rIns="128000" wrap="square" tIns="128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Fit and Train</a:t>
            </a:r>
            <a:endParaRPr/>
          </a:p>
        </p:txBody>
      </p:sp>
      <p:sp>
        <p:nvSpPr>
          <p:cNvPr id="315" name="Google Shape;315;p3"/>
          <p:cNvSpPr/>
          <p:nvPr/>
        </p:nvSpPr>
        <p:spPr>
          <a:xfrm>
            <a:off x="9343968" y="2482913"/>
            <a:ext cx="461448" cy="357476"/>
          </a:xfrm>
          <a:prstGeom prst="rightArrow">
            <a:avLst>
              <a:gd fmla="val 60000" name="adj1"/>
              <a:gd fmla="val 50000" name="adj2"/>
            </a:avLst>
          </a:prstGeom>
          <a:solidFill>
            <a:srgbClr val="D5A8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"/>
          <p:cNvSpPr txBox="1"/>
          <p:nvPr/>
        </p:nvSpPr>
        <p:spPr>
          <a:xfrm>
            <a:off x="9343968" y="2554408"/>
            <a:ext cx="354205" cy="2144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entury Gothic"/>
              <a:buNone/>
            </a:pPr>
            <a:r>
              <a:t/>
            </a:r>
            <a:endParaRPr sz="6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7" name="Google Shape;317;p3"/>
          <p:cNvSpPr/>
          <p:nvPr/>
        </p:nvSpPr>
        <p:spPr>
          <a:xfrm>
            <a:off x="9996962" y="2171699"/>
            <a:ext cx="1435815" cy="1469857"/>
          </a:xfrm>
          <a:prstGeom prst="roundRect">
            <a:avLst>
              <a:gd fmla="val 10000" name="adj"/>
            </a:avLst>
          </a:prstGeom>
          <a:solidFill>
            <a:srgbClr val="B20F64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"/>
          <p:cNvSpPr txBox="1"/>
          <p:nvPr/>
        </p:nvSpPr>
        <p:spPr>
          <a:xfrm>
            <a:off x="9996962" y="2171699"/>
            <a:ext cx="1435815" cy="979904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128000" spcFirstLastPara="1" rIns="128000" wrap="square" tIns="128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Predict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4"/>
          <p:cNvSpPr/>
          <p:nvPr/>
        </p:nvSpPr>
        <p:spPr>
          <a:xfrm rot="-5677511">
            <a:off x="3140485" y="1826078"/>
            <a:ext cx="3299407" cy="440924"/>
          </a:xfrm>
          <a:custGeom>
            <a:rect b="b" l="l" r="r" t="t"/>
            <a:pathLst>
              <a:path extrusionOk="0" h="5291" w="10000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lt1">
              <a:alpha val="2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4"/>
          <p:cNvSpPr/>
          <p:nvPr/>
        </p:nvSpPr>
        <p:spPr>
          <a:xfrm>
            <a:off x="4628932" y="402165"/>
            <a:ext cx="7139732" cy="6053670"/>
          </a:xfrm>
          <a:custGeom>
            <a:rect b="b" l="l" r="r" t="t"/>
            <a:pathLst>
              <a:path extrusionOk="0" h="6053670" w="7139732">
                <a:moveTo>
                  <a:pt x="1097" y="0"/>
                </a:moveTo>
                <a:lnTo>
                  <a:pt x="1084479" y="0"/>
                </a:lnTo>
                <a:lnTo>
                  <a:pt x="1254558" y="0"/>
                </a:lnTo>
                <a:lnTo>
                  <a:pt x="7139732" y="0"/>
                </a:lnTo>
                <a:lnTo>
                  <a:pt x="7139732" y="6053670"/>
                </a:lnTo>
                <a:lnTo>
                  <a:pt x="1249854" y="6053670"/>
                </a:lnTo>
                <a:lnTo>
                  <a:pt x="1084479" y="6053670"/>
                </a:lnTo>
                <a:lnTo>
                  <a:pt x="0" y="6053670"/>
                </a:lnTo>
                <a:lnTo>
                  <a:pt x="5488" y="6017954"/>
                </a:lnTo>
                <a:lnTo>
                  <a:pt x="21641" y="5913225"/>
                </a:lnTo>
                <a:lnTo>
                  <a:pt x="32932" y="5836949"/>
                </a:lnTo>
                <a:lnTo>
                  <a:pt x="44850" y="5746144"/>
                </a:lnTo>
                <a:lnTo>
                  <a:pt x="59121" y="5638388"/>
                </a:lnTo>
                <a:lnTo>
                  <a:pt x="74175" y="5519131"/>
                </a:lnTo>
                <a:lnTo>
                  <a:pt x="90014" y="5384740"/>
                </a:lnTo>
                <a:lnTo>
                  <a:pt x="106794" y="5238241"/>
                </a:lnTo>
                <a:lnTo>
                  <a:pt x="123574" y="5079029"/>
                </a:lnTo>
                <a:lnTo>
                  <a:pt x="140667" y="4909527"/>
                </a:lnTo>
                <a:lnTo>
                  <a:pt x="156506" y="4726706"/>
                </a:lnTo>
                <a:lnTo>
                  <a:pt x="171717" y="4535410"/>
                </a:lnTo>
                <a:lnTo>
                  <a:pt x="185518" y="4333217"/>
                </a:lnTo>
                <a:lnTo>
                  <a:pt x="198690" y="4122549"/>
                </a:lnTo>
                <a:lnTo>
                  <a:pt x="211079" y="3902801"/>
                </a:lnTo>
                <a:lnTo>
                  <a:pt x="215470" y="3790203"/>
                </a:lnTo>
                <a:lnTo>
                  <a:pt x="220332" y="3675183"/>
                </a:lnTo>
                <a:lnTo>
                  <a:pt x="224879" y="3558347"/>
                </a:lnTo>
                <a:lnTo>
                  <a:pt x="227859" y="3440906"/>
                </a:lnTo>
                <a:lnTo>
                  <a:pt x="230525" y="3321043"/>
                </a:lnTo>
                <a:lnTo>
                  <a:pt x="233348" y="3199970"/>
                </a:lnTo>
                <a:lnTo>
                  <a:pt x="235229" y="3076475"/>
                </a:lnTo>
                <a:lnTo>
                  <a:pt x="235229" y="2951770"/>
                </a:lnTo>
                <a:lnTo>
                  <a:pt x="236170" y="2825853"/>
                </a:lnTo>
                <a:lnTo>
                  <a:pt x="235229" y="2698726"/>
                </a:lnTo>
                <a:lnTo>
                  <a:pt x="233348" y="2569783"/>
                </a:lnTo>
                <a:lnTo>
                  <a:pt x="231623" y="2440840"/>
                </a:lnTo>
                <a:lnTo>
                  <a:pt x="227859" y="2310081"/>
                </a:lnTo>
                <a:lnTo>
                  <a:pt x="223938" y="2178111"/>
                </a:lnTo>
                <a:lnTo>
                  <a:pt x="219391" y="2046141"/>
                </a:lnTo>
                <a:lnTo>
                  <a:pt x="212961" y="1912960"/>
                </a:lnTo>
                <a:lnTo>
                  <a:pt x="205277" y="1778568"/>
                </a:lnTo>
                <a:lnTo>
                  <a:pt x="197906" y="1643572"/>
                </a:lnTo>
                <a:lnTo>
                  <a:pt x="188497" y="1508575"/>
                </a:lnTo>
                <a:lnTo>
                  <a:pt x="177206" y="1371762"/>
                </a:lnTo>
                <a:lnTo>
                  <a:pt x="165915" y="1236765"/>
                </a:lnTo>
                <a:lnTo>
                  <a:pt x="152899" y="1099347"/>
                </a:lnTo>
                <a:lnTo>
                  <a:pt x="138628" y="961323"/>
                </a:lnTo>
                <a:lnTo>
                  <a:pt x="123574" y="825115"/>
                </a:lnTo>
                <a:lnTo>
                  <a:pt x="106010" y="687092"/>
                </a:lnTo>
                <a:lnTo>
                  <a:pt x="87192" y="549673"/>
                </a:lnTo>
                <a:lnTo>
                  <a:pt x="68530" y="411650"/>
                </a:lnTo>
                <a:lnTo>
                  <a:pt x="46732" y="274232"/>
                </a:lnTo>
                <a:lnTo>
                  <a:pt x="24464" y="13741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326" name="Google Shape;326;p4"/>
          <p:cNvSpPr/>
          <p:nvPr/>
        </p:nvSpPr>
        <p:spPr>
          <a:xfrm>
            <a:off x="0" y="1587"/>
            <a:ext cx="12192000" cy="6856413"/>
          </a:xfrm>
          <a:custGeom>
            <a:rect b="b" l="l" r="r" t="t"/>
            <a:pathLst>
              <a:path extrusionOk="0" h="8638" w="15356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327" name="Google Shape;327;p4"/>
          <p:cNvSpPr txBox="1"/>
          <p:nvPr/>
        </p:nvSpPr>
        <p:spPr>
          <a:xfrm>
            <a:off x="498454" y="402165"/>
            <a:ext cx="4644506" cy="10932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entury Gothic"/>
              <a:buNone/>
            </a:pPr>
            <a:r>
              <a:rPr b="1" i="0" lang="en-US" sz="2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Original vs. Expanded with financial ratios</a:t>
            </a:r>
            <a:r>
              <a:rPr b="0" i="0" lang="en-US" sz="2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</a:t>
            </a:r>
            <a:endParaRPr/>
          </a:p>
        </p:txBody>
      </p:sp>
      <p:pic>
        <p:nvPicPr>
          <p:cNvPr id="328" name="Google Shape;328;p4"/>
          <p:cNvPicPr preferRelativeResize="0"/>
          <p:nvPr/>
        </p:nvPicPr>
        <p:blipFill rotWithShape="1">
          <a:blip r:embed="rId4">
            <a:alphaModFix/>
          </a:blip>
          <a:srcRect b="-2" l="4587" r="3105" t="0"/>
          <a:stretch/>
        </p:blipFill>
        <p:spPr>
          <a:xfrm>
            <a:off x="5194608" y="803750"/>
            <a:ext cx="3113903" cy="5250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4"/>
          <p:cNvPicPr preferRelativeResize="0"/>
          <p:nvPr/>
        </p:nvPicPr>
        <p:blipFill rotWithShape="1">
          <a:blip r:embed="rId5">
            <a:alphaModFix/>
          </a:blip>
          <a:srcRect b="-2" l="0" r="3402" t="0"/>
          <a:stretch/>
        </p:blipFill>
        <p:spPr>
          <a:xfrm>
            <a:off x="8472236" y="803752"/>
            <a:ext cx="3113904" cy="2542289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4"/>
          <p:cNvSpPr txBox="1"/>
          <p:nvPr/>
        </p:nvSpPr>
        <p:spPr>
          <a:xfrm>
            <a:off x="479653" y="1896003"/>
            <a:ext cx="4532430" cy="38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we know:</a:t>
            </a:r>
            <a:endParaRPr/>
          </a:p>
          <a:p>
            <a:pPr indent="-2857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►"/>
            </a:pPr>
            <a:r>
              <a:rPr lang="en-US"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Labeled: Classified</a:t>
            </a:r>
            <a:endParaRPr/>
          </a:p>
          <a:p>
            <a:pPr indent="-2857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►"/>
            </a:pPr>
            <a:r>
              <a:rPr lang="en-US"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Bankruptcy “Status”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►"/>
            </a:pPr>
            <a:r>
              <a:rPr b="0" i="0" lang="en-US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 = No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►"/>
            </a:pPr>
            <a:r>
              <a:rPr b="0" i="0" lang="en-US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 = Yes</a:t>
            </a:r>
            <a:endParaRPr/>
          </a:p>
          <a:p>
            <a:pPr indent="-2857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►"/>
            </a:pPr>
            <a:r>
              <a:rPr lang="en-US"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Imbalanced: 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►"/>
            </a:pPr>
            <a:r>
              <a:rPr b="0" i="0" lang="en-US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73,191 companies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►"/>
            </a:pPr>
            <a:r>
              <a:rPr b="0" i="0" lang="en-US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5210 bankrupt (6.65%)</a:t>
            </a:r>
            <a:endParaRPr/>
          </a:p>
          <a:p>
            <a:pPr indent="-2857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►"/>
            </a:pPr>
            <a:r>
              <a:rPr lang="en-US"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Non-linear</a:t>
            </a:r>
            <a:endParaRPr/>
          </a:p>
          <a:p>
            <a:pPr indent="-2857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►"/>
            </a:pPr>
            <a:r>
              <a:rPr lang="en-US"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Financial ratios give us more features learn from</a:t>
            </a:r>
            <a:endParaRPr/>
          </a:p>
        </p:txBody>
      </p:sp>
      <p:pic>
        <p:nvPicPr>
          <p:cNvPr id="332" name="Google Shape;332;p4"/>
          <p:cNvPicPr preferRelativeResize="0"/>
          <p:nvPr>
            <p:ph idx="1" type="body"/>
          </p:nvPr>
        </p:nvPicPr>
        <p:blipFill rotWithShape="1">
          <a:blip r:embed="rId6">
            <a:alphaModFix/>
          </a:blip>
          <a:srcRect b="9774" l="0" r="3" t="8175"/>
          <a:stretch/>
        </p:blipFill>
        <p:spPr>
          <a:xfrm>
            <a:off x="8472235" y="3511960"/>
            <a:ext cx="3113904" cy="25422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Approach # 1  ADA BOOST</a:t>
            </a:r>
            <a:endParaRPr/>
          </a:p>
        </p:txBody>
      </p:sp>
      <p:sp>
        <p:nvSpPr>
          <p:cNvPr id="338" name="Google Shape;338;p5"/>
          <p:cNvSpPr txBox="1"/>
          <p:nvPr>
            <p:ph idx="1" type="body"/>
          </p:nvPr>
        </p:nvSpPr>
        <p:spPr>
          <a:xfrm>
            <a:off x="1154951" y="2304150"/>
            <a:ext cx="10030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Data set + Financial Ratios (18 vs. 38 features)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ADABOOST requires the selection of a “stump tree” (estimator)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Used </a:t>
            </a:r>
            <a:r>
              <a:rPr lang="en-US"/>
              <a:t>ADABOOST</a:t>
            </a:r>
            <a:r>
              <a:rPr lang="en-US"/>
              <a:t> Regression to obtain the optimum number of trees (estimator)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Trained model with 1 and 20 trees (0.93 accuracy score - R score)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GridSearchCV function to obtain ideal estimator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Classification report: </a:t>
            </a:r>
            <a:r>
              <a:rPr lang="en-US"/>
              <a:t>Imbalanced.  ⇒ </a:t>
            </a:r>
            <a:r>
              <a:rPr b="1" lang="en-US"/>
              <a:t>Results: NOT IDEAL</a:t>
            </a:r>
            <a:endParaRPr b="1"/>
          </a:p>
        </p:txBody>
      </p:sp>
      <p:pic>
        <p:nvPicPr>
          <p:cNvPr id="339" name="Google Shape;339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9044" y="4993831"/>
            <a:ext cx="8313251" cy="160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6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Approach # 2  Neural Network</a:t>
            </a:r>
            <a:endParaRPr/>
          </a:p>
        </p:txBody>
      </p:sp>
      <p:sp>
        <p:nvSpPr>
          <p:cNvPr id="345" name="Google Shape;345;p6"/>
          <p:cNvSpPr txBox="1"/>
          <p:nvPr>
            <p:ph idx="1" type="body"/>
          </p:nvPr>
        </p:nvSpPr>
        <p:spPr>
          <a:xfrm>
            <a:off x="1154950" y="2603500"/>
            <a:ext cx="5805300" cy="39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Data set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Original Dataset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Model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SVC kernel = rbf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MLP Classifier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IMBLearn models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Tensorflow Keras</a:t>
            </a:r>
            <a:endParaRPr/>
          </a:p>
          <a:p>
            <a:pPr indent="-228600" lvl="2" marL="11430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Nodes: 8 nodes to 120 nodes </a:t>
            </a:r>
            <a:r>
              <a:rPr b="1" lang="en-US"/>
              <a:t>[96]</a:t>
            </a:r>
            <a:endParaRPr b="1"/>
          </a:p>
          <a:p>
            <a:pPr indent="-228600" lvl="2" marL="11430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activation_list = ['relu', 'tanh', 'gelu', 'linear', </a:t>
            </a:r>
            <a:r>
              <a:rPr b="1" lang="en-US"/>
              <a:t>'selu'</a:t>
            </a:r>
            <a:r>
              <a:rPr lang="en-US"/>
              <a:t>]</a:t>
            </a:r>
            <a:endParaRPr b="1"/>
          </a:p>
          <a:p>
            <a:pPr indent="-228600" lvl="2" marL="11430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output_list = ['sigmoid', 'softmax', </a:t>
            </a:r>
            <a:r>
              <a:rPr b="1" lang="en-US"/>
              <a:t>'softplus'</a:t>
            </a:r>
            <a:r>
              <a:rPr lang="en-US"/>
              <a:t>, 'softsign', 'swish']</a:t>
            </a:r>
            <a:endParaRPr b="1"/>
          </a:p>
          <a:p>
            <a:pPr indent="-228600" lvl="2" marL="11430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optimizer_list = ['adadelta', 'adagrad', 'adam', 'adamax',</a:t>
            </a:r>
            <a:r>
              <a:rPr b="1" lang="en-US"/>
              <a:t> 'nadam'</a:t>
            </a:r>
            <a:r>
              <a:rPr lang="en-US"/>
              <a:t>, 'ftrl', 'rmsprop', 'sgd']</a:t>
            </a:r>
            <a:endParaRPr/>
          </a:p>
        </p:txBody>
      </p:sp>
      <p:pic>
        <p:nvPicPr>
          <p:cNvPr id="346" name="Google Shape;346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1475" y="1680625"/>
            <a:ext cx="3584475" cy="494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962bc6f48a_0_3"/>
          <p:cNvSpPr txBox="1"/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User Interface (see video demo)</a:t>
            </a:r>
            <a:endParaRPr/>
          </a:p>
        </p:txBody>
      </p:sp>
      <p:pic>
        <p:nvPicPr>
          <p:cNvPr id="352" name="Google Shape;352;g1962bc6f48a_0_3" title="app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9251" y="1843174"/>
            <a:ext cx="6365600" cy="4774225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g1962bc6f48a_0_3"/>
          <p:cNvSpPr txBox="1"/>
          <p:nvPr/>
        </p:nvSpPr>
        <p:spPr>
          <a:xfrm>
            <a:off x="594975" y="2851700"/>
            <a:ext cx="37728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entury Gothic"/>
                <a:ea typeface="Century Gothic"/>
                <a:cs typeface="Century Gothic"/>
                <a:sym typeface="Century Gothic"/>
              </a:rPr>
              <a:t>Save and load fitted models</a:t>
            </a:r>
            <a:endParaRPr b="1" sz="1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Char char="●"/>
            </a:pPr>
            <a:r>
              <a:rPr b="1" lang="en-US" sz="1800">
                <a:latin typeface="Century Gothic"/>
                <a:ea typeface="Century Gothic"/>
                <a:cs typeface="Century Gothic"/>
                <a:sym typeface="Century Gothic"/>
              </a:rPr>
              <a:t>Joblib </a:t>
            </a:r>
            <a:endParaRPr b="1" sz="1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Char char="○"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Fitted scaler model</a:t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Char char="○"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Fitted ML model</a:t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Char char="●"/>
            </a:pPr>
            <a:r>
              <a:rPr b="1" lang="en-US" sz="1800">
                <a:latin typeface="Century Gothic"/>
                <a:ea typeface="Century Gothic"/>
                <a:cs typeface="Century Gothic"/>
                <a:sym typeface="Century Gothic"/>
              </a:rPr>
              <a:t>Tensorflow</a:t>
            </a:r>
            <a:endParaRPr b="1" sz="1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Char char="○"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Fitted Neural Network</a:t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7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Approach # 3 - Iterating Models  </a:t>
            </a:r>
            <a:endParaRPr/>
          </a:p>
        </p:txBody>
      </p:sp>
      <p:sp>
        <p:nvSpPr>
          <p:cNvPr id="359" name="Google Shape;359;p7"/>
          <p:cNvSpPr txBox="1"/>
          <p:nvPr>
            <p:ph idx="1" type="body"/>
          </p:nvPr>
        </p:nvSpPr>
        <p:spPr>
          <a:xfrm>
            <a:off x="678700" y="2304125"/>
            <a:ext cx="10751400" cy="43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10000"/>
          </a:bodyPr>
          <a:lstStyle/>
          <a:p>
            <a:pPr indent="-360402" lvl="0" marL="3429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86012"/>
              <a:buChar char="►"/>
            </a:pPr>
            <a:r>
              <a:rPr b="1" lang="en-US" sz="2573">
                <a:solidFill>
                  <a:srgbClr val="3F3F3F"/>
                </a:solidFill>
              </a:rPr>
              <a:t>Bankruptcy </a:t>
            </a:r>
            <a:r>
              <a:rPr b="1" lang="en-US" sz="2573">
                <a:solidFill>
                  <a:srgbClr val="3F3F3F"/>
                </a:solidFill>
              </a:rPr>
              <a:t>Dataset</a:t>
            </a:r>
            <a:r>
              <a:rPr lang="en-US" sz="2573">
                <a:solidFill>
                  <a:srgbClr val="3F3F3F"/>
                </a:solidFill>
              </a:rPr>
              <a:t> -</a:t>
            </a:r>
            <a:endParaRPr sz="2573">
              <a:solidFill>
                <a:srgbClr val="3F3F3F"/>
              </a:solidFill>
            </a:endParaRPr>
          </a:p>
          <a:p>
            <a:pPr indent="-303252" lvl="1" marL="74295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97361"/>
              <a:buChar char="►"/>
            </a:pPr>
            <a:r>
              <a:rPr lang="en-US" sz="2273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Financial statement data of American companies in the stock market (1999 -2018) - Github</a:t>
            </a:r>
            <a:endParaRPr sz="2273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3252" lvl="1" marL="74295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97361"/>
              <a:buChar char="►"/>
            </a:pPr>
            <a:r>
              <a:rPr lang="en-US" sz="2273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8262 companies</a:t>
            </a:r>
            <a:endParaRPr sz="2273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6204" lvl="1" marL="74295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Roboto"/>
              <a:buChar char="►"/>
            </a:pPr>
            <a:r>
              <a:rPr lang="en-US" sz="2273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Did not use Financial Ratios</a:t>
            </a:r>
            <a:endParaRPr sz="2273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7429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73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3354" lvl="0" marL="3429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88343"/>
              <a:buFont typeface="Roboto"/>
              <a:buChar char="►"/>
            </a:pPr>
            <a:r>
              <a:rPr b="1" lang="en-US" sz="2573">
                <a:solidFill>
                  <a:srgbClr val="3F3F3F"/>
                </a:solidFill>
              </a:rPr>
              <a:t>Preparing Process</a:t>
            </a:r>
            <a:endParaRPr sz="2573">
              <a:solidFill>
                <a:srgbClr val="3F3F3F"/>
              </a:solidFill>
            </a:endParaRPr>
          </a:p>
          <a:p>
            <a:pPr indent="-306204" lvl="1" marL="74295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Roboto"/>
              <a:buChar char="►"/>
            </a:pPr>
            <a:r>
              <a:rPr lang="en-US" sz="2273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Cleaned</a:t>
            </a:r>
            <a:r>
              <a:rPr lang="en-US" sz="2273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 and prepared data.</a:t>
            </a:r>
            <a:endParaRPr sz="2273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6204" lvl="1" marL="74295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Roboto"/>
              <a:buChar char="►"/>
            </a:pPr>
            <a:r>
              <a:rPr lang="en-US" sz="2273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Standard Scaler to scale variances</a:t>
            </a:r>
            <a:endParaRPr sz="2273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6204" lvl="1" marL="74295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Roboto"/>
              <a:buChar char="►"/>
            </a:pPr>
            <a:r>
              <a:rPr lang="en-US" sz="2273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Created X and Y split for training. </a:t>
            </a:r>
            <a:endParaRPr sz="2273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6204" lvl="1" marL="74295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Roboto"/>
              <a:buChar char="►"/>
            </a:pPr>
            <a:r>
              <a:rPr lang="en-US" sz="2273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Applied Smote </a:t>
            </a:r>
            <a:r>
              <a:rPr lang="en-US" sz="2273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Oversampling for Imbalanced data</a:t>
            </a:r>
            <a:endParaRPr sz="2273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6204" lvl="1" marL="74295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Roboto"/>
              <a:buChar char="►"/>
            </a:pPr>
            <a:r>
              <a:rPr lang="en-US" sz="2273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Used  KFOLD variation for splitting and testing data and training.</a:t>
            </a:r>
            <a:endParaRPr sz="2273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9">
              <a:solidFill>
                <a:srgbClr val="3F3F3F"/>
              </a:solidFill>
            </a:endParaRPr>
          </a:p>
          <a:p>
            <a:pPr indent="-363354" lvl="0" marL="3429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90622"/>
              <a:buFont typeface="Roboto"/>
              <a:buChar char="►"/>
            </a:pPr>
            <a:r>
              <a:rPr b="1" lang="en-US" sz="2509">
                <a:solidFill>
                  <a:srgbClr val="3F3F3F"/>
                </a:solidFill>
              </a:rPr>
              <a:t>Training Process:</a:t>
            </a:r>
            <a:endParaRPr b="1" sz="2509">
              <a:solidFill>
                <a:srgbClr val="3F3F3F"/>
              </a:solidFill>
            </a:endParaRPr>
          </a:p>
          <a:p>
            <a:pPr indent="-305038" lvl="1" marL="74295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►"/>
            </a:pPr>
            <a:r>
              <a:rPr lang="en-US" sz="2250">
                <a:solidFill>
                  <a:srgbClr val="3F3F3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K-Folds cross-validator: Provides train/test indices to split data in train/test sets. </a:t>
            </a:r>
            <a:endParaRPr sz="2250">
              <a:solidFill>
                <a:srgbClr val="3F3F3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5038" lvl="1" marL="74295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►"/>
            </a:pPr>
            <a:r>
              <a:rPr lang="en-US" sz="2250">
                <a:solidFill>
                  <a:srgbClr val="3F3F3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Split dataset into k consecutive folds (without shuffling by default).</a:t>
            </a:r>
            <a:endParaRPr sz="2250">
              <a:solidFill>
                <a:srgbClr val="3F3F3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5038" lvl="1" marL="74295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►"/>
            </a:pPr>
            <a:r>
              <a:rPr lang="en-US" sz="2250">
                <a:solidFill>
                  <a:srgbClr val="3F3F3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Each fold is then used once as a validation while the k - 1 remaining folds form the training set. Definition by scikit-learn.org</a:t>
            </a:r>
            <a:endParaRPr sz="225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962bc6f48a_5_4"/>
          <p:cNvSpPr txBox="1"/>
          <p:nvPr>
            <p:ph type="title"/>
          </p:nvPr>
        </p:nvSpPr>
        <p:spPr>
          <a:xfrm>
            <a:off x="1154950" y="973675"/>
            <a:ext cx="9662700" cy="707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Approach # 3 - Iterating Models (cont.)</a:t>
            </a:r>
            <a:endParaRPr/>
          </a:p>
        </p:txBody>
      </p:sp>
      <p:sp>
        <p:nvSpPr>
          <p:cNvPr id="365" name="Google Shape;365;g1962bc6f48a_5_4"/>
          <p:cNvSpPr txBox="1"/>
          <p:nvPr>
            <p:ph idx="1" type="body"/>
          </p:nvPr>
        </p:nvSpPr>
        <p:spPr>
          <a:xfrm>
            <a:off x="515425" y="2304150"/>
            <a:ext cx="11418000" cy="4554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16363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Focused on models </a:t>
            </a:r>
            <a:r>
              <a:rPr b="1" lang="en-U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optimized</a:t>
            </a:r>
            <a:r>
              <a:rPr b="1" lang="en-U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for Imbalanced Data</a:t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43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➢"/>
            </a:pPr>
            <a:r>
              <a:rPr b="1" lang="en-US" sz="2162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Random Forest Classifier</a:t>
            </a:r>
            <a:endParaRPr b="1" sz="2162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162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Set of decision trees (DT) from a randomly selected subset of the training set and then It collects the votes from different decision trees to decide the final prediction.</a:t>
            </a:r>
            <a:endParaRPr sz="2162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43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➢"/>
            </a:pPr>
            <a:r>
              <a:rPr b="1" lang="en-US" sz="2162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XgBoost classifier</a:t>
            </a:r>
            <a:endParaRPr b="1" sz="2162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162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 XGBoost, weights are assigned to all the independent variables which are then fed into the decision tree which predicts results. Individual classifiers/predictors adjusted by the weights give a strong and more precise model. </a:t>
            </a:r>
            <a:endParaRPr sz="2162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43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➢"/>
            </a:pPr>
            <a:r>
              <a:rPr b="1" lang="en-US" sz="2162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Decision tree classifier</a:t>
            </a:r>
            <a:endParaRPr sz="2162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162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Follows a flowchart-like tree structure, where each internal node denotes a test on an attribute, each branch represents an outcome of the test, and each leaf node (terminal node) holds a class label. </a:t>
            </a:r>
            <a:endParaRPr sz="2162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on Boardroom">
  <a:themeElements>
    <a:clrScheme name="Ion Boardroom">
      <a:dk1>
        <a:srgbClr val="000000"/>
      </a:dk1>
      <a:lt1>
        <a:srgbClr val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on Boardroom">
  <a:themeElements>
    <a:clrScheme name="Ion Boardroom">
      <a:dk1>
        <a:srgbClr val="000000"/>
      </a:dk1>
      <a:lt1>
        <a:srgbClr val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2022-11-14T21:39:06Z</dcterms:created>
  <dc:creator>Jeremy Vargas</dc:creator>
</cp:coreProperties>
</file>