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Lorem Ipsum</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US" dirty="0"/>
            <a:t>Dolor Sit Amet</a:t>
          </a: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Lorem Ipsum</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t>Dolor Sit Amet</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Lorem Ipsum</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en-US" dirty="0"/>
            <a:t>Dolor Sit Amet</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E73E8133-584D-4C45-99EA-6F2691A17A73}">
      <dgm:prSet/>
      <dgm:spPr/>
      <dgm:t>
        <a:bodyPr/>
        <a:lstStyle/>
        <a:p>
          <a:pPr>
            <a:lnSpc>
              <a:spcPct val="100000"/>
            </a:lnSpc>
          </a:pPr>
          <a:r>
            <a:rPr lang="en-US" dirty="0"/>
            <a:t>Consectetuer Elit</a:t>
          </a:r>
        </a:p>
      </dgm:t>
    </dgm:pt>
    <dgm:pt modelId="{19366B0E-517E-41A1-A871-4D800CF4D2F7}" type="parTrans" cxnId="{CE13601D-E1A5-42B4-9435-EF16045E60FA}">
      <dgm:prSet/>
      <dgm:spPr/>
      <dgm:t>
        <a:bodyPr/>
        <a:lstStyle/>
        <a:p>
          <a:endParaRPr lang="en-US"/>
        </a:p>
      </dgm:t>
    </dgm:pt>
    <dgm:pt modelId="{C09243AF-AD07-4CBF-84F7-E2CD9DD2CEF1}" type="sibTrans" cxnId="{CE13601D-E1A5-42B4-9435-EF16045E60FA}">
      <dgm:prSet/>
      <dgm:spPr/>
      <dgm:t>
        <a:bodyPr/>
        <a:lstStyle/>
        <a:p>
          <a:endParaRPr lang="en-US"/>
        </a:p>
      </dgm:t>
    </dgm:pt>
    <dgm:pt modelId="{19AE6A50-B2F7-4F98-A456-DF10E94887E7}">
      <dgm:prSet/>
      <dgm:spPr/>
      <dgm:t>
        <a:bodyPr/>
        <a:lstStyle/>
        <a:p>
          <a:pPr>
            <a:lnSpc>
              <a:spcPct val="100000"/>
            </a:lnSpc>
          </a:pPr>
          <a:r>
            <a:rPr lang="en-US" dirty="0"/>
            <a:t>Nunc Viverra</a:t>
          </a:r>
        </a:p>
      </dgm:t>
    </dgm:pt>
    <dgm:pt modelId="{FCAB35B7-FF11-4E93-9864-F2B9C97274F4}" type="parTrans" cxnId="{F938F5D5-804D-4B23-8281-BE5677075ACA}">
      <dgm:prSet/>
      <dgm:spPr/>
      <dgm:t>
        <a:bodyPr/>
        <a:lstStyle/>
        <a:p>
          <a:endParaRPr lang="en-US"/>
        </a:p>
      </dgm:t>
    </dgm:pt>
    <dgm:pt modelId="{F7BDB8CA-0E84-4B27-8BED-5C7340299BE3}" type="sibTrans" cxnId="{F938F5D5-804D-4B23-8281-BE5677075ACA}">
      <dgm:prSet/>
      <dgm:spPr/>
      <dgm:t>
        <a:bodyPr/>
        <a:lstStyle/>
        <a:p>
          <a:endParaRPr lang="en-US"/>
        </a:p>
      </dgm:t>
    </dgm:pt>
    <dgm:pt modelId="{6BF509EE-1E1E-4BF7-84F4-158CD8D2DC09}">
      <dgm:prSet/>
      <dgm:spPr/>
      <dgm:t>
        <a:bodyPr/>
        <a:lstStyle/>
        <a:p>
          <a:pPr>
            <a:lnSpc>
              <a:spcPct val="100000"/>
            </a:lnSpc>
          </a:pPr>
          <a:r>
            <a:rPr lang="en-US" dirty="0"/>
            <a:t>Consectetuer Elit</a:t>
          </a:r>
        </a:p>
      </dgm:t>
    </dgm:pt>
    <dgm:pt modelId="{A66C651E-305C-49C9-A282-1069A4617E85}" type="parTrans" cxnId="{E40A96C6-DC5F-42A1-9307-3B282B7BE6C8}">
      <dgm:prSet/>
      <dgm:spPr/>
      <dgm:t>
        <a:bodyPr/>
        <a:lstStyle/>
        <a:p>
          <a:endParaRPr lang="en-US"/>
        </a:p>
      </dgm:t>
    </dgm:pt>
    <dgm:pt modelId="{20224668-7462-4C4B-BD92-AE4512D3930F}" type="sibTrans" cxnId="{E40A96C6-DC5F-42A1-9307-3B282B7BE6C8}">
      <dgm:prSet/>
      <dgm:spPr/>
      <dgm:t>
        <a:bodyPr/>
        <a:lstStyle/>
        <a:p>
          <a:endParaRPr lang="en-US"/>
        </a:p>
      </dgm:t>
    </dgm:pt>
    <dgm:pt modelId="{80308036-41FA-49DF-BC56-8BE1223C877B}">
      <dgm:prSet/>
      <dgm:spPr/>
      <dgm:t>
        <a:bodyPr/>
        <a:lstStyle/>
        <a:p>
          <a:pPr>
            <a:lnSpc>
              <a:spcPct val="100000"/>
            </a:lnSpc>
          </a:pPr>
          <a:r>
            <a:rPr lang="en-US" dirty="0"/>
            <a:t>Nunc Viverra</a:t>
          </a:r>
        </a:p>
      </dgm:t>
    </dgm:pt>
    <dgm:pt modelId="{CB4C8DF6-8671-4F14-9BD6-68E721D7CBE8}" type="parTrans" cxnId="{D1B32484-28F0-428A-9520-8334A2F3F0B1}">
      <dgm:prSet/>
      <dgm:spPr/>
      <dgm:t>
        <a:bodyPr/>
        <a:lstStyle/>
        <a:p>
          <a:endParaRPr lang="en-US"/>
        </a:p>
      </dgm:t>
    </dgm:pt>
    <dgm:pt modelId="{1F052CFC-B532-468F-8AAE-C7C381ADE52A}" type="sibTrans" cxnId="{D1B32484-28F0-428A-9520-8334A2F3F0B1}">
      <dgm:prSet/>
      <dgm:spPr/>
      <dgm:t>
        <a:bodyPr/>
        <a:lstStyle/>
        <a:p>
          <a:endParaRPr lang="en-US"/>
        </a:p>
      </dgm:t>
    </dgm:pt>
    <dgm:pt modelId="{C1BC2591-8C91-4D2E-838F-26D0C0073985}">
      <dgm:prSet/>
      <dgm:spPr/>
      <dgm:t>
        <a:bodyPr/>
        <a:lstStyle/>
        <a:p>
          <a:pPr>
            <a:lnSpc>
              <a:spcPct val="100000"/>
            </a:lnSpc>
          </a:pPr>
          <a:r>
            <a:rPr lang="en-US" dirty="0"/>
            <a:t>Consectetuer Elit</a:t>
          </a:r>
        </a:p>
      </dgm:t>
    </dgm:pt>
    <dgm:pt modelId="{7DCA0393-C91B-458E-9602-70CA0004F5AA}" type="parTrans" cxnId="{D20E76FA-21CC-446B-8735-8A5FCDFC9E0E}">
      <dgm:prSet/>
      <dgm:spPr/>
      <dgm:t>
        <a:bodyPr/>
        <a:lstStyle/>
        <a:p>
          <a:endParaRPr lang="en-US"/>
        </a:p>
      </dgm:t>
    </dgm:pt>
    <dgm:pt modelId="{472A1DB7-924E-4E35-8E55-E1EE1C624B51}" type="sibTrans" cxnId="{D20E76FA-21CC-446B-8735-8A5FCDFC9E0E}">
      <dgm:prSet/>
      <dgm:spPr/>
      <dgm:t>
        <a:bodyPr/>
        <a:lstStyle/>
        <a:p>
          <a:endParaRPr lang="en-US"/>
        </a:p>
      </dgm:t>
    </dgm:pt>
    <dgm:pt modelId="{F74BC01B-5E1E-4ADD-9515-00356B79D176}">
      <dgm:prSet/>
      <dgm:spPr/>
      <dgm:t>
        <a:bodyPr/>
        <a:lstStyle/>
        <a:p>
          <a:pPr>
            <a:lnSpc>
              <a:spcPct val="100000"/>
            </a:lnSpc>
          </a:pPr>
          <a:r>
            <a:rPr lang="en-US" dirty="0"/>
            <a:t>Nunc Viverra</a:t>
          </a:r>
        </a:p>
      </dgm:t>
    </dgm:pt>
    <dgm:pt modelId="{E80B95A6-581A-4BC4-B523-74C273FD8287}" type="parTrans" cxnId="{8778ABD9-C262-4DF9-8C1E-BF1D063BB5C9}">
      <dgm:prSet/>
      <dgm:spPr/>
      <dgm:t>
        <a:bodyPr/>
        <a:lstStyle/>
        <a:p>
          <a:endParaRPr lang="en-US"/>
        </a:p>
      </dgm:t>
    </dgm:pt>
    <dgm:pt modelId="{FD8ABA08-9D28-4DE1-846B-EF07372F5BF8}" type="sibTrans" cxnId="{8778ABD9-C262-4DF9-8C1E-BF1D063BB5C9}">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CE13601D-E1A5-42B4-9435-EF16045E60FA}" srcId="{E754A2A0-41CE-428B-9DDC-DCD1FD12D16A}" destId="{E73E8133-584D-4C45-99EA-6F2691A17A73}" srcOrd="1" destOrd="0" parTransId="{19366B0E-517E-41A1-A871-4D800CF4D2F7}" sibTransId="{C09243AF-AD07-4CBF-84F7-E2CD9DD2CEF1}"/>
    <dgm:cxn modelId="{6D4CB933-1DF3-4BC1-A454-546CC5034B5C}" type="presOf" srcId="{C1BC2591-8C91-4D2E-838F-26D0C0073985}" destId="{6418EBED-F111-425B-8EE2-06B8B2297A68}" srcOrd="0" destOrd="1"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31236A4C-17B7-4AD6-A6DF-D5505A7B3830}" type="presOf" srcId="{19AE6A50-B2F7-4F98-A456-DF10E94887E7}" destId="{DD091D0A-5A25-4241-91F3-18D32B0BDD4F}" srcOrd="0" destOrd="2" presId="urn:microsoft.com/office/officeart/2018/5/layout/CenteredIconLabelDescriptionList"/>
    <dgm:cxn modelId="{E3ED426D-0ED9-435E-9A9A-1B437DA49D3E}" type="presOf" srcId="{80308036-41FA-49DF-BC56-8BE1223C877B}" destId="{7CD40649-A74C-4AD8-B9D0-2573A1955C91}" srcOrd="0" destOrd="2"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BE03A87C-50F2-49E6-B8EB-2219D8A5E4BF}" type="presOf" srcId="{E73E8133-584D-4C45-99EA-6F2691A17A73}" destId="{DD091D0A-5A25-4241-91F3-18D32B0BDD4F}" srcOrd="0" destOrd="1" presId="urn:microsoft.com/office/officeart/2018/5/layout/CenteredIconLabelDescriptionList"/>
    <dgm:cxn modelId="{9C9F8283-EF4B-46ED-B123-7152942A1C38}" type="presOf" srcId="{F74BC01B-5E1E-4ADD-9515-00356B79D176}" destId="{6418EBED-F111-425B-8EE2-06B8B2297A68}" srcOrd="0" destOrd="2" presId="urn:microsoft.com/office/officeart/2018/5/layout/CenteredIconLabelDescriptionList"/>
    <dgm:cxn modelId="{D1B32484-28F0-428A-9520-8334A2F3F0B1}" srcId="{DCCE571A-4D30-4294-ABAF-6885F619D2D9}" destId="{80308036-41FA-49DF-BC56-8BE1223C877B}" srcOrd="2" destOrd="0" parTransId="{CB4C8DF6-8671-4F14-9BD6-68E721D7CBE8}" sibTransId="{1F052CFC-B532-468F-8AAE-C7C381ADE52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E40A96C6-DC5F-42A1-9307-3B282B7BE6C8}" srcId="{DCCE571A-4D30-4294-ABAF-6885F619D2D9}" destId="{6BF509EE-1E1E-4BF7-84F4-158CD8D2DC09}" srcOrd="1" destOrd="0" parTransId="{A66C651E-305C-49C9-A282-1069A4617E85}" sibTransId="{20224668-7462-4C4B-BD92-AE4512D3930F}"/>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F938F5D5-804D-4B23-8281-BE5677075ACA}" srcId="{E754A2A0-41CE-428B-9DDC-DCD1FD12D16A}" destId="{19AE6A50-B2F7-4F98-A456-DF10E94887E7}" srcOrd="2" destOrd="0" parTransId="{FCAB35B7-FF11-4E93-9864-F2B9C97274F4}" sibTransId="{F7BDB8CA-0E84-4B27-8BED-5C7340299BE3}"/>
    <dgm:cxn modelId="{8778ABD9-C262-4DF9-8C1E-BF1D063BB5C9}" srcId="{1C1B28B7-2609-4BAA-AAAB-5801EDFD334C}" destId="{F74BC01B-5E1E-4ADD-9515-00356B79D176}" srcOrd="2" destOrd="0" parTransId="{E80B95A6-581A-4BC4-B523-74C273FD8287}" sibTransId="{FD8ABA08-9D28-4DE1-846B-EF07372F5BF8}"/>
    <dgm:cxn modelId="{E70347E4-4461-4B80-8927-4CA0AEBFAAF8}" srcId="{E817CCF5-DA3F-4E5F-BE7C-D8111B2BFEBA}" destId="{DCCE571A-4D30-4294-ABAF-6885F619D2D9}" srcOrd="1" destOrd="0" parTransId="{3AD83C96-5A95-4337-BF2D-97454AF7F108}" sibTransId="{2C1DF6EC-6090-4926-A556-3D2417B7F2AA}"/>
    <dgm:cxn modelId="{3DA7E7F0-5057-42E1-BFDF-4C763F4C13E6}" type="presOf" srcId="{6BF509EE-1E1E-4BF7-84F4-158CD8D2DC09}" destId="{7CD40649-A74C-4AD8-B9D0-2573A1955C91}" srcOrd="0" destOrd="1" presId="urn:microsoft.com/office/officeart/2018/5/layout/CenteredIconLabelDescriptionList"/>
    <dgm:cxn modelId="{55A931F7-B2A3-4173-A574-A80CB726BAE2}" type="presOf" srcId="{C2F66EED-74C3-4F36-A1D4-8AFCBB009938}" destId="{DD091D0A-5A25-4241-91F3-18D32B0BDD4F}" srcOrd="0" destOrd="0" presId="urn:microsoft.com/office/officeart/2018/5/layout/CenteredIconLabelDescriptionList"/>
    <dgm:cxn modelId="{D20E76FA-21CC-446B-8735-8A5FCDFC9E0E}" srcId="{1C1B28B7-2609-4BAA-AAAB-5801EDFD334C}" destId="{C1BC2591-8C91-4D2E-838F-26D0C0073985}" srcOrd="1" destOrd="0" parTransId="{7DCA0393-C91B-458E-9602-70CA0004F5AA}" sibTransId="{472A1DB7-924E-4E35-8E55-E1EE1C624B51}"/>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51059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170726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Lorem Ipsum</a:t>
          </a:r>
        </a:p>
      </dsp:txBody>
      <dsp:txXfrm>
        <a:off x="4228" y="1707263"/>
        <a:ext cx="3088125" cy="463218"/>
      </dsp:txXfrm>
    </dsp:sp>
    <dsp:sp modelId="{DD091D0A-5A25-4241-91F3-18D32B0BDD4F}">
      <dsp:nvSpPr>
        <dsp:cNvPr id="0" name=""/>
        <dsp:cNvSpPr/>
      </dsp:nvSpPr>
      <dsp:spPr>
        <a:xfrm>
          <a:off x="4228" y="2224353"/>
          <a:ext cx="3088125" cy="97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Dolor Sit Amet</a:t>
          </a:r>
        </a:p>
        <a:p>
          <a:pPr marL="0" lvl="0" indent="0" algn="ctr" defTabSz="755650">
            <a:lnSpc>
              <a:spcPct val="100000"/>
            </a:lnSpc>
            <a:spcBef>
              <a:spcPct val="0"/>
            </a:spcBef>
            <a:spcAft>
              <a:spcPct val="35000"/>
            </a:spcAft>
            <a:buNone/>
          </a:pPr>
          <a:r>
            <a:rPr lang="en-US" sz="1700" kern="1200" dirty="0"/>
            <a:t>Consectetuer Elit</a:t>
          </a:r>
        </a:p>
        <a:p>
          <a:pPr marL="0" lvl="0" indent="0" algn="ctr" defTabSz="755650">
            <a:lnSpc>
              <a:spcPct val="100000"/>
            </a:lnSpc>
            <a:spcBef>
              <a:spcPct val="0"/>
            </a:spcBef>
            <a:spcAft>
              <a:spcPct val="35000"/>
            </a:spcAft>
            <a:buNone/>
          </a:pPr>
          <a:r>
            <a:rPr lang="en-US" sz="1700" kern="1200" dirty="0"/>
            <a:t>Nunc Viverra</a:t>
          </a:r>
        </a:p>
      </dsp:txBody>
      <dsp:txXfrm>
        <a:off x="4228" y="2224353"/>
        <a:ext cx="3088125" cy="979799"/>
      </dsp:txXfrm>
    </dsp:sp>
    <dsp:sp modelId="{210823F6-AC1A-46E3-9D99-A319DF497539}">
      <dsp:nvSpPr>
        <dsp:cNvPr id="0" name=""/>
        <dsp:cNvSpPr/>
      </dsp:nvSpPr>
      <dsp:spPr>
        <a:xfrm>
          <a:off x="4636415" y="51059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170726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Lorem Ipsum</a:t>
          </a:r>
        </a:p>
      </dsp:txBody>
      <dsp:txXfrm>
        <a:off x="3632774" y="1707263"/>
        <a:ext cx="3088125" cy="463218"/>
      </dsp:txXfrm>
    </dsp:sp>
    <dsp:sp modelId="{7CD40649-A74C-4AD8-B9D0-2573A1955C91}">
      <dsp:nvSpPr>
        <dsp:cNvPr id="0" name=""/>
        <dsp:cNvSpPr/>
      </dsp:nvSpPr>
      <dsp:spPr>
        <a:xfrm>
          <a:off x="3632774" y="2224353"/>
          <a:ext cx="3088125" cy="97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Dolor Sit Amet</a:t>
          </a:r>
        </a:p>
        <a:p>
          <a:pPr marL="0" lvl="0" indent="0" algn="ctr" defTabSz="755650">
            <a:lnSpc>
              <a:spcPct val="100000"/>
            </a:lnSpc>
            <a:spcBef>
              <a:spcPct val="0"/>
            </a:spcBef>
            <a:spcAft>
              <a:spcPct val="35000"/>
            </a:spcAft>
            <a:buNone/>
          </a:pPr>
          <a:r>
            <a:rPr lang="en-US" sz="1700" kern="1200" dirty="0"/>
            <a:t>Consectetuer Elit</a:t>
          </a:r>
        </a:p>
        <a:p>
          <a:pPr marL="0" lvl="0" indent="0" algn="ctr" defTabSz="755650">
            <a:lnSpc>
              <a:spcPct val="100000"/>
            </a:lnSpc>
            <a:spcBef>
              <a:spcPct val="0"/>
            </a:spcBef>
            <a:spcAft>
              <a:spcPct val="35000"/>
            </a:spcAft>
            <a:buNone/>
          </a:pPr>
          <a:r>
            <a:rPr lang="en-US" sz="1700" kern="1200" dirty="0"/>
            <a:t>Nunc Viverra</a:t>
          </a:r>
        </a:p>
      </dsp:txBody>
      <dsp:txXfrm>
        <a:off x="3632774" y="2224353"/>
        <a:ext cx="3088125" cy="979799"/>
      </dsp:txXfrm>
    </dsp:sp>
    <dsp:sp modelId="{B0A3ABD2-C471-4A21-8AEF-3843C86919E1}">
      <dsp:nvSpPr>
        <dsp:cNvPr id="0" name=""/>
        <dsp:cNvSpPr/>
      </dsp:nvSpPr>
      <dsp:spPr>
        <a:xfrm>
          <a:off x="8264962" y="51059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170726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Lorem Ipsum</a:t>
          </a:r>
        </a:p>
      </dsp:txBody>
      <dsp:txXfrm>
        <a:off x="7261321" y="1707263"/>
        <a:ext cx="3088125" cy="463218"/>
      </dsp:txXfrm>
    </dsp:sp>
    <dsp:sp modelId="{6418EBED-F111-425B-8EE2-06B8B2297A68}">
      <dsp:nvSpPr>
        <dsp:cNvPr id="0" name=""/>
        <dsp:cNvSpPr/>
      </dsp:nvSpPr>
      <dsp:spPr>
        <a:xfrm>
          <a:off x="7261321" y="2224353"/>
          <a:ext cx="3088125" cy="97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Dolor Sit Amet</a:t>
          </a:r>
        </a:p>
        <a:p>
          <a:pPr marL="0" lvl="0" indent="0" algn="ctr" defTabSz="755650">
            <a:lnSpc>
              <a:spcPct val="100000"/>
            </a:lnSpc>
            <a:spcBef>
              <a:spcPct val="0"/>
            </a:spcBef>
            <a:spcAft>
              <a:spcPct val="35000"/>
            </a:spcAft>
            <a:buNone/>
          </a:pPr>
          <a:r>
            <a:rPr lang="en-US" sz="1700" kern="1200" dirty="0"/>
            <a:t>Consectetuer Elit</a:t>
          </a:r>
        </a:p>
        <a:p>
          <a:pPr marL="0" lvl="0" indent="0" algn="ctr" defTabSz="755650">
            <a:lnSpc>
              <a:spcPct val="100000"/>
            </a:lnSpc>
            <a:spcBef>
              <a:spcPct val="0"/>
            </a:spcBef>
            <a:spcAft>
              <a:spcPct val="35000"/>
            </a:spcAft>
            <a:buNone/>
          </a:pPr>
          <a:r>
            <a:rPr lang="en-US" sz="1700" kern="1200" dirty="0"/>
            <a:t>Nunc Viverra</a:t>
          </a:r>
        </a:p>
      </dsp:txBody>
      <dsp:txXfrm>
        <a:off x="7261321" y="2224353"/>
        <a:ext cx="3088125" cy="97979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Company Bankruptcy using machine learning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Amrita Prithiani</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Title Lorem Ipsum </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61962297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62EB-1DE0-D4E0-9AA2-61878DFEF7F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62FD8FC-8EFA-9EEF-BCA0-5BF43BDAB840}"/>
              </a:ext>
            </a:extLst>
          </p:cNvPr>
          <p:cNvSpPr>
            <a:spLocks noGrp="1"/>
          </p:cNvSpPr>
          <p:nvPr>
            <p:ph idx="1"/>
          </p:nvPr>
        </p:nvSpPr>
        <p:spPr/>
        <p:txBody>
          <a:bodyPr/>
          <a:lstStyle/>
          <a:p>
            <a:r>
              <a:rPr lang="en-US" sz="18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Our project is about predicting the company bankruptcy by utilizing the accounting data and ratios with help machine learning.</a:t>
            </a:r>
          </a:p>
          <a:p>
            <a:endParaRPr lang="en-US" sz="1800" dirty="0">
              <a:solidFill>
                <a:srgbClr val="FF0000"/>
              </a:solidFill>
              <a:effectLst/>
              <a:latin typeface="Roboto" panose="02000000000000000000" pitchFamily="2" charset="0"/>
              <a:cs typeface="Times New Roman" panose="02020603050405020304" pitchFamily="18" charset="0"/>
            </a:endParaRPr>
          </a:p>
          <a:p>
            <a:r>
              <a:rPr lang="en-US" sz="18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Predicting bankruptcy is one of the fundamental task of credit risk assessment. All business small or large face the challenge of managing risk. In order to be prepared in the event of a potential loss become actual loss, fintech plays a crucial role in managing such risk. Fintech make risk management easier not just for business but for all participants in the financial eco-system. Fintech enable data-driven predictions to help in making business or investment decision. Using machine learning as tool </a:t>
            </a:r>
            <a:endParaRPr lang="en-US" dirty="0"/>
          </a:p>
        </p:txBody>
      </p:sp>
    </p:spTree>
    <p:extLst>
      <p:ext uri="{BB962C8B-B14F-4D97-AF65-F5344CB8AC3E}">
        <p14:creationId xmlns:p14="http://schemas.microsoft.com/office/powerpoint/2010/main" val="104666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2EBC-BF69-0963-9819-FF3FA2F94734}"/>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2A549118-7B86-9958-040F-33D962293B22}"/>
              </a:ext>
            </a:extLst>
          </p:cNvPr>
          <p:cNvSpPr>
            <a:spLocks noGrp="1"/>
          </p:cNvSpPr>
          <p:nvPr>
            <p:ph idx="1"/>
          </p:nvPr>
        </p:nvSpPr>
        <p:spPr/>
        <p:txBody>
          <a:bodyPr>
            <a:normAutofit/>
          </a:bodyPr>
          <a:lstStyle/>
          <a:p>
            <a:pPr>
              <a:spcAft>
                <a:spcPts val="0"/>
              </a:spcAft>
            </a:pPr>
            <a:endParaRPr lang="en-US" dirty="0">
              <a:effectLst/>
            </a:endParaRP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Since the data being imbalance, categorical and non-liner, we picked models which can go well with imbalance data. </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r>
              <a:rPr lang="en-US" sz="1100" dirty="0">
                <a:solidFill>
                  <a:srgbClr val="2B2B2B"/>
                </a:solidFill>
                <a:effectLst/>
                <a:latin typeface="Arial" panose="020B0604020202020204" pitchFamily="34" charset="0"/>
                <a:ea typeface="Times New Roman" panose="02020603050405020304" pitchFamily="18" charset="0"/>
                <a:cs typeface="Arial" panose="020B0604020202020204" pitchFamily="34" charset="0"/>
              </a:rPr>
              <a:t> </a:t>
            </a:r>
            <a:r>
              <a:rPr lang="en-US" sz="11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Random Forest Classifier-</a:t>
            </a: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The Random forest classifier creates a set of decision trees from a randomly selected subset of the training set. It is basically </a:t>
            </a:r>
            <a:r>
              <a:rPr lang="en-US" sz="1100" i="1"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a set of decision trees (DT) from a randomly selected subset of the training set and then It collects the votes from different decision trees to decide the final prediction</a:t>
            </a:r>
            <a:r>
              <a:rPr lang="en-US" sz="1100" i="1" spc="10" dirty="0">
                <a:solidFill>
                  <a:srgbClr val="273239"/>
                </a:solidFill>
                <a:effectLst/>
                <a:latin typeface="Arial" panose="020B0604020202020204" pitchFamily="34" charset="0"/>
                <a:ea typeface="Calibri" panose="020F0502020204030204" pitchFamily="34" charset="0"/>
                <a:cs typeface="Arial" panose="020B0604020202020204" pitchFamily="34" charset="0"/>
              </a:rPr>
              <a:t>.</a:t>
            </a:r>
            <a:endParaRPr lang="en-US" sz="1100" dirty="0">
              <a:solidFill>
                <a:srgbClr val="2B2B2B"/>
              </a:solidFill>
              <a:effectLst/>
              <a:latin typeface="Arial" panose="020B0604020202020204" pitchFamily="34" charset="0"/>
              <a:ea typeface="Calibri" panose="020F0502020204030204" pitchFamily="34" charset="0"/>
              <a:cs typeface="Arial" panose="020B0604020202020204" pitchFamily="34" charset="0"/>
            </a:endParaRPr>
          </a:p>
          <a:p>
            <a:pPr marL="457200" marR="0" lvl="1" indent="0">
              <a:lnSpc>
                <a:spcPts val="1800"/>
              </a:lnSpc>
              <a:spcBef>
                <a:spcPts val="0"/>
              </a:spcBef>
              <a:spcAft>
                <a:spcPts val="800"/>
              </a:spcAft>
              <a:buSzPts val="1000"/>
              <a:buNone/>
              <a:tabLst>
                <a:tab pos="914400" algn="l"/>
              </a:tabLst>
            </a:pP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    </a:t>
            </a:r>
            <a:r>
              <a:rPr lang="en-US" sz="1100" spc="10" dirty="0" err="1">
                <a:solidFill>
                  <a:srgbClr val="FF0000"/>
                </a:solidFill>
                <a:effectLst/>
                <a:latin typeface="Arial" panose="020B0604020202020204" pitchFamily="34" charset="0"/>
                <a:ea typeface="Calibri" panose="020F0502020204030204" pitchFamily="34" charset="0"/>
                <a:cs typeface="Arial" panose="020B0604020202020204" pitchFamily="34" charset="0"/>
              </a:rPr>
              <a:t>XgBoost</a:t>
            </a: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 classifier algorithm, decision trees are created in sequential form. Weights play an important role in </a:t>
            </a:r>
            <a:r>
              <a:rPr lang="en-US" sz="1100" spc="10" dirty="0" err="1">
                <a:solidFill>
                  <a:srgbClr val="FF0000"/>
                </a:solidFill>
                <a:effectLst/>
                <a:latin typeface="Arial" panose="020B0604020202020204" pitchFamily="34" charset="0"/>
                <a:ea typeface="Calibri" panose="020F0502020204030204" pitchFamily="34" charset="0"/>
                <a:cs typeface="Arial" panose="020B0604020202020204" pitchFamily="34" charset="0"/>
              </a:rPr>
              <a:t>XGBoost</a:t>
            </a: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 It can work on regression, classification, ranking, and user-defined prediction problems.</a:t>
            </a:r>
          </a:p>
          <a:p>
            <a:pPr marL="457200" lvl="1" indent="0">
              <a:lnSpc>
                <a:spcPts val="1800"/>
              </a:lnSpc>
              <a:spcBef>
                <a:spcPts val="0"/>
              </a:spcBef>
              <a:spcAft>
                <a:spcPts val="800"/>
              </a:spcAft>
              <a:buSzPts val="1000"/>
              <a:buNone/>
              <a:tabLst>
                <a:tab pos="914400" algn="l"/>
              </a:tabLst>
            </a:pPr>
            <a:r>
              <a:rPr lang="en-US" sz="11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Decision tree classifier-</a:t>
            </a:r>
            <a:r>
              <a:rPr lang="en-US" sz="1100" spc="1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A Decision tree is a flowchart-like tree structure, where each internal node denotes a test on an attribute, each branch represents an outcome of the test, and each leaf node (terminal node) holds a class label.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p>
            <a:pPr marL="457200" marR="0" lvl="1" indent="0">
              <a:lnSpc>
                <a:spcPts val="1800"/>
              </a:lnSpc>
              <a:spcBef>
                <a:spcPts val="0"/>
              </a:spcBef>
              <a:spcAft>
                <a:spcPts val="800"/>
              </a:spcAft>
              <a:buSzPts val="1000"/>
              <a:buNone/>
              <a:tabLst>
                <a:tab pos="914400" algn="l"/>
              </a:tabLst>
            </a:pPr>
            <a:endParaRPr lang="en-US"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endParaRPr lang="en-US" sz="10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472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C387-F474-B439-F306-B9F4379AAD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8F916C-45ED-2728-0291-0EDA134619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56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3969-C96E-B30B-912D-CF33975FBB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A6C3CF-2AD6-CB6B-4FD2-D79008D92F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8599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79</TotalTime>
  <Words>365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Nova</vt:lpstr>
      <vt:lpstr>Arial Nova Light</vt:lpstr>
      <vt:lpstr>Calibri</vt:lpstr>
      <vt:lpstr>Courier New</vt:lpstr>
      <vt:lpstr>Roboto</vt:lpstr>
      <vt:lpstr>Wingdings 2</vt:lpstr>
      <vt:lpstr>SlateVTI</vt:lpstr>
      <vt:lpstr>Company Bankruptcy using machine learning</vt:lpstr>
      <vt:lpstr>Title Lorem Ipsum </vt:lpstr>
      <vt:lpstr>Overview</vt:lpstr>
      <vt:lpstr>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Bankruptcy using machine learning</dc:title>
  <dc:creator>Amrita Prithiani</dc:creator>
  <cp:lastModifiedBy>Amrita Prithiani</cp:lastModifiedBy>
  <cp:revision>1</cp:revision>
  <dcterms:created xsi:type="dcterms:W3CDTF">2022-11-17T02:19:40Z</dcterms:created>
  <dcterms:modified xsi:type="dcterms:W3CDTF">2022-11-17T03:39:35Z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