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2" r:id="rId6"/>
    <p:sldId id="283" r:id="rId7"/>
    <p:sldId id="284" r:id="rId8"/>
    <p:sldId id="285" r:id="rId9"/>
    <p:sldId id="286" r:id="rId10"/>
    <p:sldId id="287" r:id="rId11"/>
    <p:sldId id="288" r:id="rId12"/>
    <p:sldId id="28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55" d="100"/>
          <a:sy n="55" d="100"/>
        </p:scale>
        <p:origin x="703"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rita Prithiani" userId="d8c7905cadcdaee8" providerId="LiveId" clId="{B9C42506-4AE9-4043-A279-BE6D7FB54065}"/>
    <pc:docChg chg="undo custSel modSld">
      <pc:chgData name="Amrita Prithiani" userId="d8c7905cadcdaee8" providerId="LiveId" clId="{B9C42506-4AE9-4043-A279-BE6D7FB54065}" dt="2022-11-17T07:39:29.489" v="119" actId="20577"/>
      <pc:docMkLst>
        <pc:docMk/>
      </pc:docMkLst>
      <pc:sldChg chg="modSp mod">
        <pc:chgData name="Amrita Prithiani" userId="d8c7905cadcdaee8" providerId="LiveId" clId="{B9C42506-4AE9-4043-A279-BE6D7FB54065}" dt="2022-11-17T07:39:29.489" v="119" actId="20577"/>
        <pc:sldMkLst>
          <pc:docMk/>
          <pc:sldMk cId="1046668587" sldId="282"/>
        </pc:sldMkLst>
        <pc:spChg chg="mod">
          <ac:chgData name="Amrita Prithiani" userId="d8c7905cadcdaee8" providerId="LiveId" clId="{B9C42506-4AE9-4043-A279-BE6D7FB54065}" dt="2022-11-17T07:39:29.489" v="119" actId="20577"/>
          <ac:spMkLst>
            <pc:docMk/>
            <pc:sldMk cId="1046668587" sldId="282"/>
            <ac:spMk id="3" creationId="{362FD8FC-8EFA-9EEF-BCA0-5BF43BDAB84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11/16/2022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sowide/bankruptcy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cikit-learn.org/stable/modules/generated/sklearn.preprocessing.StandardScaler.html#sklearn.preprocessing.StandardScaler.transfor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Company Bankruptcy using machine learning</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solidFill>
                  <a:srgbClr val="5792BA"/>
                </a:solidFill>
              </a:rPr>
              <a:t>Amrita Prithiani</a:t>
            </a:r>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262EB-1DE0-D4E0-9AA2-61878DFEF7F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362FD8FC-8EFA-9EEF-BCA0-5BF43BDAB840}"/>
              </a:ext>
            </a:extLst>
          </p:cNvPr>
          <p:cNvSpPr>
            <a:spLocks noGrp="1"/>
          </p:cNvSpPr>
          <p:nvPr>
            <p:ph idx="1"/>
          </p:nvPr>
        </p:nvSpPr>
        <p:spPr/>
        <p:txBody>
          <a:bodyPr>
            <a:normAutofit lnSpcReduction="10000"/>
          </a:bodyPr>
          <a:lstStyle/>
          <a:p>
            <a:pPr marL="342900" marR="0" lvl="0" indent="-342900">
              <a:lnSpc>
                <a:spcPts val="1800"/>
              </a:lnSpc>
              <a:spcBef>
                <a:spcPts val="750"/>
              </a:spcBef>
              <a:spcAft>
                <a:spcPts val="0"/>
              </a:spcAft>
              <a:buSzPts val="1000"/>
              <a:buFont typeface="Symbol" panose="05050102010706020507" pitchFamily="18" charset="2"/>
              <a:buChar char=""/>
              <a:tabLst>
                <a:tab pos="457200" algn="l"/>
              </a:tabLst>
            </a:pPr>
            <a:r>
              <a:rPr lang="en-US" sz="18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Our project is about predicting the company bankruptcy by utilizing the accounting data and ratios with help machine learning. </a:t>
            </a:r>
            <a:r>
              <a:rPr lang="en-US" sz="1800" b="1"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Bankruptcy prediction</a:t>
            </a:r>
            <a:r>
              <a:rPr lang="en-US" sz="18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 is the art of predicting bankruptcy and various measures of financial distress of public firms. It is a vast area of finance and accounting research. The importance of the area is due in part to the relevance for creditors and investors in evaluating the likelihood that a firm may go bankrupt</a:t>
            </a:r>
            <a:r>
              <a:rPr lang="en-US" sz="1800"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a:t>
            </a:r>
            <a:endParaRPr lang="en-US" sz="1800" dirty="0">
              <a:solidFill>
                <a:srgbClr val="2B2B2B"/>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ts val="1800"/>
              </a:lnSpc>
              <a:spcBef>
                <a:spcPts val="0"/>
              </a:spcBef>
              <a:spcAft>
                <a:spcPts val="800"/>
              </a:spcAft>
              <a:buSzPts val="1000"/>
              <a:buNone/>
              <a:tabLst>
                <a:tab pos="914400" algn="l"/>
              </a:tabLs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FF0000"/>
                </a:solidFill>
                <a:effectLst/>
                <a:latin typeface="Roboto" panose="02000000000000000000" pitchFamily="2" charset="0"/>
                <a:cs typeface="Times New Roman" panose="02020603050405020304" pitchFamily="18" charset="0"/>
              </a:rPr>
              <a:t>How it  relates to fintech </a:t>
            </a:r>
            <a:r>
              <a:rPr lang="en-US" sz="1800">
                <a:solidFill>
                  <a:srgbClr val="FF0000"/>
                </a:solidFill>
                <a:effectLst/>
                <a:latin typeface="Roboto" panose="02000000000000000000" pitchFamily="2" charset="0"/>
                <a:cs typeface="Times New Roman" panose="02020603050405020304" pitchFamily="18" charset="0"/>
              </a:rPr>
              <a:t>and machine learning</a:t>
            </a:r>
            <a:r>
              <a:rPr lang="en-US" sz="1800" dirty="0">
                <a:solidFill>
                  <a:srgbClr val="FF0000"/>
                </a:solidFill>
                <a:effectLst/>
                <a:latin typeface="Roboto" panose="02000000000000000000" pitchFamily="2" charset="0"/>
                <a:cs typeface="Times New Roman" panose="02020603050405020304" pitchFamily="18" charset="0"/>
              </a:rPr>
              <a:t>:</a:t>
            </a:r>
          </a:p>
          <a:p>
            <a:r>
              <a:rPr lang="en-US" sz="18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Predicting bankruptcy is one of the fundamental task of credit risk assessment. All business small or large face the challenge of managing risk. In order to be prepared in the event of a potential loss become actual loss, fintech plays a crucial role in managing such risk. Fintech make risk management easier not just for business but for all participants in the financial eco-system. Fintech enable data-driven predictions to help in making business or investment decision. Using machine learning as tool </a:t>
            </a:r>
            <a:endParaRPr lang="en-US" dirty="0"/>
          </a:p>
        </p:txBody>
      </p:sp>
    </p:spTree>
    <p:extLst>
      <p:ext uri="{BB962C8B-B14F-4D97-AF65-F5344CB8AC3E}">
        <p14:creationId xmlns:p14="http://schemas.microsoft.com/office/powerpoint/2010/main" val="1046668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2EBC-BF69-0963-9819-FF3FA2F94734}"/>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2A549118-7B86-9958-040F-33D962293B22}"/>
              </a:ext>
            </a:extLst>
          </p:cNvPr>
          <p:cNvSpPr>
            <a:spLocks noGrp="1"/>
          </p:cNvSpPr>
          <p:nvPr>
            <p:ph idx="1"/>
          </p:nvPr>
        </p:nvSpPr>
        <p:spPr/>
        <p:txBody>
          <a:bodyPr>
            <a:normAutofit/>
          </a:bodyPr>
          <a:lstStyle/>
          <a:p>
            <a:pPr>
              <a:spcAft>
                <a:spcPts val="0"/>
              </a:spcAft>
            </a:pPr>
            <a:endParaRPr lang="en-US" dirty="0">
              <a:effectLst/>
            </a:endParaRPr>
          </a:p>
          <a:p>
            <a:pPr marL="742950" marR="0" lvl="1" indent="-285750">
              <a:lnSpc>
                <a:spcPts val="1800"/>
              </a:lnSpc>
              <a:spcBef>
                <a:spcPts val="0"/>
              </a:spcBef>
              <a:spcAft>
                <a:spcPts val="80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Since the data being imbalance, categorical and non-liner, we picked models which can go well with imbalance data. </a:t>
            </a:r>
            <a:endParaRPr lang="en-US" sz="1100" dirty="0">
              <a:solidFill>
                <a:srgbClr val="2B2B2B"/>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ts val="1800"/>
              </a:lnSpc>
              <a:spcBef>
                <a:spcPts val="0"/>
              </a:spcBef>
              <a:spcAft>
                <a:spcPts val="800"/>
              </a:spcAft>
              <a:buSzPts val="1000"/>
              <a:buFont typeface="Courier New" panose="02070309020205020404" pitchFamily="49" charset="0"/>
              <a:buChar char="o"/>
              <a:tabLst>
                <a:tab pos="914400" algn="l"/>
              </a:tabLst>
            </a:pPr>
            <a:r>
              <a:rPr lang="en-US" sz="1100" dirty="0">
                <a:solidFill>
                  <a:srgbClr val="2B2B2B"/>
                </a:solidFill>
                <a:effectLst/>
                <a:latin typeface="Arial" panose="020B0604020202020204" pitchFamily="34" charset="0"/>
                <a:ea typeface="Times New Roman" panose="02020603050405020304" pitchFamily="18" charset="0"/>
                <a:cs typeface="Arial" panose="020B0604020202020204" pitchFamily="34" charset="0"/>
              </a:rPr>
              <a:t> </a:t>
            </a:r>
            <a:r>
              <a:rPr lang="en-US" sz="1100" b="1" u="sng"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Random Forest Classifier: </a:t>
            </a:r>
            <a:r>
              <a:rPr lang="en-US" sz="1100" spc="10" dirty="0">
                <a:solidFill>
                  <a:srgbClr val="FF0000"/>
                </a:solidFill>
                <a:effectLst/>
                <a:latin typeface="Arial" panose="020B0604020202020204" pitchFamily="34" charset="0"/>
                <a:ea typeface="Calibri" panose="020F0502020204030204" pitchFamily="34" charset="0"/>
                <a:cs typeface="Arial" panose="020B0604020202020204" pitchFamily="34" charset="0"/>
              </a:rPr>
              <a:t>Random forest classifier creates a set of decision trees from a randomly selected subset of the training set. It is basically </a:t>
            </a:r>
            <a:r>
              <a:rPr lang="en-US" sz="1100" i="1" spc="10" dirty="0">
                <a:solidFill>
                  <a:srgbClr val="FF0000"/>
                </a:solidFill>
                <a:effectLst/>
                <a:latin typeface="Arial" panose="020B0604020202020204" pitchFamily="34" charset="0"/>
                <a:ea typeface="Calibri" panose="020F0502020204030204" pitchFamily="34" charset="0"/>
                <a:cs typeface="Arial" panose="020B0604020202020204" pitchFamily="34" charset="0"/>
              </a:rPr>
              <a:t>a set of decision trees (DT) from a randomly selected subset of the training set and then It collects the votes from different decision trees to decide the final prediction</a:t>
            </a:r>
            <a:r>
              <a:rPr lang="en-US" sz="1100" i="1" spc="10" dirty="0">
                <a:solidFill>
                  <a:srgbClr val="273239"/>
                </a:solidFill>
                <a:effectLst/>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ts val="1800"/>
              </a:lnSpc>
              <a:spcBef>
                <a:spcPts val="0"/>
              </a:spcBef>
              <a:spcAft>
                <a:spcPts val="800"/>
              </a:spcAft>
              <a:buSzPts val="1000"/>
              <a:buFont typeface="Courier New" panose="02070309020205020404" pitchFamily="49" charset="0"/>
              <a:buChar char="o"/>
              <a:tabLst>
                <a:tab pos="914400" algn="l"/>
              </a:tabLst>
            </a:pPr>
            <a:r>
              <a:rPr lang="en-US" sz="1100" spc="10" dirty="0">
                <a:solidFill>
                  <a:srgbClr val="FF0000"/>
                </a:solidFill>
                <a:effectLst/>
                <a:latin typeface="Arial" panose="020B0604020202020204" pitchFamily="34" charset="0"/>
                <a:ea typeface="Calibri" panose="020F0502020204030204" pitchFamily="34" charset="0"/>
                <a:cs typeface="Arial" panose="020B0604020202020204" pitchFamily="34" charset="0"/>
              </a:rPr>
              <a:t> </a:t>
            </a:r>
            <a:r>
              <a:rPr lang="en-US" sz="1100" b="1" u="sng" spc="10" dirty="0" err="1">
                <a:solidFill>
                  <a:srgbClr val="FF0000"/>
                </a:solidFill>
                <a:effectLst/>
                <a:latin typeface="Arial" panose="020B0604020202020204" pitchFamily="34" charset="0"/>
                <a:ea typeface="Calibri" panose="020F0502020204030204" pitchFamily="34" charset="0"/>
                <a:cs typeface="Arial" panose="020B0604020202020204" pitchFamily="34" charset="0"/>
              </a:rPr>
              <a:t>XgBoost</a:t>
            </a:r>
            <a:r>
              <a:rPr lang="en-US" sz="1100" b="1" u="sng" spc="10" dirty="0">
                <a:solidFill>
                  <a:srgbClr val="FF0000"/>
                </a:solidFill>
                <a:effectLst/>
                <a:latin typeface="Arial" panose="020B0604020202020204" pitchFamily="34" charset="0"/>
                <a:ea typeface="Calibri" panose="020F0502020204030204" pitchFamily="34" charset="0"/>
                <a:cs typeface="Arial" panose="020B0604020202020204" pitchFamily="34" charset="0"/>
              </a:rPr>
              <a:t> classifier </a:t>
            </a:r>
            <a:r>
              <a:rPr lang="en-US" sz="1100" spc="10" dirty="0">
                <a:solidFill>
                  <a:srgbClr val="FF0000"/>
                </a:solidFill>
                <a:effectLst/>
                <a:latin typeface="Arial" panose="020B0604020202020204" pitchFamily="34" charset="0"/>
                <a:ea typeface="Calibri" panose="020F0502020204030204" pitchFamily="34" charset="0"/>
                <a:cs typeface="Arial" panose="020B0604020202020204" pitchFamily="34" charset="0"/>
              </a:rPr>
              <a:t>algorithm, decision trees are created in sequential form. Weights play an important role in </a:t>
            </a:r>
            <a:r>
              <a:rPr lang="en-US" sz="1100" spc="10" dirty="0" err="1">
                <a:solidFill>
                  <a:srgbClr val="FF0000"/>
                </a:solidFill>
                <a:effectLst/>
                <a:latin typeface="Arial" panose="020B0604020202020204" pitchFamily="34" charset="0"/>
                <a:ea typeface="Calibri" panose="020F0502020204030204" pitchFamily="34" charset="0"/>
                <a:cs typeface="Arial" panose="020B0604020202020204" pitchFamily="34" charset="0"/>
              </a:rPr>
              <a:t>XGBoost</a:t>
            </a:r>
            <a:r>
              <a:rPr lang="en-US" sz="1100" spc="10" dirty="0">
                <a:solidFill>
                  <a:srgbClr val="FF0000"/>
                </a:solidFill>
                <a:effectLst/>
                <a:latin typeface="Arial" panose="020B0604020202020204" pitchFamily="34" charset="0"/>
                <a:ea typeface="Calibri" panose="020F0502020204030204" pitchFamily="34" charset="0"/>
                <a:cs typeface="Arial" panose="020B0604020202020204" pitchFamily="34" charset="0"/>
              </a:rPr>
              <a:t>. Weights are assigned to all the independent  variables which are then fed into the decision tree which predicts results. The weight of variables predicted wrong by the tree is increased and these variables are then fed to the second decision tree. These individual classifiers/predictors then ensemble to give a strong and more precise model. It can work on regression, classification, ranking, and user-defined prediction problems.</a:t>
            </a:r>
          </a:p>
          <a:p>
            <a:pPr marL="742950" lvl="1" indent="-285750">
              <a:lnSpc>
                <a:spcPts val="1800"/>
              </a:lnSpc>
              <a:spcBef>
                <a:spcPts val="0"/>
              </a:spcBef>
              <a:spcAft>
                <a:spcPts val="800"/>
              </a:spcAft>
              <a:buSzPts val="1000"/>
              <a:buFont typeface="Courier New" panose="02070309020205020404" pitchFamily="49" charset="0"/>
              <a:buChar char="o"/>
              <a:tabLst>
                <a:tab pos="914400" algn="l"/>
              </a:tabLst>
            </a:pPr>
            <a:r>
              <a:rPr lang="en-US" sz="1100" b="1" u="sng"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Decision tree classifier-</a:t>
            </a:r>
            <a:r>
              <a:rPr lang="en-US" sz="1100" b="1" u="sng" spc="1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 </a:t>
            </a:r>
            <a:r>
              <a:rPr lang="en-US" sz="1100" spc="1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Decision tree is a flowchart-like tree structure, where each internal node denotes a test on an attribute, each branch represents an outcome of the test, and each leaf node (terminal node) holds a class label.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p>
            <a:pPr marL="742950" marR="0" lvl="1" indent="-285750">
              <a:lnSpc>
                <a:spcPts val="1800"/>
              </a:lnSpc>
              <a:spcBef>
                <a:spcPts val="0"/>
              </a:spcBef>
              <a:spcAft>
                <a:spcPts val="800"/>
              </a:spcAft>
              <a:buSzPts val="1000"/>
              <a:buFont typeface="Courier New" panose="02070309020205020404" pitchFamily="49" charset="0"/>
              <a:buChar char="o"/>
              <a:tabLst>
                <a:tab pos="914400" algn="l"/>
              </a:tabLst>
            </a:pPr>
            <a:endParaRPr lang="en-US" sz="1100" dirty="0">
              <a:solidFill>
                <a:srgbClr val="2B2B2B"/>
              </a:solidFill>
              <a:effectLst/>
              <a:latin typeface="Arial" panose="020B0604020202020204" pitchFamily="34" charset="0"/>
              <a:ea typeface="Calibri" panose="020F0502020204030204" pitchFamily="34" charset="0"/>
              <a:cs typeface="Arial" panose="020B0604020202020204" pitchFamily="34" charset="0"/>
            </a:endParaRPr>
          </a:p>
          <a:p>
            <a:pPr marL="457200" marR="0" lvl="1" indent="0">
              <a:lnSpc>
                <a:spcPts val="1800"/>
              </a:lnSpc>
              <a:spcBef>
                <a:spcPts val="0"/>
              </a:spcBef>
              <a:spcAft>
                <a:spcPts val="800"/>
              </a:spcAft>
              <a:buSzPts val="1000"/>
              <a:buNone/>
              <a:tabLst>
                <a:tab pos="914400" algn="l"/>
              </a:tabLst>
            </a:pPr>
            <a:endParaRPr lang="en-US" sz="1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ts val="1800"/>
              </a:lnSpc>
              <a:spcBef>
                <a:spcPts val="0"/>
              </a:spcBef>
              <a:spcAft>
                <a:spcPts val="800"/>
              </a:spcAft>
              <a:buSzPts val="1000"/>
              <a:buFont typeface="Courier New" panose="02070309020205020404" pitchFamily="49" charset="0"/>
              <a:buChar char="o"/>
              <a:tabLst>
                <a:tab pos="914400" algn="l"/>
              </a:tabLst>
            </a:pPr>
            <a:endParaRPr lang="en-US" sz="1000" dirty="0">
              <a:solidFill>
                <a:srgbClr val="2B2B2B"/>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4729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0C387-F474-B439-F306-B9F4379AADF2}"/>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908F916C-45ED-2728-0291-0EDA134619F9}"/>
              </a:ext>
            </a:extLst>
          </p:cNvPr>
          <p:cNvSpPr>
            <a:spLocks noGrp="1"/>
          </p:cNvSpPr>
          <p:nvPr>
            <p:ph idx="1"/>
          </p:nvPr>
        </p:nvSpPr>
        <p:spPr/>
        <p:txBody>
          <a:bodyPr/>
          <a:lstStyle/>
          <a:p>
            <a:pPr>
              <a:spcBef>
                <a:spcPts val="0"/>
              </a:spcBef>
              <a:spcAft>
                <a:spcPts val="0"/>
              </a:spcAft>
            </a:pPr>
            <a:endParaRPr lang="en-US" dirty="0">
              <a:effectLst/>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We found a </a:t>
            </a:r>
            <a:r>
              <a:rPr lang="en-US" sz="1400" dirty="0">
                <a:solidFill>
                  <a:srgbClr val="FF0000"/>
                </a:solidFill>
                <a:effectLst/>
                <a:latin typeface="Roboto" panose="02000000000000000000" pitchFamily="2" charset="0"/>
                <a:ea typeface="Calibri" panose="020F0502020204030204" pitchFamily="34" charset="0"/>
                <a:cs typeface="Segoe UI" panose="020B0502040204020203" pitchFamily="34" charset="0"/>
              </a:rPr>
              <a:t>bankruptcy prediction dataset related to the American companies in the stock market (1999-2018) on </a:t>
            </a:r>
            <a:r>
              <a:rPr lang="en-US" sz="1400" dirty="0" err="1">
                <a:solidFill>
                  <a:srgbClr val="FF0000"/>
                </a:solidFill>
                <a:effectLst/>
                <a:latin typeface="Roboto" panose="02000000000000000000" pitchFamily="2" charset="0"/>
                <a:ea typeface="Calibri" panose="020F0502020204030204" pitchFamily="34" charset="0"/>
                <a:cs typeface="Segoe UI" panose="020B0502040204020203" pitchFamily="34" charset="0"/>
              </a:rPr>
              <a:t>Github</a:t>
            </a:r>
            <a:r>
              <a:rPr lang="en-US" sz="1400" dirty="0">
                <a:solidFill>
                  <a:srgbClr val="FF0000"/>
                </a:solidFill>
                <a:effectLst/>
                <a:latin typeface="Roboto" panose="02000000000000000000" pitchFamily="2" charset="0"/>
                <a:ea typeface="Calibri" panose="020F0502020204030204" pitchFamily="34" charset="0"/>
                <a:cs typeface="Segoe UI" panose="020B0502040204020203" pitchFamily="34" charset="0"/>
              </a:rPr>
              <a:t>.</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This data has accounting data from different 8262 different companies in the period between 1999 to 2018</a:t>
            </a: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Calibri" panose="020F0502020204030204" pitchFamily="34" charset="0"/>
                <a:cs typeface="Times New Roman" panose="02020603050405020304" pitchFamily="18" charset="0"/>
              </a:rPr>
              <a:t>The data provided on GitHub claims to provide enough features to predict Bankruptcy.</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lvl="1"/>
            <a:r>
              <a:rPr lang="en-US" dirty="0" err="1">
                <a:hlinkClick r:id="rId2"/>
              </a:rPr>
              <a:t>sowide</a:t>
            </a:r>
            <a:r>
              <a:rPr lang="en-US" dirty="0">
                <a:hlinkClick r:id="rId2"/>
              </a:rPr>
              <a:t>/</a:t>
            </a:r>
            <a:r>
              <a:rPr lang="en-US" dirty="0" err="1">
                <a:hlinkClick r:id="rId2"/>
              </a:rPr>
              <a:t>bankruptcy_dataset</a:t>
            </a:r>
            <a:r>
              <a:rPr lang="en-US" dirty="0">
                <a:hlinkClick r:id="rId2"/>
              </a:rPr>
              <a:t>: Bankruptcy prediction dataset related to the </a:t>
            </a:r>
            <a:r>
              <a:rPr lang="en-US" dirty="0" err="1">
                <a:hlinkClick r:id="rId2"/>
              </a:rPr>
              <a:t>american</a:t>
            </a:r>
            <a:r>
              <a:rPr lang="en-US" dirty="0">
                <a:hlinkClick r:id="rId2"/>
              </a:rPr>
              <a:t> companies in the stock market (1999-2018) (github.com)</a:t>
            </a:r>
            <a:endParaRPr lang="en-US" dirty="0"/>
          </a:p>
        </p:txBody>
      </p:sp>
    </p:spTree>
    <p:extLst>
      <p:ext uri="{BB962C8B-B14F-4D97-AF65-F5344CB8AC3E}">
        <p14:creationId xmlns:p14="http://schemas.microsoft.com/office/powerpoint/2010/main" val="37656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E3969-C96E-B30B-912D-CF33975FBB02}"/>
              </a:ext>
            </a:extLst>
          </p:cNvPr>
          <p:cNvSpPr>
            <a:spLocks noGrp="1"/>
          </p:cNvSpPr>
          <p:nvPr>
            <p:ph type="title"/>
          </p:nvPr>
        </p:nvSpPr>
        <p:spPr/>
        <p:txBody>
          <a:bodyPr/>
          <a:lstStyle/>
          <a:p>
            <a:r>
              <a:rPr lang="en-US" dirty="0"/>
              <a:t>Data Preparation process</a:t>
            </a:r>
          </a:p>
        </p:txBody>
      </p:sp>
      <p:sp>
        <p:nvSpPr>
          <p:cNvPr id="3" name="Content Placeholder 2">
            <a:extLst>
              <a:ext uri="{FF2B5EF4-FFF2-40B4-BE49-F238E27FC236}">
                <a16:creationId xmlns:a16="http://schemas.microsoft.com/office/drawing/2014/main" id="{B6A6C3CF-2AD6-CB6B-4FD2-D79008D92F68}"/>
              </a:ext>
            </a:extLst>
          </p:cNvPr>
          <p:cNvSpPr>
            <a:spLocks noGrp="1"/>
          </p:cNvSpPr>
          <p:nvPr>
            <p:ph idx="1"/>
          </p:nvPr>
        </p:nvSpPr>
        <p:spPr/>
        <p:txBody>
          <a:bodyPr/>
          <a:lstStyle/>
          <a:p>
            <a:pPr>
              <a:spcBef>
                <a:spcPts val="0"/>
              </a:spcBef>
              <a:spcAft>
                <a:spcPts val="0"/>
              </a:spcAft>
            </a:pPr>
            <a:endParaRPr lang="en-US" dirty="0">
              <a:effectLst/>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The data was fairly clean but we retitle the columns, checked for any missing information and confirm the </a:t>
            </a:r>
            <a:r>
              <a:rPr lang="en-US" sz="1500" dirty="0" err="1">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dtype</a:t>
            </a: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 of columns, Scaled the data using </a:t>
            </a:r>
            <a:r>
              <a:rPr lang="en-US" sz="1500" dirty="0" err="1">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StandardScaler</a:t>
            </a: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 and finally, splitting the data into X features and y  labels.</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a:spcBef>
                <a:spcPts val="0"/>
              </a:spcBef>
              <a:spcAft>
                <a:spcPts val="0"/>
              </a:spcAft>
            </a:pPr>
            <a:endParaRPr lang="en-US" dirty="0">
              <a:effectLst/>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Training process involves dealing with imbalance data by applying smote oversampling then iterating the models by using </a:t>
            </a:r>
            <a:r>
              <a:rPr lang="en-US" sz="1500" dirty="0" err="1">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kfold</a:t>
            </a: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 validation for splitting the data in to test and training.</a:t>
            </a:r>
            <a:endParaRPr lang="en-US" sz="1100" dirty="0">
              <a:solidFill>
                <a:srgbClr val="2B2B2B"/>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38599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7A2C5-56C4-8A58-2AAF-1AD03EB39567}"/>
              </a:ext>
            </a:extLst>
          </p:cNvPr>
          <p:cNvSpPr>
            <a:spLocks noGrp="1"/>
          </p:cNvSpPr>
          <p:nvPr>
            <p:ph type="title"/>
          </p:nvPr>
        </p:nvSpPr>
        <p:spPr/>
        <p:txBody>
          <a:bodyPr/>
          <a:lstStyle/>
          <a:p>
            <a:r>
              <a:rPr lang="en-US" dirty="0"/>
              <a:t>Project Approach</a:t>
            </a:r>
          </a:p>
        </p:txBody>
      </p:sp>
      <p:sp>
        <p:nvSpPr>
          <p:cNvPr id="3" name="Content Placeholder 2">
            <a:extLst>
              <a:ext uri="{FF2B5EF4-FFF2-40B4-BE49-F238E27FC236}">
                <a16:creationId xmlns:a16="http://schemas.microsoft.com/office/drawing/2014/main" id="{E4658D9A-CC84-63F7-B03E-6A722FDFE4A8}"/>
              </a:ext>
            </a:extLst>
          </p:cNvPr>
          <p:cNvSpPr>
            <a:spLocks noGrp="1"/>
          </p:cNvSpPr>
          <p:nvPr>
            <p:ph idx="1"/>
          </p:nvPr>
        </p:nvSpPr>
        <p:spPr/>
        <p:txBody>
          <a:bodyPr>
            <a:normAutofit lnSpcReduction="10000"/>
          </a:bodyPr>
          <a:lstStyle/>
          <a:p>
            <a:pPr>
              <a:spcBef>
                <a:spcPts val="0"/>
              </a:spcBef>
              <a:spcAft>
                <a:spcPts val="0"/>
              </a:spcAft>
            </a:pPr>
            <a:endParaRPr lang="en-US" dirty="0">
              <a:effectLst/>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Step 1 – clean and scale data</a:t>
            </a:r>
            <a:endParaRPr lang="en-US" sz="1100" dirty="0">
              <a:solidFill>
                <a:srgbClr val="2B2B2B"/>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err="1">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Sklearn</a:t>
            </a: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 </a:t>
            </a:r>
            <a:r>
              <a:rPr lang="en-US" sz="1500" dirty="0" err="1">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standardscaler</a:t>
            </a: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 </a:t>
            </a:r>
            <a:r>
              <a:rPr lang="en-US" sz="1100" dirty="0">
                <a:solidFill>
                  <a:srgbClr val="FF0000"/>
                </a:solidFill>
                <a:effectLst/>
                <a:latin typeface="Segoe UI" panose="020B0502040204020203" pitchFamily="34" charset="0"/>
                <a:ea typeface="Calibri" panose="020F0502020204030204" pitchFamily="34" charset="0"/>
                <a:cs typeface="Times New Roman" panose="02020603050405020304" pitchFamily="18" charset="0"/>
              </a:rPr>
              <a:t>Centering and scaling happen independently on each feature by computing the relevant statistics on the samples in the training set. Mean and standard deviation are then stored to be used on later data using </a:t>
            </a:r>
            <a:r>
              <a:rPr lang="en-US" sz="1050" b="1" u="none" strike="noStrike" dirty="0">
                <a:solidFill>
                  <a:srgbClr val="FF0000"/>
                </a:solidFill>
                <a:effectLst/>
                <a:latin typeface="Consolas" panose="020B0609020204030204" pitchFamily="49" charset="0"/>
                <a:ea typeface="Calibri" panose="020F0502020204030204" pitchFamily="34" charset="0"/>
                <a:cs typeface="Courier New" panose="02070309020205020404" pitchFamily="49" charset="0"/>
                <a:hlinkClick r:id="rId2" tooltip="sklearn.preprocessing.StandardScaler.transform"/>
              </a:rPr>
              <a:t>transform</a:t>
            </a:r>
            <a:r>
              <a:rPr lang="en-US" sz="1100" dirty="0">
                <a:solidFill>
                  <a:srgbClr val="FF0000"/>
                </a:solidFill>
                <a:effectLst/>
                <a:latin typeface="Segoe UI" panose="020B0502040204020203" pitchFamily="34" charset="0"/>
                <a:ea typeface="Calibri" panose="020F0502020204030204" pitchFamily="34" charset="0"/>
                <a:cs typeface="Times New Roman" panose="02020603050405020304" pitchFamily="18" charset="0"/>
              </a:rPr>
              <a:t>.</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Step 2 – oversample with smote-</a:t>
            </a:r>
            <a:r>
              <a:rPr lang="en-US" sz="1300" spc="10" dirty="0">
                <a:solidFill>
                  <a:srgbClr val="273239"/>
                </a:solidFill>
                <a:effectLst/>
                <a:latin typeface="Arial" panose="020B0604020202020204" pitchFamily="34" charset="0"/>
                <a:ea typeface="Calibri" panose="020F0502020204030204" pitchFamily="34" charset="0"/>
                <a:cs typeface="Times New Roman" panose="02020603050405020304" pitchFamily="18" charset="0"/>
              </a:rPr>
              <a:t> </a:t>
            </a:r>
            <a:r>
              <a:rPr lang="en-US" sz="1300" spc="1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(synthetic minority oversampling technique) is one of the most commonly used oversampling methods to solve the imbalance problem.</a:t>
            </a:r>
            <a:br>
              <a:rPr lang="en-US" sz="1300" spc="1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br>
            <a:r>
              <a:rPr lang="en-US" sz="1300" spc="1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It aims to balance class distribution by randomly increasing minority class examples by replicating them.- definition by geeksforgeeks.com</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Step 3 – Iterating models with </a:t>
            </a:r>
            <a:r>
              <a:rPr lang="en-US" sz="1500" dirty="0" err="1">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kfold</a:t>
            </a: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 validation </a:t>
            </a:r>
            <a:endParaRPr lang="en-US" sz="1100" dirty="0">
              <a:solidFill>
                <a:srgbClr val="2B2B2B"/>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500"/>
              </a:spcAft>
              <a:buSzPts val="1000"/>
              <a:buFont typeface="Courier New" panose="02070309020205020404" pitchFamily="49" charset="0"/>
              <a:buChar char="o"/>
              <a:tabLst>
                <a:tab pos="914400" algn="l"/>
              </a:tabLst>
            </a:pPr>
            <a:r>
              <a:rPr lang="en-US" sz="120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K-Folds cross-validator</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500"/>
              </a:spcAft>
              <a:buSzPts val="1000"/>
              <a:buFont typeface="Courier New" panose="02070309020205020404" pitchFamily="49" charset="0"/>
              <a:buChar char="o"/>
              <a:tabLst>
                <a:tab pos="914400" algn="l"/>
              </a:tabLst>
            </a:pPr>
            <a:r>
              <a:rPr lang="en-US" sz="120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Provides train/test indices to split data in train/test sets. Split dataset into k consecutive folds (without shuffling by default).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500"/>
              </a:spcAft>
              <a:buSzPts val="1000"/>
              <a:buFont typeface="Courier New" panose="02070309020205020404" pitchFamily="49" charset="0"/>
              <a:buChar char="o"/>
              <a:tabLst>
                <a:tab pos="914400" algn="l"/>
              </a:tabLst>
            </a:pPr>
            <a:r>
              <a:rPr lang="en-US" sz="120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Each fold is then used once as a validation while the k - 1 remaining folds form the training set. Definition by scikit-learn.org</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2B2B2B"/>
                </a:solidFill>
                <a:effectLst/>
                <a:latin typeface="Roboto" panose="02000000000000000000" pitchFamily="2" charset="0"/>
                <a:ea typeface="Times New Roman" panose="02020603050405020304" pitchFamily="18" charset="0"/>
                <a:cs typeface="Times New Roman" panose="02020603050405020304" pitchFamily="18" charset="0"/>
              </a:rPr>
              <a:t> </a:t>
            </a:r>
            <a:endParaRPr lang="en-US" sz="1100" dirty="0">
              <a:solidFill>
                <a:srgbClr val="2B2B2B"/>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9725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A8995-160E-9F3D-536E-2E997A3A1534}"/>
              </a:ext>
            </a:extLst>
          </p:cNvPr>
          <p:cNvSpPr>
            <a:spLocks noGrp="1"/>
          </p:cNvSpPr>
          <p:nvPr>
            <p:ph type="title"/>
          </p:nvPr>
        </p:nvSpPr>
        <p:spPr/>
        <p:txBody>
          <a:bodyPr/>
          <a:lstStyle/>
          <a:p>
            <a:r>
              <a:rPr lang="en-US" dirty="0"/>
              <a:t>Unanticipated Insight</a:t>
            </a:r>
          </a:p>
        </p:txBody>
      </p:sp>
      <p:sp>
        <p:nvSpPr>
          <p:cNvPr id="3" name="Content Placeholder 2">
            <a:extLst>
              <a:ext uri="{FF2B5EF4-FFF2-40B4-BE49-F238E27FC236}">
                <a16:creationId xmlns:a16="http://schemas.microsoft.com/office/drawing/2014/main" id="{894B0C2F-078A-0CE2-9DC5-52CA433BF3D5}"/>
              </a:ext>
            </a:extLst>
          </p:cNvPr>
          <p:cNvSpPr>
            <a:spLocks noGrp="1"/>
          </p:cNvSpPr>
          <p:nvPr>
            <p:ph idx="1"/>
          </p:nvPr>
        </p:nvSpPr>
        <p:spPr/>
        <p:txBody>
          <a:bodyPr/>
          <a:lstStyle/>
          <a:p>
            <a:pPr>
              <a:spcBef>
                <a:spcPts val="0"/>
              </a:spcBef>
              <a:spcAft>
                <a:spcPts val="0"/>
              </a:spcAft>
            </a:pPr>
            <a:endParaRPr lang="en-US" dirty="0">
              <a:effectLst/>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We face the problem that are we having proper data for prediction?</a:t>
            </a:r>
            <a:endParaRPr lang="en-US" sz="1100" dirty="0">
              <a:solidFill>
                <a:srgbClr val="2B2B2B"/>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Do we need to calculate ratio? (Financial ratios are indicators of company’s health)</a:t>
            </a:r>
            <a:endParaRPr lang="en-US" sz="1100" dirty="0">
              <a:solidFill>
                <a:srgbClr val="2B2B2B"/>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As per the research article provided with data source, the data does include enough information to predict the bankruptcy.</a:t>
            </a:r>
            <a:endParaRPr lang="en-US" sz="1100" dirty="0">
              <a:solidFill>
                <a:srgbClr val="2B2B2B"/>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To address this issue we tried models with and without ratios</a:t>
            </a:r>
            <a:endParaRPr lang="en-US" sz="1100" dirty="0">
              <a:solidFill>
                <a:srgbClr val="2B2B2B"/>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19197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7A65-4CBF-237B-AA33-FEBEBAD5492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6FBEE9EB-A9AE-BBE1-88F4-B2D400EBD8EC}"/>
              </a:ext>
            </a:extLst>
          </p:cNvPr>
          <p:cNvSpPr>
            <a:spLocks noGrp="1"/>
          </p:cNvSpPr>
          <p:nvPr>
            <p:ph idx="1"/>
          </p:nvPr>
        </p:nvSpPr>
        <p:spPr/>
        <p:txBody>
          <a:bodyPr/>
          <a:lstStyle/>
          <a:p>
            <a:r>
              <a:rPr lang="en-US" sz="1200" dirty="0"/>
              <a:t>As per the Classification report and confusion matrix, Radom Forest Classifier performed best with a precision 90% for Bankruptcy class. The model was able to predict 94% of bankruptcy cases with 90% precision. Though Decision tree classifier and </a:t>
            </a:r>
            <a:r>
              <a:rPr lang="en-US" sz="1200" dirty="0" err="1"/>
              <a:t>XGBoost</a:t>
            </a:r>
            <a:r>
              <a:rPr lang="en-US" sz="1200" dirty="0"/>
              <a:t> classifier were close too</a:t>
            </a:r>
            <a:r>
              <a:rPr lang="en-US" dirty="0"/>
              <a:t>. </a:t>
            </a:r>
          </a:p>
        </p:txBody>
      </p:sp>
      <p:pic>
        <p:nvPicPr>
          <p:cNvPr id="5" name="Picture 4">
            <a:extLst>
              <a:ext uri="{FF2B5EF4-FFF2-40B4-BE49-F238E27FC236}">
                <a16:creationId xmlns:a16="http://schemas.microsoft.com/office/drawing/2014/main" id="{C835E327-7585-5D11-2D41-D9595E0B604F}"/>
              </a:ext>
            </a:extLst>
          </p:cNvPr>
          <p:cNvPicPr>
            <a:picLocks noChangeAspect="1"/>
          </p:cNvPicPr>
          <p:nvPr/>
        </p:nvPicPr>
        <p:blipFill>
          <a:blip r:embed="rId2"/>
          <a:stretch>
            <a:fillRect/>
          </a:stretch>
        </p:blipFill>
        <p:spPr>
          <a:xfrm>
            <a:off x="698198" y="2997201"/>
            <a:ext cx="3454400" cy="3251199"/>
          </a:xfrm>
          <a:prstGeom prst="rect">
            <a:avLst/>
          </a:prstGeom>
        </p:spPr>
      </p:pic>
      <p:pic>
        <p:nvPicPr>
          <p:cNvPr id="7" name="Picture 6">
            <a:extLst>
              <a:ext uri="{FF2B5EF4-FFF2-40B4-BE49-F238E27FC236}">
                <a16:creationId xmlns:a16="http://schemas.microsoft.com/office/drawing/2014/main" id="{CB7B1622-136F-B8E6-2B98-D2EAD9388B56}"/>
              </a:ext>
            </a:extLst>
          </p:cNvPr>
          <p:cNvPicPr>
            <a:picLocks noChangeAspect="1"/>
          </p:cNvPicPr>
          <p:nvPr/>
        </p:nvPicPr>
        <p:blipFill>
          <a:blip r:embed="rId3"/>
          <a:stretch>
            <a:fillRect/>
          </a:stretch>
        </p:blipFill>
        <p:spPr>
          <a:xfrm>
            <a:off x="4449537" y="2997201"/>
            <a:ext cx="3454400" cy="3251198"/>
          </a:xfrm>
          <a:prstGeom prst="rect">
            <a:avLst/>
          </a:prstGeom>
        </p:spPr>
      </p:pic>
      <p:pic>
        <p:nvPicPr>
          <p:cNvPr id="9" name="Picture 8">
            <a:extLst>
              <a:ext uri="{FF2B5EF4-FFF2-40B4-BE49-F238E27FC236}">
                <a16:creationId xmlns:a16="http://schemas.microsoft.com/office/drawing/2014/main" id="{54D485C7-5332-C1F0-8992-2FDC9E14573D}"/>
              </a:ext>
            </a:extLst>
          </p:cNvPr>
          <p:cNvPicPr>
            <a:picLocks noChangeAspect="1"/>
          </p:cNvPicPr>
          <p:nvPr/>
        </p:nvPicPr>
        <p:blipFill>
          <a:blip r:embed="rId4"/>
          <a:stretch>
            <a:fillRect/>
          </a:stretch>
        </p:blipFill>
        <p:spPr>
          <a:xfrm>
            <a:off x="8077934" y="2997201"/>
            <a:ext cx="3454400" cy="3251197"/>
          </a:xfrm>
          <a:prstGeom prst="rect">
            <a:avLst/>
          </a:prstGeom>
        </p:spPr>
      </p:pic>
    </p:spTree>
    <p:extLst>
      <p:ext uri="{BB962C8B-B14F-4D97-AF65-F5344CB8AC3E}">
        <p14:creationId xmlns:p14="http://schemas.microsoft.com/office/powerpoint/2010/main" val="2443744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AA05E-5F32-8A34-13FE-42A1BE5896C9}"/>
              </a:ext>
            </a:extLst>
          </p:cNvPr>
          <p:cNvSpPr>
            <a:spLocks noGrp="1"/>
          </p:cNvSpPr>
          <p:nvPr>
            <p:ph type="title"/>
          </p:nvPr>
        </p:nvSpPr>
        <p:spPr/>
        <p:txBody>
          <a:bodyPr/>
          <a:lstStyle/>
          <a:p>
            <a:r>
              <a:rPr lang="en-US" dirty="0"/>
              <a:t>Next Step</a:t>
            </a:r>
          </a:p>
        </p:txBody>
      </p:sp>
      <p:sp>
        <p:nvSpPr>
          <p:cNvPr id="3" name="Content Placeholder 2">
            <a:extLst>
              <a:ext uri="{FF2B5EF4-FFF2-40B4-BE49-F238E27FC236}">
                <a16:creationId xmlns:a16="http://schemas.microsoft.com/office/drawing/2014/main" id="{CFC5F374-4BA9-48D5-7CFC-058F8EB7007E}"/>
              </a:ext>
            </a:extLst>
          </p:cNvPr>
          <p:cNvSpPr>
            <a:spLocks noGrp="1"/>
          </p:cNvSpPr>
          <p:nvPr>
            <p:ph idx="1"/>
          </p:nvPr>
        </p:nvSpPr>
        <p:spPr/>
        <p:txBody>
          <a:bodyPr/>
          <a:lstStyle/>
          <a:p>
            <a:pPr>
              <a:spcBef>
                <a:spcPts val="0"/>
              </a:spcBef>
              <a:spcAft>
                <a:spcPts val="0"/>
              </a:spcAft>
            </a:pPr>
            <a:endParaRPr lang="en-US" dirty="0">
              <a:effectLst/>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We would like to see how our model perform on unseen data. Potentially, would like to analysis how model works on post covid data. </a:t>
            </a:r>
            <a:endParaRPr lang="en-US" sz="1100" dirty="0">
              <a:solidFill>
                <a:srgbClr val="2B2B2B"/>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Customizing the data window- let say the model can predict bankruptcy for last five year of information or may be less like 2 years</a:t>
            </a:r>
          </a:p>
          <a:p>
            <a:pPr>
              <a:spcBef>
                <a:spcPts val="0"/>
              </a:spcBef>
              <a:spcAft>
                <a:spcPts val="0"/>
              </a:spcAft>
            </a:pPr>
            <a:endParaRPr lang="en-US" dirty="0">
              <a:effectLst/>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Research more different techniques which can work on such imbalance data.</a:t>
            </a:r>
          </a:p>
          <a:p>
            <a:pPr marL="74295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Discover more tools available for evaluating model performance.</a:t>
            </a:r>
            <a:endParaRPr lang="en-US" sz="1100" dirty="0">
              <a:solidFill>
                <a:srgbClr val="2B2B2B"/>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ts val="1800"/>
              </a:lnSpc>
              <a:spcBef>
                <a:spcPts val="750"/>
              </a:spcBef>
              <a:spcAft>
                <a:spcPts val="0"/>
              </a:spcAft>
              <a:buSzPts val="1000"/>
              <a:buFont typeface="Courier New" panose="02070309020205020404" pitchFamily="49" charset="0"/>
              <a:buChar char="o"/>
              <a:tabLst>
                <a:tab pos="914400" algn="l"/>
              </a:tabLst>
            </a:pPr>
            <a:r>
              <a:rPr lang="en-US" sz="15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 </a:t>
            </a:r>
            <a:endParaRPr lang="en-US" sz="1100" dirty="0">
              <a:solidFill>
                <a:srgbClr val="2B2B2B"/>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67689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Integer pillars</Template>
  <TotalTime>245</TotalTime>
  <Words>903</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Arial</vt:lpstr>
      <vt:lpstr>Arial Nova</vt:lpstr>
      <vt:lpstr>Arial Nova Light</vt:lpstr>
      <vt:lpstr>Calibri</vt:lpstr>
      <vt:lpstr>Consolas</vt:lpstr>
      <vt:lpstr>Courier New</vt:lpstr>
      <vt:lpstr>Roboto</vt:lpstr>
      <vt:lpstr>Segoe UI</vt:lpstr>
      <vt:lpstr>Symbol</vt:lpstr>
      <vt:lpstr>Times New Roman</vt:lpstr>
      <vt:lpstr>Wingdings 2</vt:lpstr>
      <vt:lpstr>SlateVTI</vt:lpstr>
      <vt:lpstr>Company Bankruptcy using machine learning</vt:lpstr>
      <vt:lpstr>Overview</vt:lpstr>
      <vt:lpstr>Models</vt:lpstr>
      <vt:lpstr>Data Source</vt:lpstr>
      <vt:lpstr>Data Preparation process</vt:lpstr>
      <vt:lpstr>Project Approach</vt:lpstr>
      <vt:lpstr>Unanticipated Insight</vt:lpstr>
      <vt:lpstr>Conclusions</vt:lpstr>
      <vt:lpstr>Next Step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Bankruptcy using machine learning</dc:title>
  <dc:creator>Amrita Prithiani</dc:creator>
  <cp:lastModifiedBy>Amrita Prithiani</cp:lastModifiedBy>
  <cp:revision>2</cp:revision>
  <dcterms:created xsi:type="dcterms:W3CDTF">2022-11-17T02:19:40Z</dcterms:created>
  <dcterms:modified xsi:type="dcterms:W3CDTF">2022-11-17T07:39:38Z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