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t>Durable Goods</a:t>
            </a:r>
            <a:endParaRPr b="1"/>
          </a:p>
        </p:txBody>
      </p:sp>
      <p:sp>
        <p:nvSpPr>
          <p:cNvPr id="86" name="Shape 8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u="sng"/>
              <a:t>Team: 5</a:t>
            </a:r>
            <a:endParaRPr b="1" sz="2400" u="sng"/>
          </a:p>
          <a:p>
            <a:pPr indent="0" lvl="0" marL="0">
              <a:spcBef>
                <a:spcPts val="0"/>
              </a:spcBef>
              <a:spcAft>
                <a:spcPts val="0"/>
              </a:spcAft>
              <a:buNone/>
            </a:pPr>
            <a:r>
              <a:t/>
            </a:r>
            <a:endParaRPr b="1" sz="2400" u="sng"/>
          </a:p>
          <a:p>
            <a:pPr indent="0" lvl="0" marL="0">
              <a:spcBef>
                <a:spcPts val="0"/>
              </a:spcBef>
              <a:spcAft>
                <a:spcPts val="0"/>
              </a:spcAft>
              <a:buNone/>
            </a:pPr>
            <a:r>
              <a:rPr lang="en"/>
              <a:t>Amrita</a:t>
            </a:r>
            <a:endParaRPr/>
          </a:p>
          <a:p>
            <a:pPr indent="0" lvl="0" marL="0">
              <a:spcBef>
                <a:spcPts val="0"/>
              </a:spcBef>
              <a:spcAft>
                <a:spcPts val="0"/>
              </a:spcAft>
              <a:buNone/>
            </a:pPr>
            <a:r>
              <a:rPr lang="en"/>
              <a:t>Austin</a:t>
            </a:r>
            <a:endParaRPr/>
          </a:p>
          <a:p>
            <a:pPr indent="0" lvl="0" marL="0">
              <a:spcBef>
                <a:spcPts val="0"/>
              </a:spcBef>
              <a:spcAft>
                <a:spcPts val="0"/>
              </a:spcAft>
              <a:buNone/>
            </a:pPr>
            <a:r>
              <a:rPr lang="en"/>
              <a:t>Preethi</a:t>
            </a:r>
            <a:endParaRPr/>
          </a:p>
          <a:p>
            <a:pPr indent="0" lvl="0" marL="0">
              <a:spcBef>
                <a:spcPts val="0"/>
              </a:spcBef>
              <a:spcAft>
                <a:spcPts val="0"/>
              </a:spcAft>
              <a:buNone/>
            </a:pPr>
            <a:r>
              <a:rPr lang="en"/>
              <a:t>Swaroop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Targeting Based on Demographics</a:t>
            </a:r>
            <a:endParaRPr/>
          </a:p>
        </p:txBody>
      </p:sp>
      <p:pic>
        <p:nvPicPr>
          <p:cNvPr id="145" name="Shape 145"/>
          <p:cNvPicPr preferRelativeResize="0"/>
          <p:nvPr/>
        </p:nvPicPr>
        <p:blipFill>
          <a:blip r:embed="rId3">
            <a:alphaModFix/>
          </a:blip>
          <a:stretch>
            <a:fillRect/>
          </a:stretch>
        </p:blipFill>
        <p:spPr>
          <a:xfrm>
            <a:off x="4499093" y="1313525"/>
            <a:ext cx="4504708" cy="2299775"/>
          </a:xfrm>
          <a:prstGeom prst="rect">
            <a:avLst/>
          </a:prstGeom>
          <a:noFill/>
          <a:ln>
            <a:noFill/>
          </a:ln>
        </p:spPr>
      </p:pic>
      <p:sp>
        <p:nvSpPr>
          <p:cNvPr id="146" name="Shape 146"/>
          <p:cNvSpPr txBox="1"/>
          <p:nvPr>
            <p:ph idx="1" type="body"/>
          </p:nvPr>
        </p:nvSpPr>
        <p:spPr>
          <a:xfrm>
            <a:off x="311700" y="1229875"/>
            <a:ext cx="3936600" cy="3446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Group 1</a:t>
            </a:r>
            <a:endParaRPr/>
          </a:p>
          <a:p>
            <a:pPr indent="-317500" lvl="1" marL="914400" rtl="0">
              <a:spcBef>
                <a:spcPts val="0"/>
              </a:spcBef>
              <a:spcAft>
                <a:spcPts val="0"/>
              </a:spcAft>
              <a:buSzPts val="1400"/>
              <a:buChar char="○"/>
            </a:pPr>
            <a:r>
              <a:rPr lang="en"/>
              <a:t>Highest Income</a:t>
            </a:r>
            <a:endParaRPr/>
          </a:p>
          <a:p>
            <a:pPr indent="-317500" lvl="1" marL="914400" rtl="0">
              <a:spcBef>
                <a:spcPts val="0"/>
              </a:spcBef>
              <a:spcAft>
                <a:spcPts val="0"/>
              </a:spcAft>
              <a:buSzPts val="1400"/>
              <a:buChar char="○"/>
            </a:pPr>
            <a:r>
              <a:rPr lang="en"/>
              <a:t>Older Children</a:t>
            </a:r>
            <a:endParaRPr/>
          </a:p>
          <a:p>
            <a:pPr indent="-317500" lvl="1" marL="914400" rtl="0">
              <a:spcBef>
                <a:spcPts val="0"/>
              </a:spcBef>
              <a:spcAft>
                <a:spcPts val="0"/>
              </a:spcAft>
              <a:buSzPts val="1400"/>
              <a:buChar char="○"/>
            </a:pPr>
            <a:r>
              <a:rPr lang="en"/>
              <a:t>Male Heads of Household</a:t>
            </a:r>
            <a:endParaRPr/>
          </a:p>
          <a:p>
            <a:pPr indent="-342900" lvl="0" marL="457200" rtl="0">
              <a:spcBef>
                <a:spcPts val="0"/>
              </a:spcBef>
              <a:spcAft>
                <a:spcPts val="0"/>
              </a:spcAft>
              <a:buSzPts val="1800"/>
              <a:buChar char="●"/>
            </a:pPr>
            <a:r>
              <a:rPr lang="en"/>
              <a:t>Group 2</a:t>
            </a:r>
            <a:endParaRPr/>
          </a:p>
          <a:p>
            <a:pPr indent="-317500" lvl="1" marL="914400" rtl="0">
              <a:spcBef>
                <a:spcPts val="0"/>
              </a:spcBef>
              <a:spcAft>
                <a:spcPts val="0"/>
              </a:spcAft>
              <a:buSzPts val="1400"/>
              <a:buChar char="○"/>
            </a:pPr>
            <a:r>
              <a:rPr lang="en"/>
              <a:t>Lowest Income</a:t>
            </a:r>
            <a:endParaRPr/>
          </a:p>
          <a:p>
            <a:pPr indent="-342900" lvl="0" marL="457200" rtl="0">
              <a:spcBef>
                <a:spcPts val="0"/>
              </a:spcBef>
              <a:spcAft>
                <a:spcPts val="0"/>
              </a:spcAft>
              <a:buSzPts val="1800"/>
              <a:buChar char="●"/>
            </a:pPr>
            <a:r>
              <a:rPr lang="en"/>
              <a:t>Group 3</a:t>
            </a:r>
            <a:endParaRPr/>
          </a:p>
          <a:p>
            <a:pPr indent="-317500" lvl="1" marL="914400" rtl="0">
              <a:spcBef>
                <a:spcPts val="0"/>
              </a:spcBef>
              <a:spcAft>
                <a:spcPts val="0"/>
              </a:spcAft>
              <a:buSzPts val="1400"/>
              <a:buChar char="○"/>
            </a:pPr>
            <a:r>
              <a:rPr lang="en"/>
              <a:t>Younger Individuals</a:t>
            </a:r>
            <a:endParaRPr/>
          </a:p>
          <a:p>
            <a:pPr indent="-317500" lvl="1" marL="914400" rtl="0">
              <a:spcBef>
                <a:spcPts val="0"/>
              </a:spcBef>
              <a:spcAft>
                <a:spcPts val="0"/>
              </a:spcAft>
              <a:buSzPts val="1400"/>
              <a:buChar char="○"/>
            </a:pPr>
            <a:r>
              <a:rPr lang="en"/>
              <a:t>Young Children</a:t>
            </a:r>
            <a:endParaRPr/>
          </a:p>
          <a:p>
            <a:pPr indent="-342900" lvl="0" marL="457200" rtl="0">
              <a:spcBef>
                <a:spcPts val="0"/>
              </a:spcBef>
              <a:spcAft>
                <a:spcPts val="0"/>
              </a:spcAft>
              <a:buSzPts val="1800"/>
              <a:buChar char="●"/>
            </a:pPr>
            <a:r>
              <a:rPr lang="en"/>
              <a:t>Ideally, we would have liked the differences across segments to be a bit more extreme</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Insights</a:t>
            </a:r>
            <a:endParaRPr/>
          </a:p>
        </p:txBody>
      </p:sp>
      <p:sp>
        <p:nvSpPr>
          <p:cNvPr id="152" name="Shape 152"/>
          <p:cNvSpPr txBox="1"/>
          <p:nvPr/>
        </p:nvSpPr>
        <p:spPr>
          <a:xfrm>
            <a:off x="377300" y="1141000"/>
            <a:ext cx="16323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High Income </a:t>
            </a:r>
            <a:endParaRPr b="1">
              <a:solidFill>
                <a:schemeClr val="dk2"/>
              </a:solidFill>
            </a:endParaRPr>
          </a:p>
          <a:p>
            <a:pPr indent="0" lvl="0" marL="0" rtl="0" algn="ctr">
              <a:spcBef>
                <a:spcPts val="0"/>
              </a:spcBef>
              <a:spcAft>
                <a:spcPts val="0"/>
              </a:spcAft>
              <a:buNone/>
            </a:pPr>
            <a:r>
              <a:rPr b="1" lang="en">
                <a:solidFill>
                  <a:schemeClr val="dk2"/>
                </a:solidFill>
              </a:rPr>
              <a:t>Families With Older Children</a:t>
            </a:r>
            <a:endParaRPr b="1">
              <a:solidFill>
                <a:schemeClr val="dk2"/>
              </a:solidFill>
            </a:endParaRPr>
          </a:p>
        </p:txBody>
      </p:sp>
      <p:sp>
        <p:nvSpPr>
          <p:cNvPr id="153" name="Shape 153"/>
          <p:cNvSpPr/>
          <p:nvPr/>
        </p:nvSpPr>
        <p:spPr>
          <a:xfrm>
            <a:off x="311700" y="1124650"/>
            <a:ext cx="1655400" cy="8778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4" name="Shape 154"/>
          <p:cNvSpPr/>
          <p:nvPr/>
        </p:nvSpPr>
        <p:spPr>
          <a:xfrm>
            <a:off x="365750" y="2243713"/>
            <a:ext cx="1655400" cy="8778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Newly Weds and New Parents</a:t>
            </a:r>
            <a:endParaRPr b="1">
              <a:solidFill>
                <a:schemeClr val="dk2"/>
              </a:solidFill>
            </a:endParaRPr>
          </a:p>
          <a:p>
            <a:pPr indent="0" lvl="0" marL="0" rtl="0">
              <a:spcBef>
                <a:spcPts val="0"/>
              </a:spcBef>
              <a:spcAft>
                <a:spcPts val="0"/>
              </a:spcAft>
              <a:buNone/>
            </a:pPr>
            <a:r>
              <a:t/>
            </a:r>
            <a:endParaRPr/>
          </a:p>
        </p:txBody>
      </p:sp>
      <p:sp>
        <p:nvSpPr>
          <p:cNvPr id="155" name="Shape 155"/>
          <p:cNvSpPr/>
          <p:nvPr/>
        </p:nvSpPr>
        <p:spPr>
          <a:xfrm>
            <a:off x="365750" y="3379125"/>
            <a:ext cx="1655400" cy="8451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Low Income Customers</a:t>
            </a:r>
            <a:endParaRPr b="1">
              <a:solidFill>
                <a:schemeClr val="dk2"/>
              </a:solidFill>
            </a:endParaRPr>
          </a:p>
          <a:p>
            <a:pPr indent="0" lvl="0" marL="0" rtl="0">
              <a:spcBef>
                <a:spcPts val="0"/>
              </a:spcBef>
              <a:spcAft>
                <a:spcPts val="0"/>
              </a:spcAft>
              <a:buNone/>
            </a:pPr>
            <a:r>
              <a:t/>
            </a:r>
            <a:endParaRPr/>
          </a:p>
        </p:txBody>
      </p:sp>
      <p:sp>
        <p:nvSpPr>
          <p:cNvPr id="156" name="Shape 156"/>
          <p:cNvSpPr/>
          <p:nvPr/>
        </p:nvSpPr>
        <p:spPr>
          <a:xfrm>
            <a:off x="2437675" y="1124650"/>
            <a:ext cx="5905800" cy="8778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These individuals will purchase TV, Audio, Video Hardware, P*S*T, Imaging and Music. We may consider running adds on television channels that teenagers enjoy as well as place adds in business magazines.</a:t>
            </a:r>
            <a:endParaRPr/>
          </a:p>
        </p:txBody>
      </p:sp>
      <p:sp>
        <p:nvSpPr>
          <p:cNvPr id="157" name="Shape 157"/>
          <p:cNvSpPr/>
          <p:nvPr/>
        </p:nvSpPr>
        <p:spPr>
          <a:xfrm>
            <a:off x="2437675" y="2243713"/>
            <a:ext cx="5905800" cy="8778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a:latin typeface="Roboto"/>
                <a:ea typeface="Roboto"/>
                <a:cs typeface="Roboto"/>
                <a:sym typeface="Roboto"/>
              </a:rPr>
              <a:t>These individuals  purchase from the wireless category which includes items such as phones, internet, etc. One way we might try to attract these individuals is through Wedding and Parenting magazines.</a:t>
            </a:r>
            <a:endParaRPr/>
          </a:p>
        </p:txBody>
      </p:sp>
      <p:sp>
        <p:nvSpPr>
          <p:cNvPr id="158" name="Shape 158"/>
          <p:cNvSpPr/>
          <p:nvPr/>
        </p:nvSpPr>
        <p:spPr>
          <a:xfrm>
            <a:off x="2414575" y="3362775"/>
            <a:ext cx="5952000" cy="877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These customers typically only purchase necessities.  If we are interested in increasing their number of transactions, we may consider sending them coupons or special offers.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900"/>
              <a:t>Question 2</a:t>
            </a:r>
            <a:endParaRPr sz="2900"/>
          </a:p>
        </p:txBody>
      </p:sp>
      <p:sp>
        <p:nvSpPr>
          <p:cNvPr id="164" name="Shape 164"/>
          <p:cNvSpPr txBox="1"/>
          <p:nvPr>
            <p:ph idx="1" type="body"/>
          </p:nvPr>
        </p:nvSpPr>
        <p:spPr>
          <a:xfrm>
            <a:off x="311700" y="1202375"/>
            <a:ext cx="8520600" cy="261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2300">
                <a:solidFill>
                  <a:srgbClr val="000000"/>
                </a:solidFill>
                <a:latin typeface="Arial"/>
                <a:ea typeface="Arial"/>
                <a:cs typeface="Arial"/>
                <a:sym typeface="Arial"/>
              </a:rPr>
              <a:t>How do past product returns affect future customer purchases?</a:t>
            </a:r>
            <a:endParaRPr i="1" sz="23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Look At Previous Returns</a:t>
            </a:r>
            <a:endParaRPr/>
          </a:p>
        </p:txBody>
      </p:sp>
      <p:pic>
        <p:nvPicPr>
          <p:cNvPr id="170" name="Shape 170"/>
          <p:cNvPicPr preferRelativeResize="0"/>
          <p:nvPr/>
        </p:nvPicPr>
        <p:blipFill>
          <a:blip r:embed="rId3">
            <a:alphaModFix/>
          </a:blip>
          <a:stretch>
            <a:fillRect/>
          </a:stretch>
        </p:blipFill>
        <p:spPr>
          <a:xfrm>
            <a:off x="972238" y="1094249"/>
            <a:ext cx="7199524" cy="3567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Arial"/>
                <a:ea typeface="Arial"/>
                <a:cs typeface="Arial"/>
                <a:sym typeface="Arial"/>
              </a:rPr>
              <a:t>Theoretical Model:</a:t>
            </a:r>
            <a:endParaRPr/>
          </a:p>
        </p:txBody>
      </p:sp>
      <p:sp>
        <p:nvSpPr>
          <p:cNvPr id="176" name="Shape 17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700"/>
              </a:spcBef>
              <a:spcAft>
                <a:spcPts val="0"/>
              </a:spcAft>
              <a:buNone/>
            </a:pPr>
            <a:r>
              <a:rPr lang="en">
                <a:solidFill>
                  <a:srgbClr val="000000"/>
                </a:solidFill>
                <a:latin typeface="Arial"/>
                <a:ea typeface="Arial"/>
                <a:cs typeface="Arial"/>
                <a:sym typeface="Arial"/>
              </a:rPr>
              <a:t>Logit Model:</a:t>
            </a:r>
            <a:endParaRPr>
              <a:solidFill>
                <a:srgbClr val="000000"/>
              </a:solidFill>
              <a:latin typeface="Arial"/>
              <a:ea typeface="Arial"/>
              <a:cs typeface="Arial"/>
              <a:sym typeface="Arial"/>
            </a:endParaRPr>
          </a:p>
          <a:p>
            <a:pPr indent="0" lvl="0" marL="0" rtl="0">
              <a:spcBef>
                <a:spcPts val="700"/>
              </a:spcBef>
              <a:spcAft>
                <a:spcPts val="0"/>
              </a:spcAft>
              <a:buNone/>
            </a:pPr>
            <a:r>
              <a:rPr lang="en" sz="2200">
                <a:solidFill>
                  <a:srgbClr val="000000"/>
                </a:solidFill>
                <a:latin typeface="Arial"/>
                <a:ea typeface="Arial"/>
                <a:cs typeface="Arial"/>
                <a:sym typeface="Arial"/>
              </a:rPr>
              <a:t>Purchase</a:t>
            </a:r>
            <a:r>
              <a:rPr lang="en" sz="2200">
                <a:solidFill>
                  <a:srgbClr val="000000"/>
                </a:solidFill>
                <a:latin typeface="Arial"/>
                <a:ea typeface="Arial"/>
                <a:cs typeface="Arial"/>
                <a:sym typeface="Arial"/>
              </a:rPr>
              <a:t> ~ β</a:t>
            </a:r>
            <a:r>
              <a:rPr baseline="-25000" lang="en" sz="2200">
                <a:solidFill>
                  <a:srgbClr val="000000"/>
                </a:solidFill>
                <a:latin typeface="Arial"/>
                <a:ea typeface="Arial"/>
                <a:cs typeface="Arial"/>
                <a:sym typeface="Arial"/>
              </a:rPr>
              <a:t>0</a:t>
            </a:r>
            <a:r>
              <a:rPr lang="en" sz="2200">
                <a:solidFill>
                  <a:srgbClr val="000000"/>
                </a:solidFill>
                <a:latin typeface="Arial"/>
                <a:ea typeface="Arial"/>
                <a:cs typeface="Arial"/>
                <a:sym typeface="Arial"/>
              </a:rPr>
              <a:t>+β</a:t>
            </a:r>
            <a:r>
              <a:rPr baseline="-25000" lang="en" sz="2200">
                <a:solidFill>
                  <a:srgbClr val="000000"/>
                </a:solidFill>
                <a:latin typeface="Arial"/>
                <a:ea typeface="Arial"/>
                <a:cs typeface="Arial"/>
                <a:sym typeface="Arial"/>
              </a:rPr>
              <a:t>1</a:t>
            </a:r>
            <a:r>
              <a:rPr lang="en" sz="2200">
                <a:solidFill>
                  <a:srgbClr val="000000"/>
                </a:solidFill>
                <a:latin typeface="Arial"/>
                <a:ea typeface="Arial"/>
                <a:cs typeface="Arial"/>
                <a:sym typeface="Arial"/>
              </a:rPr>
              <a:t>Previous Returns*Category</a:t>
            </a:r>
            <a:r>
              <a:rPr baseline="-25000" lang="en" sz="2200">
                <a:solidFill>
                  <a:srgbClr val="000000"/>
                </a:solidFill>
                <a:latin typeface="Arial"/>
                <a:ea typeface="Arial"/>
                <a:cs typeface="Arial"/>
                <a:sym typeface="Arial"/>
              </a:rPr>
              <a:t>1</a:t>
            </a:r>
            <a:r>
              <a:rPr lang="en" sz="2200">
                <a:solidFill>
                  <a:srgbClr val="000000"/>
                </a:solidFill>
                <a:latin typeface="Arial"/>
                <a:ea typeface="Arial"/>
                <a:cs typeface="Arial"/>
                <a:sym typeface="Arial"/>
              </a:rPr>
              <a:t> + </a:t>
            </a:r>
            <a:endParaRPr sz="2200">
              <a:solidFill>
                <a:srgbClr val="000000"/>
              </a:solidFill>
              <a:latin typeface="Arial"/>
              <a:ea typeface="Arial"/>
              <a:cs typeface="Arial"/>
              <a:sym typeface="Arial"/>
            </a:endParaRPr>
          </a:p>
          <a:p>
            <a:pPr indent="0" lvl="0" marL="13716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2</a:t>
            </a:r>
            <a:r>
              <a:rPr lang="en" sz="2200">
                <a:solidFill>
                  <a:srgbClr val="000000"/>
                </a:solidFill>
                <a:latin typeface="Arial"/>
                <a:ea typeface="Arial"/>
                <a:cs typeface="Arial"/>
                <a:sym typeface="Arial"/>
              </a:rPr>
              <a:t>Previous Returns*</a:t>
            </a:r>
            <a:r>
              <a:rPr lang="en" sz="2200">
                <a:solidFill>
                  <a:srgbClr val="000000"/>
                </a:solidFill>
                <a:latin typeface="Arial"/>
                <a:ea typeface="Arial"/>
                <a:cs typeface="Arial"/>
                <a:sym typeface="Arial"/>
              </a:rPr>
              <a:t>Category</a:t>
            </a:r>
            <a:r>
              <a:rPr baseline="-25000" lang="en" sz="2200">
                <a:solidFill>
                  <a:srgbClr val="000000"/>
                </a:solidFill>
                <a:latin typeface="Arial"/>
                <a:ea typeface="Arial"/>
                <a:cs typeface="Arial"/>
                <a:sym typeface="Arial"/>
              </a:rPr>
              <a:t>2</a:t>
            </a:r>
            <a:r>
              <a:rPr lang="en" sz="2200">
                <a:solidFill>
                  <a:srgbClr val="000000"/>
                </a:solidFill>
                <a:latin typeface="Arial"/>
                <a:ea typeface="Arial"/>
                <a:cs typeface="Arial"/>
                <a:sym typeface="Arial"/>
              </a:rPr>
              <a:t> +  … + </a:t>
            </a:r>
            <a:endParaRPr sz="2200">
              <a:solidFill>
                <a:srgbClr val="000000"/>
              </a:solidFill>
              <a:latin typeface="Arial"/>
              <a:ea typeface="Arial"/>
              <a:cs typeface="Arial"/>
              <a:sym typeface="Arial"/>
            </a:endParaRPr>
          </a:p>
          <a:p>
            <a:pPr indent="0" lvl="0" marL="13716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14</a:t>
            </a:r>
            <a:r>
              <a:rPr lang="en" sz="2200">
                <a:solidFill>
                  <a:srgbClr val="000000"/>
                </a:solidFill>
                <a:latin typeface="Arial"/>
                <a:ea typeface="Arial"/>
                <a:cs typeface="Arial"/>
                <a:sym typeface="Arial"/>
              </a:rPr>
              <a:t>PreviousReturns*</a:t>
            </a:r>
            <a:r>
              <a:rPr lang="en" sz="2200">
                <a:solidFill>
                  <a:srgbClr val="000000"/>
                </a:solidFill>
                <a:latin typeface="Arial"/>
                <a:ea typeface="Arial"/>
                <a:cs typeface="Arial"/>
                <a:sym typeface="Arial"/>
              </a:rPr>
              <a:t>Category</a:t>
            </a:r>
            <a:r>
              <a:rPr baseline="-25000" lang="en" sz="2200">
                <a:solidFill>
                  <a:srgbClr val="000000"/>
                </a:solidFill>
                <a:latin typeface="Arial"/>
                <a:ea typeface="Arial"/>
                <a:cs typeface="Arial"/>
                <a:sym typeface="Arial"/>
              </a:rPr>
              <a:t>14</a:t>
            </a:r>
            <a:r>
              <a:rPr lang="en" sz="2200">
                <a:solidFill>
                  <a:srgbClr val="000000"/>
                </a:solidFill>
                <a:latin typeface="Arial"/>
                <a:ea typeface="Arial"/>
                <a:cs typeface="Arial"/>
                <a:sym typeface="Arial"/>
              </a:rPr>
              <a:t> + β</a:t>
            </a:r>
            <a:r>
              <a:rPr baseline="-25000" lang="en" sz="2200">
                <a:solidFill>
                  <a:srgbClr val="000000"/>
                </a:solidFill>
                <a:latin typeface="Arial"/>
                <a:ea typeface="Arial"/>
                <a:cs typeface="Arial"/>
                <a:sym typeface="Arial"/>
              </a:rPr>
              <a:t>15</a:t>
            </a:r>
            <a:r>
              <a:rPr lang="en" sz="2200">
                <a:solidFill>
                  <a:srgbClr val="000000"/>
                </a:solidFill>
                <a:latin typeface="Arial"/>
                <a:ea typeface="Arial"/>
                <a:cs typeface="Arial"/>
                <a:sym typeface="Arial"/>
              </a:rPr>
              <a:t>HH Gender</a:t>
            </a:r>
            <a:r>
              <a:rPr lang="en" sz="2200">
                <a:solidFill>
                  <a:srgbClr val="000000"/>
                </a:solidFill>
                <a:latin typeface="Arial"/>
                <a:ea typeface="Arial"/>
                <a:cs typeface="Arial"/>
                <a:sym typeface="Arial"/>
              </a:rPr>
              <a:t> +    </a:t>
            </a:r>
            <a:endParaRPr sz="2200">
              <a:solidFill>
                <a:srgbClr val="000000"/>
              </a:solidFill>
              <a:latin typeface="Arial"/>
              <a:ea typeface="Arial"/>
              <a:cs typeface="Arial"/>
              <a:sym typeface="Arial"/>
            </a:endParaRPr>
          </a:p>
          <a:p>
            <a:pPr indent="0" lvl="0" marL="1371600" rtl="0">
              <a:spcBef>
                <a:spcPts val="700"/>
              </a:spcBef>
              <a:spcAft>
                <a:spcPts val="0"/>
              </a:spcAft>
              <a:buNone/>
            </a:pPr>
            <a:r>
              <a:rPr lang="en" sz="2200">
                <a:solidFill>
                  <a:srgbClr val="000000"/>
                </a:solidFill>
                <a:latin typeface="Arial"/>
                <a:ea typeface="Arial"/>
                <a:cs typeface="Arial"/>
                <a:sym typeface="Arial"/>
              </a:rPr>
              <a:t>  </a:t>
            </a: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16</a:t>
            </a:r>
            <a:r>
              <a:rPr lang="en" sz="2200">
                <a:solidFill>
                  <a:srgbClr val="000000"/>
                </a:solidFill>
                <a:latin typeface="Arial"/>
                <a:ea typeface="Arial"/>
                <a:cs typeface="Arial"/>
                <a:sym typeface="Arial"/>
              </a:rPr>
              <a:t>HH Age + β</a:t>
            </a:r>
            <a:r>
              <a:rPr baseline="-25000" lang="en" sz="2200">
                <a:solidFill>
                  <a:srgbClr val="000000"/>
                </a:solidFill>
                <a:latin typeface="Arial"/>
                <a:ea typeface="Arial"/>
                <a:cs typeface="Arial"/>
                <a:sym typeface="Arial"/>
              </a:rPr>
              <a:t>17</a:t>
            </a:r>
            <a:r>
              <a:rPr lang="en" sz="2200">
                <a:solidFill>
                  <a:srgbClr val="000000"/>
                </a:solidFill>
                <a:latin typeface="Arial"/>
                <a:ea typeface="Arial"/>
                <a:cs typeface="Arial"/>
                <a:sym typeface="Arial"/>
              </a:rPr>
              <a:t>HH Income +  </a:t>
            </a:r>
            <a:endParaRPr sz="2200">
              <a:solidFill>
                <a:srgbClr val="000000"/>
              </a:solidFill>
              <a:latin typeface="Arial"/>
              <a:ea typeface="Arial"/>
              <a:cs typeface="Arial"/>
              <a:sym typeface="Arial"/>
            </a:endParaRPr>
          </a:p>
          <a:p>
            <a:pPr indent="0" lvl="0" marL="13716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18</a:t>
            </a:r>
            <a:r>
              <a:rPr lang="en" sz="2200">
                <a:solidFill>
                  <a:srgbClr val="000000"/>
                </a:solidFill>
                <a:latin typeface="Arial"/>
                <a:ea typeface="Arial"/>
                <a:cs typeface="Arial"/>
                <a:sym typeface="Arial"/>
              </a:rPr>
              <a:t>Online Transaction + </a:t>
            </a:r>
            <a:r>
              <a:rPr lang="en" sz="2200">
                <a:solidFill>
                  <a:srgbClr val="000000"/>
                </a:solidFill>
                <a:latin typeface="Arial"/>
                <a:ea typeface="Arial"/>
                <a:cs typeface="Arial"/>
                <a:sym typeface="Arial"/>
              </a:rPr>
              <a:t>Error</a:t>
            </a:r>
            <a:endParaRPr sz="2200">
              <a:solidFill>
                <a:srgbClr val="000000"/>
              </a:solidFill>
              <a:latin typeface="Arial"/>
              <a:ea typeface="Arial"/>
              <a:cs typeface="Arial"/>
              <a:sym typeface="Arial"/>
            </a:endParaRPr>
          </a:p>
          <a:p>
            <a:pPr indent="0" lvl="0" marL="0" rtl="0">
              <a:spcBef>
                <a:spcPts val="0"/>
              </a:spcBef>
              <a:spcAft>
                <a:spcPts val="0"/>
              </a:spcAft>
              <a:buNone/>
            </a:pPr>
            <a:r>
              <a:t/>
            </a:r>
            <a:endParaRPr b="1"/>
          </a:p>
          <a:p>
            <a:pPr indent="0" lvl="0" marL="0" rtl="0" algn="just">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1600"/>
              </a:spcBef>
              <a:spcAft>
                <a:spcPts val="0"/>
              </a:spcAft>
              <a:buSzPts val="1800"/>
              <a:buChar char="●"/>
            </a:pPr>
            <a:r>
              <a:rPr lang="en"/>
              <a:t>Cat 2 - Majors</a:t>
            </a:r>
            <a:endParaRPr/>
          </a:p>
          <a:p>
            <a:pPr indent="-342900" lvl="0" marL="457200" rtl="0">
              <a:spcBef>
                <a:spcPts val="0"/>
              </a:spcBef>
              <a:spcAft>
                <a:spcPts val="0"/>
              </a:spcAft>
              <a:buSzPts val="1800"/>
              <a:buChar char="●"/>
            </a:pPr>
            <a:r>
              <a:rPr lang="en"/>
              <a:t>Cat 4 - Video Hardware</a:t>
            </a:r>
            <a:endParaRPr/>
          </a:p>
          <a:p>
            <a:pPr indent="-342900" lvl="0" marL="457200" rtl="0">
              <a:spcBef>
                <a:spcPts val="0"/>
              </a:spcBef>
              <a:spcAft>
                <a:spcPts val="0"/>
              </a:spcAft>
              <a:buSzPts val="1800"/>
              <a:buChar char="●"/>
            </a:pPr>
            <a:r>
              <a:rPr lang="en"/>
              <a:t>Cat 5 - P*S*T</a:t>
            </a:r>
            <a:endParaRPr/>
          </a:p>
          <a:p>
            <a:pPr indent="-342900" lvl="0" marL="457200" rtl="0">
              <a:spcBef>
                <a:spcPts val="0"/>
              </a:spcBef>
              <a:spcAft>
                <a:spcPts val="0"/>
              </a:spcAft>
              <a:buSzPts val="1800"/>
              <a:buChar char="●"/>
            </a:pPr>
            <a:r>
              <a:rPr lang="en"/>
              <a:t>Cat 6 - Mobile</a:t>
            </a:r>
            <a:endParaRPr/>
          </a:p>
          <a:p>
            <a:pPr indent="-342900" lvl="0" marL="457200" rtl="0">
              <a:spcBef>
                <a:spcPts val="0"/>
              </a:spcBef>
              <a:spcAft>
                <a:spcPts val="0"/>
              </a:spcAft>
              <a:buSzPts val="1800"/>
              <a:buChar char="●"/>
            </a:pPr>
            <a:r>
              <a:rPr lang="en"/>
              <a:t>Cat 7 - Imaging</a:t>
            </a:r>
            <a:endParaRPr/>
          </a:p>
          <a:p>
            <a:pPr indent="-342900" lvl="0" marL="457200" rtl="0">
              <a:spcBef>
                <a:spcPts val="0"/>
              </a:spcBef>
              <a:spcAft>
                <a:spcPts val="0"/>
              </a:spcAft>
              <a:buSzPts val="1800"/>
              <a:buChar char="●"/>
            </a:pPr>
            <a:r>
              <a:rPr lang="en"/>
              <a:t>Cat 12 - Music</a:t>
            </a:r>
            <a:endParaRPr/>
          </a:p>
          <a:p>
            <a:pPr indent="-342900" lvl="0" marL="457200" rtl="0">
              <a:spcBef>
                <a:spcPts val="0"/>
              </a:spcBef>
              <a:spcAft>
                <a:spcPts val="0"/>
              </a:spcAft>
              <a:buSzPts val="1800"/>
              <a:buChar char="●"/>
            </a:pPr>
            <a:r>
              <a:rPr lang="en"/>
              <a:t>Cat 14 - Intangible</a:t>
            </a:r>
            <a:endParaRPr/>
          </a:p>
          <a:p>
            <a:pPr indent="0" lvl="0" marL="0">
              <a:spcBef>
                <a:spcPts val="1600"/>
              </a:spcBef>
              <a:spcAft>
                <a:spcPts val="1600"/>
              </a:spcAft>
              <a:buNone/>
            </a:pPr>
            <a:r>
              <a:t/>
            </a:r>
            <a:endParaRPr/>
          </a:p>
        </p:txBody>
      </p:sp>
      <p:pic>
        <p:nvPicPr>
          <p:cNvPr id="182" name="Shape 182"/>
          <p:cNvPicPr preferRelativeResize="0"/>
          <p:nvPr/>
        </p:nvPicPr>
        <p:blipFill>
          <a:blip r:embed="rId3">
            <a:alphaModFix/>
          </a:blip>
          <a:stretch>
            <a:fillRect/>
          </a:stretch>
        </p:blipFill>
        <p:spPr>
          <a:xfrm>
            <a:off x="221825" y="1162525"/>
            <a:ext cx="4045201" cy="767947"/>
          </a:xfrm>
          <a:prstGeom prst="rect">
            <a:avLst/>
          </a:prstGeom>
          <a:noFill/>
          <a:ln>
            <a:noFill/>
          </a:ln>
        </p:spPr>
      </p:pic>
      <p:sp>
        <p:nvSpPr>
          <p:cNvPr id="183" name="Shape 183"/>
          <p:cNvSpPr txBox="1"/>
          <p:nvPr/>
        </p:nvSpPr>
        <p:spPr>
          <a:xfrm>
            <a:off x="320625" y="293925"/>
            <a:ext cx="3946500" cy="64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accent2"/>
                </a:solidFill>
              </a:rPr>
              <a:t>Regression Results</a:t>
            </a:r>
            <a:endParaRPr sz="1800">
              <a:solidFill>
                <a:schemeClr val="accent2"/>
              </a:solidFill>
            </a:endParaRPr>
          </a:p>
        </p:txBody>
      </p:sp>
      <p:pic>
        <p:nvPicPr>
          <p:cNvPr id="184" name="Shape 184"/>
          <p:cNvPicPr preferRelativeResize="0"/>
          <p:nvPr/>
        </p:nvPicPr>
        <p:blipFill>
          <a:blip r:embed="rId4">
            <a:alphaModFix/>
          </a:blip>
          <a:stretch>
            <a:fillRect/>
          </a:stretch>
        </p:blipFill>
        <p:spPr>
          <a:xfrm>
            <a:off x="145325" y="2154675"/>
            <a:ext cx="4297099" cy="2460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Insights</a:t>
            </a:r>
            <a:endParaRPr/>
          </a:p>
        </p:txBody>
      </p:sp>
      <p:sp>
        <p:nvSpPr>
          <p:cNvPr id="190" name="Shape 19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general, previous returns do not affect whether or not customer decide to purchase from this business again in the future!</a:t>
            </a:r>
            <a:endParaRPr/>
          </a:p>
          <a:p>
            <a:pPr indent="-342900" lvl="0" marL="457200" rtl="0">
              <a:spcBef>
                <a:spcPts val="0"/>
              </a:spcBef>
              <a:spcAft>
                <a:spcPts val="0"/>
              </a:spcAft>
              <a:buSzPts val="1800"/>
              <a:buChar char="●"/>
            </a:pPr>
            <a:r>
              <a:rPr lang="en"/>
              <a:t>For some categories, each additional past return a customer has made actually increases his or her likelihood to purchase from the business again</a:t>
            </a:r>
            <a:endParaRPr/>
          </a:p>
          <a:p>
            <a:pPr indent="-342900" lvl="0" marL="457200" rtl="0">
              <a:spcBef>
                <a:spcPts val="0"/>
              </a:spcBef>
              <a:spcAft>
                <a:spcPts val="0"/>
              </a:spcAft>
              <a:buSzPts val="1800"/>
              <a:buChar char="●"/>
            </a:pPr>
            <a:r>
              <a:rPr lang="en"/>
              <a:t>This can likely be attributed to customer loyalty</a:t>
            </a:r>
            <a:endParaRPr/>
          </a:p>
          <a:p>
            <a:pPr indent="-342900" lvl="0" marL="457200" rtl="0">
              <a:spcBef>
                <a:spcPts val="0"/>
              </a:spcBef>
              <a:spcAft>
                <a:spcPts val="0"/>
              </a:spcAft>
              <a:buSzPts val="1800"/>
              <a:buChar char="●"/>
            </a:pPr>
            <a:r>
              <a:rPr lang="en"/>
              <a:t>Instead of focusing on preventing customers from returning items, the business should focus on establishing  a strong customer brand to maintain customer loyalty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700"/>
              <a:t>Question 3</a:t>
            </a:r>
            <a:endParaRPr sz="2700"/>
          </a:p>
        </p:txBody>
      </p:sp>
      <p:sp>
        <p:nvSpPr>
          <p:cNvPr id="196" name="Shape 196"/>
          <p:cNvSpPr txBox="1"/>
          <p:nvPr>
            <p:ph idx="1" type="body"/>
          </p:nvPr>
        </p:nvSpPr>
        <p:spPr>
          <a:xfrm>
            <a:off x="311700" y="1390200"/>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200">
                <a:solidFill>
                  <a:srgbClr val="000000"/>
                </a:solidFill>
                <a:latin typeface="Arial"/>
                <a:ea typeface="Arial"/>
                <a:cs typeface="Arial"/>
                <a:sym typeface="Arial"/>
              </a:rPr>
              <a:t>Examine which products are most likely to be returned, to help the business improve purchasing decisions.</a:t>
            </a:r>
            <a:endParaRPr i="1" sz="2200"/>
          </a:p>
          <a:p>
            <a:pPr indent="0" lvl="0" marL="0" rtl="0">
              <a:spcBef>
                <a:spcPts val="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Which Categories are Returned Most? </a:t>
            </a:r>
            <a:endParaRPr sz="1800">
              <a:solidFill>
                <a:schemeClr val="dk2"/>
              </a:solidFill>
            </a:endParaRPr>
          </a:p>
          <a:p>
            <a:pPr indent="0" lvl="0" marL="0" rtl="0">
              <a:spcBef>
                <a:spcPts val="1600"/>
              </a:spcBef>
              <a:spcAft>
                <a:spcPts val="0"/>
              </a:spcAft>
              <a:buNone/>
            </a:pPr>
            <a:r>
              <a:t/>
            </a:r>
            <a:endParaRPr/>
          </a:p>
        </p:txBody>
      </p:sp>
      <p:pic>
        <p:nvPicPr>
          <p:cNvPr id="202" name="Shape 202"/>
          <p:cNvPicPr preferRelativeResize="0"/>
          <p:nvPr/>
        </p:nvPicPr>
        <p:blipFill>
          <a:blip r:embed="rId3">
            <a:alphaModFix/>
          </a:blip>
          <a:stretch>
            <a:fillRect/>
          </a:stretch>
        </p:blipFill>
        <p:spPr>
          <a:xfrm>
            <a:off x="1962550" y="1389425"/>
            <a:ext cx="4931075" cy="3185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General </a:t>
            </a:r>
            <a:r>
              <a:rPr lang="en">
                <a:latin typeface="Arial"/>
                <a:ea typeface="Arial"/>
                <a:cs typeface="Arial"/>
                <a:sym typeface="Arial"/>
              </a:rPr>
              <a:t>Theoretical Model :</a:t>
            </a:r>
            <a:endParaRPr>
              <a:latin typeface="Arial"/>
              <a:ea typeface="Arial"/>
              <a:cs typeface="Arial"/>
              <a:sym typeface="Arial"/>
            </a:endParaRPr>
          </a:p>
          <a:p>
            <a:pPr indent="0" lvl="0" marL="0">
              <a:spcBef>
                <a:spcPts val="0"/>
              </a:spcBef>
              <a:spcAft>
                <a:spcPts val="0"/>
              </a:spcAft>
              <a:buNone/>
            </a:pPr>
            <a:r>
              <a:t/>
            </a:r>
            <a:endParaRPr>
              <a:latin typeface="Arial"/>
              <a:ea typeface="Arial"/>
              <a:cs typeface="Arial"/>
              <a:sym typeface="Arial"/>
            </a:endParaRPr>
          </a:p>
        </p:txBody>
      </p:sp>
      <p:sp>
        <p:nvSpPr>
          <p:cNvPr id="208" name="Shape 20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700"/>
              </a:spcBef>
              <a:spcAft>
                <a:spcPts val="0"/>
              </a:spcAft>
              <a:buNone/>
            </a:pPr>
            <a:r>
              <a:rPr lang="en">
                <a:solidFill>
                  <a:srgbClr val="000000"/>
                </a:solidFill>
                <a:latin typeface="Arial"/>
                <a:ea typeface="Arial"/>
                <a:cs typeface="Arial"/>
                <a:sym typeface="Arial"/>
              </a:rPr>
              <a:t>Negative Binomial Model:</a:t>
            </a:r>
            <a:endParaRPr>
              <a:solidFill>
                <a:srgbClr val="000000"/>
              </a:solidFill>
              <a:latin typeface="Arial"/>
              <a:ea typeface="Arial"/>
              <a:cs typeface="Arial"/>
              <a:sym typeface="Arial"/>
            </a:endParaRPr>
          </a:p>
          <a:p>
            <a:pPr indent="0" lvl="0" marL="0" rtl="0">
              <a:spcBef>
                <a:spcPts val="700"/>
              </a:spcBef>
              <a:spcAft>
                <a:spcPts val="0"/>
              </a:spcAft>
              <a:buNone/>
            </a:pPr>
            <a:r>
              <a:rPr lang="en" sz="2200">
                <a:solidFill>
                  <a:srgbClr val="000000"/>
                </a:solidFill>
                <a:latin typeface="Arial"/>
                <a:ea typeface="Arial"/>
                <a:cs typeface="Arial"/>
                <a:sym typeface="Arial"/>
              </a:rPr>
              <a:t>Total Returned ~ β</a:t>
            </a:r>
            <a:r>
              <a:rPr baseline="-25000" lang="en" sz="2200">
                <a:solidFill>
                  <a:srgbClr val="000000"/>
                </a:solidFill>
                <a:latin typeface="Arial"/>
                <a:ea typeface="Arial"/>
                <a:cs typeface="Arial"/>
                <a:sym typeface="Arial"/>
              </a:rPr>
              <a:t>0</a:t>
            </a:r>
            <a:r>
              <a:rPr lang="en" sz="2200">
                <a:solidFill>
                  <a:srgbClr val="000000"/>
                </a:solidFill>
                <a:latin typeface="Arial"/>
                <a:ea typeface="Arial"/>
                <a:cs typeface="Arial"/>
                <a:sym typeface="Arial"/>
              </a:rPr>
              <a:t>+β</a:t>
            </a:r>
            <a:r>
              <a:rPr baseline="-25000" lang="en" sz="2200">
                <a:solidFill>
                  <a:srgbClr val="000000"/>
                </a:solidFill>
                <a:latin typeface="Arial"/>
                <a:ea typeface="Arial"/>
                <a:cs typeface="Arial"/>
                <a:sym typeface="Arial"/>
              </a:rPr>
              <a:t>1</a:t>
            </a:r>
            <a:r>
              <a:rPr lang="en" sz="2200">
                <a:solidFill>
                  <a:srgbClr val="000000"/>
                </a:solidFill>
                <a:latin typeface="Arial"/>
                <a:ea typeface="Arial"/>
                <a:cs typeface="Arial"/>
                <a:sym typeface="Arial"/>
              </a:rPr>
              <a:t>Sub_Category</a:t>
            </a:r>
            <a:r>
              <a:rPr baseline="-25000" lang="en" sz="2200">
                <a:solidFill>
                  <a:srgbClr val="000000"/>
                </a:solidFill>
                <a:latin typeface="Arial"/>
                <a:ea typeface="Arial"/>
                <a:cs typeface="Arial"/>
                <a:sym typeface="Arial"/>
              </a:rPr>
              <a:t>1</a:t>
            </a:r>
            <a:r>
              <a:rPr lang="en" sz="2200">
                <a:solidFill>
                  <a:srgbClr val="000000"/>
                </a:solidFill>
                <a:latin typeface="Arial"/>
                <a:ea typeface="Arial"/>
                <a:cs typeface="Arial"/>
                <a:sym typeface="Arial"/>
              </a:rPr>
              <a:t> + β</a:t>
            </a:r>
            <a:r>
              <a:rPr baseline="-25000" lang="en" sz="2200">
                <a:solidFill>
                  <a:srgbClr val="000000"/>
                </a:solidFill>
                <a:latin typeface="Arial"/>
                <a:ea typeface="Arial"/>
                <a:cs typeface="Arial"/>
                <a:sym typeface="Arial"/>
              </a:rPr>
              <a:t>2</a:t>
            </a:r>
            <a:r>
              <a:rPr lang="en" sz="2200">
                <a:solidFill>
                  <a:srgbClr val="000000"/>
                </a:solidFill>
                <a:latin typeface="Arial"/>
                <a:ea typeface="Arial"/>
                <a:cs typeface="Arial"/>
                <a:sym typeface="Arial"/>
              </a:rPr>
              <a:t>Sub_Category</a:t>
            </a:r>
            <a:r>
              <a:rPr baseline="-25000" lang="en" sz="2200">
                <a:solidFill>
                  <a:srgbClr val="000000"/>
                </a:solidFill>
                <a:latin typeface="Arial"/>
                <a:ea typeface="Arial"/>
                <a:cs typeface="Arial"/>
                <a:sym typeface="Arial"/>
              </a:rPr>
              <a:t>2</a:t>
            </a:r>
            <a:r>
              <a:rPr lang="en" sz="2200">
                <a:solidFill>
                  <a:srgbClr val="000000"/>
                </a:solidFill>
                <a:latin typeface="Arial"/>
                <a:ea typeface="Arial"/>
                <a:cs typeface="Arial"/>
                <a:sym typeface="Arial"/>
              </a:rPr>
              <a:t> +  … + </a:t>
            </a:r>
            <a:endParaRPr sz="2200">
              <a:solidFill>
                <a:srgbClr val="000000"/>
              </a:solidFill>
              <a:latin typeface="Arial"/>
              <a:ea typeface="Arial"/>
              <a:cs typeface="Arial"/>
              <a:sym typeface="Arial"/>
            </a:endParaRPr>
          </a:p>
          <a:p>
            <a:pPr indent="0" lvl="0" marL="18288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k</a:t>
            </a:r>
            <a:r>
              <a:rPr lang="en" sz="2200">
                <a:solidFill>
                  <a:srgbClr val="000000"/>
                </a:solidFill>
                <a:latin typeface="Arial"/>
                <a:ea typeface="Arial"/>
                <a:cs typeface="Arial"/>
                <a:sym typeface="Arial"/>
              </a:rPr>
              <a:t>Sub_Category</a:t>
            </a:r>
            <a:r>
              <a:rPr baseline="-25000" lang="en" sz="2200">
                <a:solidFill>
                  <a:srgbClr val="000000"/>
                </a:solidFill>
                <a:latin typeface="Arial"/>
                <a:ea typeface="Arial"/>
                <a:cs typeface="Arial"/>
                <a:sym typeface="Arial"/>
              </a:rPr>
              <a:t>k</a:t>
            </a:r>
            <a:r>
              <a:rPr lang="en" sz="2200">
                <a:solidFill>
                  <a:srgbClr val="000000"/>
                </a:solidFill>
                <a:latin typeface="Arial"/>
                <a:ea typeface="Arial"/>
                <a:cs typeface="Arial"/>
                <a:sym typeface="Arial"/>
              </a:rPr>
              <a:t> + β</a:t>
            </a:r>
            <a:r>
              <a:rPr baseline="-25000" lang="en" sz="2200">
                <a:solidFill>
                  <a:srgbClr val="000000"/>
                </a:solidFill>
                <a:latin typeface="Arial"/>
                <a:ea typeface="Arial"/>
                <a:cs typeface="Arial"/>
                <a:sym typeface="Arial"/>
              </a:rPr>
              <a:t>k+1</a:t>
            </a:r>
            <a:r>
              <a:rPr lang="en" sz="2200">
                <a:solidFill>
                  <a:srgbClr val="000000"/>
                </a:solidFill>
                <a:latin typeface="Arial"/>
                <a:ea typeface="Arial"/>
                <a:cs typeface="Arial"/>
                <a:sym typeface="Arial"/>
              </a:rPr>
              <a:t>Total_Quantity +    </a:t>
            </a:r>
            <a:endParaRPr sz="2200">
              <a:solidFill>
                <a:srgbClr val="000000"/>
              </a:solidFill>
              <a:latin typeface="Arial"/>
              <a:ea typeface="Arial"/>
              <a:cs typeface="Arial"/>
              <a:sym typeface="Arial"/>
            </a:endParaRPr>
          </a:p>
          <a:p>
            <a:pPr indent="0" lvl="0" marL="18288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k+2</a:t>
            </a:r>
            <a:r>
              <a:rPr lang="en" sz="2200">
                <a:solidFill>
                  <a:srgbClr val="000000"/>
                </a:solidFill>
                <a:latin typeface="Arial"/>
                <a:ea typeface="Arial"/>
                <a:cs typeface="Arial"/>
                <a:sym typeface="Arial"/>
              </a:rPr>
              <a:t>Total_Quantity + Error</a:t>
            </a:r>
            <a:endParaRPr sz="2200">
              <a:solidFill>
                <a:srgbClr val="000000"/>
              </a:solidFill>
              <a:latin typeface="Arial"/>
              <a:ea typeface="Arial"/>
              <a:cs typeface="Arial"/>
              <a:sym typeface="Arial"/>
            </a:endParaRPr>
          </a:p>
          <a:p>
            <a:pPr indent="0" lvl="0" marL="0">
              <a:spcBef>
                <a:spcPts val="0"/>
              </a:spcBef>
              <a:spcAft>
                <a:spcPts val="0"/>
              </a:spcAft>
              <a:buNone/>
            </a:pPr>
            <a:r>
              <a:t/>
            </a:r>
            <a:endParaRPr b="1"/>
          </a:p>
          <a:p>
            <a:pPr indent="0" lvl="0" marL="0" algn="just">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92" name="Shape 9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Transaction data for a major U.S. consumer electronics retailer</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Panel data which contains the transactions of 19,936 households </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6 years of data spanning between December 1998 to November 2004</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Information including:</a:t>
            </a:r>
            <a:endParaRPr>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Product Categories and Subcategories</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Extended prices</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Quantity purchased</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Return or Purchase</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Customer Demographics</a:t>
            </a:r>
            <a:endParaRPr sz="1600">
              <a:solidFill>
                <a:srgbClr val="000000"/>
              </a:solidFill>
              <a:latin typeface="Arial"/>
              <a:ea typeface="Arial"/>
              <a:cs typeface="Arial"/>
              <a:sym typeface="Arial"/>
            </a:endParaRPr>
          </a:p>
          <a:p>
            <a:pPr indent="0" lvl="0" marL="1828800">
              <a:spcBef>
                <a:spcPts val="0"/>
              </a:spcBef>
              <a:spcAft>
                <a:spcPts val="0"/>
              </a:spcAft>
              <a:buNone/>
            </a:pPr>
            <a:r>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PC Hardware</a:t>
            </a:r>
            <a:endParaRPr/>
          </a:p>
          <a:p>
            <a:pPr indent="0" lvl="0" marL="0">
              <a:spcBef>
                <a:spcPts val="0"/>
              </a:spcBef>
              <a:spcAft>
                <a:spcPts val="0"/>
              </a:spcAft>
              <a:buNone/>
            </a:pPr>
            <a:r>
              <a:t/>
            </a:r>
            <a:endParaRPr/>
          </a:p>
        </p:txBody>
      </p:sp>
      <p:sp>
        <p:nvSpPr>
          <p:cNvPr id="214" name="Shape 2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5" name="Shape 215"/>
          <p:cNvPicPr preferRelativeResize="0"/>
          <p:nvPr/>
        </p:nvPicPr>
        <p:blipFill>
          <a:blip r:embed="rId3">
            <a:alphaModFix/>
          </a:blip>
          <a:stretch>
            <a:fillRect/>
          </a:stretch>
        </p:blipFill>
        <p:spPr>
          <a:xfrm>
            <a:off x="311700" y="1229874"/>
            <a:ext cx="7740352" cy="2134950"/>
          </a:xfrm>
          <a:prstGeom prst="rect">
            <a:avLst/>
          </a:prstGeom>
          <a:noFill/>
          <a:ln>
            <a:noFill/>
          </a:ln>
        </p:spPr>
      </p:pic>
      <p:sp>
        <p:nvSpPr>
          <p:cNvPr id="216" name="Shape 216"/>
          <p:cNvSpPr/>
          <p:nvPr/>
        </p:nvSpPr>
        <p:spPr>
          <a:xfrm>
            <a:off x="385000" y="1994250"/>
            <a:ext cx="3280200" cy="331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3703625" y="1994250"/>
            <a:ext cx="3332400" cy="331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txBox="1"/>
          <p:nvPr/>
        </p:nvSpPr>
        <p:spPr>
          <a:xfrm>
            <a:off x="608650" y="3449475"/>
            <a:ext cx="5907300" cy="96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T</a:t>
            </a:r>
            <a:r>
              <a:rPr lang="en" sz="1800"/>
              <a:t>he number of returns are likely to be higher for </a:t>
            </a:r>
            <a:r>
              <a:rPr lang="en" sz="1800"/>
              <a:t>Sub categories Desktop Computers and Notebook Computers as compared to others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Mobile</a:t>
            </a:r>
            <a:endParaRPr/>
          </a:p>
        </p:txBody>
      </p:sp>
      <p:sp>
        <p:nvSpPr>
          <p:cNvPr id="224" name="Shape 2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225" name="Shape 225"/>
          <p:cNvSpPr txBox="1"/>
          <p:nvPr/>
        </p:nvSpPr>
        <p:spPr>
          <a:xfrm>
            <a:off x="6026625" y="1325250"/>
            <a:ext cx="2805600" cy="257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The number of returns are likely to be higher for the sub category Auto CD Player as compared to others</a:t>
            </a:r>
            <a:endParaRPr/>
          </a:p>
        </p:txBody>
      </p:sp>
      <p:pic>
        <p:nvPicPr>
          <p:cNvPr id="226" name="Shape 226"/>
          <p:cNvPicPr preferRelativeResize="0"/>
          <p:nvPr/>
        </p:nvPicPr>
        <p:blipFill>
          <a:blip r:embed="rId3">
            <a:alphaModFix/>
          </a:blip>
          <a:stretch>
            <a:fillRect/>
          </a:stretch>
        </p:blipFill>
        <p:spPr>
          <a:xfrm>
            <a:off x="311700" y="1229875"/>
            <a:ext cx="5608973" cy="3512825"/>
          </a:xfrm>
          <a:prstGeom prst="rect">
            <a:avLst/>
          </a:prstGeom>
          <a:noFill/>
          <a:ln>
            <a:noFill/>
          </a:ln>
        </p:spPr>
      </p:pic>
      <p:sp>
        <p:nvSpPr>
          <p:cNvPr id="227" name="Shape 227"/>
          <p:cNvSpPr/>
          <p:nvPr/>
        </p:nvSpPr>
        <p:spPr>
          <a:xfrm>
            <a:off x="3390000" y="1651575"/>
            <a:ext cx="2364000" cy="207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Television</a:t>
            </a:r>
            <a:endParaRPr/>
          </a:p>
        </p:txBody>
      </p:sp>
      <p:pic>
        <p:nvPicPr>
          <p:cNvPr id="233" name="Shape 233"/>
          <p:cNvPicPr preferRelativeResize="0"/>
          <p:nvPr/>
        </p:nvPicPr>
        <p:blipFill>
          <a:blip r:embed="rId3">
            <a:alphaModFix/>
          </a:blip>
          <a:stretch>
            <a:fillRect/>
          </a:stretch>
        </p:blipFill>
        <p:spPr>
          <a:xfrm>
            <a:off x="311700" y="1017800"/>
            <a:ext cx="6080276" cy="3289951"/>
          </a:xfrm>
          <a:prstGeom prst="rect">
            <a:avLst/>
          </a:prstGeom>
          <a:noFill/>
          <a:ln>
            <a:noFill/>
          </a:ln>
        </p:spPr>
      </p:pic>
      <p:sp>
        <p:nvSpPr>
          <p:cNvPr id="234" name="Shape 234"/>
          <p:cNvSpPr/>
          <p:nvPr/>
        </p:nvSpPr>
        <p:spPr>
          <a:xfrm>
            <a:off x="924000" y="3595825"/>
            <a:ext cx="2210100" cy="23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600600" y="1522975"/>
            <a:ext cx="2533500" cy="23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txBox="1"/>
          <p:nvPr/>
        </p:nvSpPr>
        <p:spPr>
          <a:xfrm>
            <a:off x="6360775" y="1146225"/>
            <a:ext cx="2533500" cy="251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The number of returns are likely to be higher  for Sub categories 30” and Larger TV’s &amp; TV Projections as compared to others</a:t>
            </a:r>
            <a:endParaRPr sz="1800"/>
          </a:p>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Insights</a:t>
            </a:r>
            <a:endParaRPr/>
          </a:p>
        </p:txBody>
      </p:sp>
      <p:sp>
        <p:nvSpPr>
          <p:cNvPr id="242" name="Shape 2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business will never be able to prevent all returns, however, we believe that </a:t>
            </a:r>
            <a:r>
              <a:rPr lang="en"/>
              <a:t>deeper analysis should take place on all of the</a:t>
            </a:r>
            <a:r>
              <a:rPr lang="en"/>
              <a:t> products that belong to the subcategories which we just identified</a:t>
            </a:r>
            <a:endParaRPr/>
          </a:p>
          <a:p>
            <a:pPr indent="-342900" lvl="0" marL="457200" rtl="0">
              <a:spcBef>
                <a:spcPts val="0"/>
              </a:spcBef>
              <a:spcAft>
                <a:spcPts val="0"/>
              </a:spcAft>
              <a:buSzPts val="1800"/>
              <a:buChar char="●"/>
            </a:pPr>
            <a:r>
              <a:rPr lang="en"/>
              <a:t>With additional information </a:t>
            </a:r>
            <a:r>
              <a:rPr lang="en"/>
              <a:t>(for example such as brand and sku numbers) </a:t>
            </a:r>
            <a:r>
              <a:rPr lang="en"/>
              <a:t>the  business can check if there are any particular items that customers are dissatisfied with.</a:t>
            </a:r>
            <a:endParaRPr/>
          </a:p>
          <a:p>
            <a:pPr indent="-342900" lvl="0" marL="457200" rtl="0">
              <a:spcBef>
                <a:spcPts val="0"/>
              </a:spcBef>
              <a:spcAft>
                <a:spcPts val="0"/>
              </a:spcAft>
              <a:buSzPts val="1800"/>
              <a:buChar char="●"/>
            </a:pPr>
            <a:r>
              <a:rPr lang="en"/>
              <a:t>Through this deeper analysis, the company can re-</a:t>
            </a:r>
            <a:r>
              <a:rPr lang="en"/>
              <a:t>evaluate if there are any brands or items they should purchase less or discontinue</a:t>
            </a:r>
            <a:endParaRPr/>
          </a:p>
          <a:p>
            <a:pPr indent="-342900" lvl="0" marL="457200" rtl="0">
              <a:spcBef>
                <a:spcPts val="0"/>
              </a:spcBef>
              <a:spcAft>
                <a:spcPts val="0"/>
              </a:spcAft>
              <a:buSzPts val="1800"/>
              <a:buChar char="●"/>
            </a:pPr>
            <a:r>
              <a:rPr lang="en"/>
              <a:t>This can help decrease future returns thus increasing revenue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2070463" y="937625"/>
            <a:ext cx="5003076" cy="3698201"/>
          </a:xfrm>
          <a:prstGeom prst="rect">
            <a:avLst/>
          </a:prstGeom>
          <a:noFill/>
          <a:ln>
            <a:noFill/>
          </a:ln>
        </p:spPr>
      </p:pic>
      <p:sp>
        <p:nvSpPr>
          <p:cNvPr id="98" name="Shape 98"/>
          <p:cNvSpPr txBox="1"/>
          <p:nvPr>
            <p:ph type="title"/>
          </p:nvPr>
        </p:nvSpPr>
        <p:spPr>
          <a:xfrm>
            <a:off x="311700" y="329825"/>
            <a:ext cx="8520600" cy="60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Data Visualization - Purchases per Month</a:t>
            </a:r>
            <a:endParaRPr sz="1800">
              <a:solidFill>
                <a:schemeClr val="dk2"/>
              </a:solidFill>
            </a:endParaRPr>
          </a:p>
          <a:p>
            <a:pPr indent="0" lvl="0" marL="0">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2145734" y="1135576"/>
            <a:ext cx="4852551" cy="3500276"/>
          </a:xfrm>
          <a:prstGeom prst="rect">
            <a:avLst/>
          </a:prstGeom>
          <a:noFill/>
          <a:ln>
            <a:noFill/>
          </a:ln>
        </p:spPr>
      </p:pic>
      <p:sp>
        <p:nvSpPr>
          <p:cNvPr id="104" name="Shape 104"/>
          <p:cNvSpPr txBox="1"/>
          <p:nvPr>
            <p:ph type="title"/>
          </p:nvPr>
        </p:nvSpPr>
        <p:spPr>
          <a:xfrm>
            <a:off x="311700" y="383275"/>
            <a:ext cx="8520600" cy="60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Data Visualization  - Returns per Month</a:t>
            </a:r>
            <a:endParaRPr sz="1800">
              <a:solidFill>
                <a:schemeClr val="dk2"/>
              </a:solidFill>
            </a:endParaRPr>
          </a:p>
          <a:p>
            <a:pPr indent="0" lvl="0" marL="0" rtl="0">
              <a:spcBef>
                <a:spcPts val="1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Data Visualization - Customer Demographics</a:t>
            </a:r>
            <a:endParaRPr sz="1800">
              <a:solidFill>
                <a:schemeClr val="dk2"/>
              </a:solidFill>
            </a:endParaRPr>
          </a:p>
          <a:p>
            <a:pPr indent="0" lvl="0" marL="0" rtl="0">
              <a:spcBef>
                <a:spcPts val="1600"/>
              </a:spcBef>
              <a:spcAft>
                <a:spcPts val="0"/>
              </a:spcAft>
              <a:buNone/>
            </a:pPr>
            <a:r>
              <a:t/>
            </a:r>
            <a:endParaRPr/>
          </a:p>
        </p:txBody>
      </p:sp>
      <p:pic>
        <p:nvPicPr>
          <p:cNvPr id="110" name="Shape 110"/>
          <p:cNvPicPr preferRelativeResize="0"/>
          <p:nvPr/>
        </p:nvPicPr>
        <p:blipFill>
          <a:blip r:embed="rId3">
            <a:alphaModFix/>
          </a:blip>
          <a:stretch>
            <a:fillRect/>
          </a:stretch>
        </p:blipFill>
        <p:spPr>
          <a:xfrm>
            <a:off x="393800" y="1017800"/>
            <a:ext cx="3502300" cy="2014850"/>
          </a:xfrm>
          <a:prstGeom prst="rect">
            <a:avLst/>
          </a:prstGeom>
          <a:noFill/>
          <a:ln>
            <a:noFill/>
          </a:ln>
        </p:spPr>
      </p:pic>
      <p:pic>
        <p:nvPicPr>
          <p:cNvPr id="111" name="Shape 111"/>
          <p:cNvPicPr preferRelativeResize="0"/>
          <p:nvPr/>
        </p:nvPicPr>
        <p:blipFill>
          <a:blip r:embed="rId4">
            <a:alphaModFix/>
          </a:blip>
          <a:stretch>
            <a:fillRect/>
          </a:stretch>
        </p:blipFill>
        <p:spPr>
          <a:xfrm>
            <a:off x="2818900" y="2914050"/>
            <a:ext cx="2970020" cy="1815676"/>
          </a:xfrm>
          <a:prstGeom prst="rect">
            <a:avLst/>
          </a:prstGeom>
          <a:noFill/>
          <a:ln>
            <a:noFill/>
          </a:ln>
        </p:spPr>
      </p:pic>
      <p:pic>
        <p:nvPicPr>
          <p:cNvPr id="112" name="Shape 112"/>
          <p:cNvPicPr preferRelativeResize="0"/>
          <p:nvPr/>
        </p:nvPicPr>
        <p:blipFill>
          <a:blip r:embed="rId5">
            <a:alphaModFix/>
          </a:blip>
          <a:stretch>
            <a:fillRect/>
          </a:stretch>
        </p:blipFill>
        <p:spPr>
          <a:xfrm>
            <a:off x="5210275" y="1077351"/>
            <a:ext cx="2970025" cy="1777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Adjustments Made Before Analysis</a:t>
            </a:r>
            <a:endParaRPr/>
          </a:p>
        </p:txBody>
      </p:sp>
      <p:sp>
        <p:nvSpPr>
          <p:cNvPr id="118" name="Shape 118"/>
          <p:cNvSpPr txBox="1"/>
          <p:nvPr>
            <p:ph idx="1" type="body"/>
          </p:nvPr>
        </p:nvSpPr>
        <p:spPr>
          <a:xfrm>
            <a:off x="311700" y="1229875"/>
            <a:ext cx="8520600" cy="3539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‘Express’  </a:t>
            </a:r>
            <a:r>
              <a:rPr lang="en"/>
              <a:t>Category</a:t>
            </a:r>
            <a:endParaRPr/>
          </a:p>
          <a:p>
            <a:pPr indent="-317500" lvl="1" marL="914400" rtl="0">
              <a:spcBef>
                <a:spcPts val="0"/>
              </a:spcBef>
              <a:spcAft>
                <a:spcPts val="0"/>
              </a:spcAft>
              <a:buSzPts val="1400"/>
              <a:buChar char="○"/>
            </a:pPr>
            <a:r>
              <a:rPr lang="en"/>
              <a:t> only had one data point, so it will be excluded</a:t>
            </a:r>
            <a:endParaRPr/>
          </a:p>
          <a:p>
            <a:pPr indent="-342900" lvl="0" marL="457200" rtl="0">
              <a:spcBef>
                <a:spcPts val="0"/>
              </a:spcBef>
              <a:spcAft>
                <a:spcPts val="0"/>
              </a:spcAft>
              <a:buSzPts val="1800"/>
              <a:buChar char="●"/>
            </a:pPr>
            <a:r>
              <a:rPr lang="en"/>
              <a:t>‘Gift Cards’ Category</a:t>
            </a:r>
            <a:endParaRPr/>
          </a:p>
          <a:p>
            <a:pPr indent="-317500" lvl="1" marL="914400" rtl="0">
              <a:spcBef>
                <a:spcPts val="0"/>
              </a:spcBef>
              <a:spcAft>
                <a:spcPts val="0"/>
              </a:spcAft>
              <a:buSzPts val="1400"/>
              <a:buChar char="○"/>
            </a:pPr>
            <a:r>
              <a:rPr lang="en"/>
              <a:t>quite infrequently purchased, so it will be excluded for product related analysis</a:t>
            </a:r>
            <a:endParaRPr/>
          </a:p>
          <a:p>
            <a:pPr indent="-342900" lvl="0" marL="457200" rtl="0">
              <a:spcBef>
                <a:spcPts val="0"/>
              </a:spcBef>
              <a:spcAft>
                <a:spcPts val="0"/>
              </a:spcAft>
              <a:buSzPts val="1800"/>
              <a:buChar char="●"/>
            </a:pPr>
            <a:r>
              <a:rPr lang="en"/>
              <a:t>Unnamed Category </a:t>
            </a:r>
            <a:endParaRPr/>
          </a:p>
          <a:p>
            <a:pPr indent="-317500" lvl="1" marL="914400" rtl="0">
              <a:spcBef>
                <a:spcPts val="0"/>
              </a:spcBef>
              <a:spcAft>
                <a:spcPts val="0"/>
              </a:spcAft>
              <a:buSzPts val="1400"/>
              <a:buChar char="○"/>
            </a:pPr>
            <a:r>
              <a:rPr lang="en"/>
              <a:t>excluded for product related analysis since the ambiguity makes meaningful insights difficult</a:t>
            </a:r>
            <a:endParaRPr/>
          </a:p>
          <a:p>
            <a:pPr indent="-342900" lvl="0" marL="457200" rtl="0">
              <a:spcBef>
                <a:spcPts val="0"/>
              </a:spcBef>
              <a:spcAft>
                <a:spcPts val="0"/>
              </a:spcAft>
              <a:buSzPts val="1800"/>
              <a:buChar char="●"/>
            </a:pPr>
            <a:r>
              <a:rPr lang="en"/>
              <a:t>Customer demographics with values of NA or Unknown</a:t>
            </a:r>
            <a:endParaRPr/>
          </a:p>
          <a:p>
            <a:pPr indent="-317500" lvl="1" marL="914400" rtl="0">
              <a:spcBef>
                <a:spcPts val="0"/>
              </a:spcBef>
              <a:spcAft>
                <a:spcPts val="0"/>
              </a:spcAft>
              <a:buSzPts val="1400"/>
              <a:buChar char="○"/>
            </a:pPr>
            <a:r>
              <a:rPr lang="en"/>
              <a:t>Any transaction that had an unknown value or NA in any demographic column was excluded for customer based analysis</a:t>
            </a:r>
            <a:endParaRPr/>
          </a:p>
          <a:p>
            <a:pPr indent="-342900" lvl="0" marL="457200" rtl="0">
              <a:spcBef>
                <a:spcPts val="0"/>
              </a:spcBef>
              <a:spcAft>
                <a:spcPts val="0"/>
              </a:spcAft>
              <a:buSzPts val="1800"/>
              <a:buChar char="●"/>
            </a:pPr>
            <a:r>
              <a:rPr lang="en"/>
              <a:t>Customers who purchased less than 3 times</a:t>
            </a:r>
            <a:endParaRPr/>
          </a:p>
          <a:p>
            <a:pPr indent="-317500" lvl="1" marL="914400" rtl="0">
              <a:spcBef>
                <a:spcPts val="0"/>
              </a:spcBef>
              <a:spcAft>
                <a:spcPts val="0"/>
              </a:spcAft>
              <a:buSzPts val="1400"/>
              <a:buChar char="○"/>
            </a:pPr>
            <a:r>
              <a:rPr lang="en"/>
              <a:t>These customers will be excluded from our segmentation analysis </a:t>
            </a:r>
            <a:endParaRPr/>
          </a:p>
          <a:p>
            <a:pPr indent="-317500" lvl="1" marL="914400" rtl="0">
              <a:spcBef>
                <a:spcPts val="0"/>
              </a:spcBef>
              <a:spcAft>
                <a:spcPts val="0"/>
              </a:spcAft>
              <a:buSzPts val="1400"/>
              <a:buChar char="○"/>
            </a:pPr>
            <a:r>
              <a:rPr lang="en"/>
              <a:t>Difficult to establish behavior patterns from 1 or 2 actions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 1: Segmentation and Targeting</a:t>
            </a:r>
            <a:endParaRPr/>
          </a:p>
        </p:txBody>
      </p:sp>
      <p:sp>
        <p:nvSpPr>
          <p:cNvPr id="124" name="Shape 124"/>
          <p:cNvSpPr txBox="1"/>
          <p:nvPr>
            <p:ph idx="1" type="body"/>
          </p:nvPr>
        </p:nvSpPr>
        <p:spPr>
          <a:xfrm>
            <a:off x="311700" y="1229875"/>
            <a:ext cx="8745600" cy="316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600">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Through our analysis we hope to identify several customer segments by clustering those with similar purchasing behaviors. Once, we have established segments we will attempt to understand who these customers are by looking at their demographics.  This profiling technique will allow us to better target the company’s customers, which can result in increased sales</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Hierarchical</a:t>
            </a:r>
            <a:r>
              <a:rPr lang="en"/>
              <a:t> Clustering &amp; Elbow Method</a:t>
            </a:r>
            <a:endParaRPr/>
          </a:p>
        </p:txBody>
      </p:sp>
      <p:pic>
        <p:nvPicPr>
          <p:cNvPr id="130" name="Shape 130"/>
          <p:cNvPicPr preferRelativeResize="0"/>
          <p:nvPr/>
        </p:nvPicPr>
        <p:blipFill>
          <a:blip r:embed="rId3">
            <a:alphaModFix/>
          </a:blip>
          <a:stretch>
            <a:fillRect/>
          </a:stretch>
        </p:blipFill>
        <p:spPr>
          <a:xfrm>
            <a:off x="422100" y="1088325"/>
            <a:ext cx="1836400" cy="3480551"/>
          </a:xfrm>
          <a:prstGeom prst="rect">
            <a:avLst/>
          </a:prstGeom>
          <a:noFill/>
          <a:ln>
            <a:noFill/>
          </a:ln>
        </p:spPr>
      </p:pic>
      <p:pic>
        <p:nvPicPr>
          <p:cNvPr id="131" name="Shape 131"/>
          <p:cNvPicPr preferRelativeResize="0"/>
          <p:nvPr/>
        </p:nvPicPr>
        <p:blipFill>
          <a:blip r:embed="rId4">
            <a:alphaModFix/>
          </a:blip>
          <a:stretch>
            <a:fillRect/>
          </a:stretch>
        </p:blipFill>
        <p:spPr>
          <a:xfrm>
            <a:off x="2695975" y="1088325"/>
            <a:ext cx="6184026" cy="3480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175112" y="98175"/>
            <a:ext cx="4225975" cy="1252150"/>
          </a:xfrm>
          <a:prstGeom prst="rect">
            <a:avLst/>
          </a:prstGeom>
          <a:noFill/>
          <a:ln>
            <a:noFill/>
          </a:ln>
        </p:spPr>
      </p:pic>
      <p:pic>
        <p:nvPicPr>
          <p:cNvPr id="137" name="Shape 137"/>
          <p:cNvPicPr preferRelativeResize="0"/>
          <p:nvPr/>
        </p:nvPicPr>
        <p:blipFill>
          <a:blip r:embed="rId4">
            <a:alphaModFix/>
          </a:blip>
          <a:stretch>
            <a:fillRect/>
          </a:stretch>
        </p:blipFill>
        <p:spPr>
          <a:xfrm>
            <a:off x="299687" y="1497275"/>
            <a:ext cx="3976826" cy="3419325"/>
          </a:xfrm>
          <a:prstGeom prst="rect">
            <a:avLst/>
          </a:prstGeom>
          <a:noFill/>
          <a:ln>
            <a:noFill/>
          </a:ln>
        </p:spPr>
      </p:pic>
      <p:sp>
        <p:nvSpPr>
          <p:cNvPr id="138" name="Shape 138"/>
          <p:cNvSpPr txBox="1"/>
          <p:nvPr>
            <p:ph idx="2" type="body"/>
          </p:nvPr>
        </p:nvSpPr>
        <p:spPr>
          <a:xfrm>
            <a:off x="4841575" y="1350325"/>
            <a:ext cx="3837000" cy="29916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Group 1</a:t>
            </a:r>
            <a:endParaRPr/>
          </a:p>
          <a:p>
            <a:pPr indent="-317500" lvl="1" marL="914400" rtl="0">
              <a:spcBef>
                <a:spcPts val="0"/>
              </a:spcBef>
              <a:spcAft>
                <a:spcPts val="0"/>
              </a:spcAft>
              <a:buSzPts val="1400"/>
              <a:buChar char="○"/>
            </a:pPr>
            <a:r>
              <a:rPr lang="en"/>
              <a:t>Purchases from many categories</a:t>
            </a:r>
            <a:endParaRPr/>
          </a:p>
          <a:p>
            <a:pPr indent="-317500" lvl="1" marL="914400" rtl="0">
              <a:spcBef>
                <a:spcPts val="0"/>
              </a:spcBef>
              <a:spcAft>
                <a:spcPts val="0"/>
              </a:spcAft>
              <a:buSzPts val="1400"/>
              <a:buChar char="○"/>
            </a:pPr>
            <a:r>
              <a:rPr lang="en"/>
              <a:t>TV, Audio, Video Hardware, P*S*T, Imaging, Music</a:t>
            </a:r>
            <a:endParaRPr/>
          </a:p>
          <a:p>
            <a:pPr indent="-342900" lvl="0" marL="457200" rtl="0">
              <a:spcBef>
                <a:spcPts val="0"/>
              </a:spcBef>
              <a:spcAft>
                <a:spcPts val="0"/>
              </a:spcAft>
              <a:buSzPts val="1800"/>
              <a:buChar char="●"/>
            </a:pPr>
            <a:r>
              <a:rPr lang="en"/>
              <a:t>Group 2</a:t>
            </a:r>
            <a:endParaRPr/>
          </a:p>
          <a:p>
            <a:pPr indent="-317500" lvl="1" marL="914400" rtl="0">
              <a:spcBef>
                <a:spcPts val="0"/>
              </a:spcBef>
              <a:spcAft>
                <a:spcPts val="0"/>
              </a:spcAft>
              <a:buSzPts val="1400"/>
              <a:buChar char="○"/>
            </a:pPr>
            <a:r>
              <a:rPr lang="en"/>
              <a:t>Does not seem to purchase, regardless of category</a:t>
            </a:r>
            <a:endParaRPr/>
          </a:p>
          <a:p>
            <a:pPr indent="-330200" lvl="0" marL="457200" rtl="0">
              <a:spcBef>
                <a:spcPts val="0"/>
              </a:spcBef>
              <a:spcAft>
                <a:spcPts val="0"/>
              </a:spcAft>
              <a:buSzPts val="1600"/>
              <a:buChar char="●"/>
            </a:pPr>
            <a:r>
              <a:rPr lang="en" sz="1600"/>
              <a:t>Group 3</a:t>
            </a:r>
            <a:endParaRPr sz="1600"/>
          </a:p>
          <a:p>
            <a:pPr indent="-317500" lvl="1" marL="914400">
              <a:spcBef>
                <a:spcPts val="0"/>
              </a:spcBef>
              <a:spcAft>
                <a:spcPts val="0"/>
              </a:spcAft>
              <a:buSzPts val="1400"/>
              <a:buChar char="○"/>
            </a:pPr>
            <a:r>
              <a:rPr lang="en"/>
              <a:t>Purchases from the Wireless Category</a:t>
            </a:r>
            <a:endParaRPr/>
          </a:p>
        </p:txBody>
      </p:sp>
      <p:sp>
        <p:nvSpPr>
          <p:cNvPr id="139" name="Shape 139"/>
          <p:cNvSpPr txBox="1"/>
          <p:nvPr/>
        </p:nvSpPr>
        <p:spPr>
          <a:xfrm>
            <a:off x="5098075" y="574475"/>
            <a:ext cx="3580500" cy="64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800">
                <a:solidFill>
                  <a:schemeClr val="lt1"/>
                </a:solidFill>
              </a:rPr>
              <a:t>K - Means Clustering</a:t>
            </a:r>
            <a:endParaRPr sz="2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