
<file path=[Content_Types].xml><?xml version="1.0" encoding="utf-8"?>
<Types xmlns="http://schemas.openxmlformats.org/package/2006/content-types">
  <Default Extension="jpe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49" r:id="rId2"/>
    <p:sldMasterId id="2147483736" r:id="rId3"/>
  </p:sldMasterIdLst>
  <p:notesMasterIdLst>
    <p:notesMasterId r:id="rId23"/>
  </p:notesMasterIdLst>
  <p:handoutMasterIdLst>
    <p:handoutMasterId r:id="rId24"/>
  </p:handoutMasterIdLst>
  <p:sldIdLst>
    <p:sldId id="2524" r:id="rId4"/>
    <p:sldId id="2542" r:id="rId5"/>
    <p:sldId id="2584" r:id="rId6"/>
    <p:sldId id="2589" r:id="rId7"/>
    <p:sldId id="2544" r:id="rId8"/>
    <p:sldId id="2545" r:id="rId9"/>
    <p:sldId id="2591" r:id="rId10"/>
    <p:sldId id="2601" r:id="rId11"/>
    <p:sldId id="2593" r:id="rId12"/>
    <p:sldId id="2605" r:id="rId13"/>
    <p:sldId id="2604" r:id="rId14"/>
    <p:sldId id="2603" r:id="rId15"/>
    <p:sldId id="2602" r:id="rId16"/>
    <p:sldId id="2594" r:id="rId17"/>
    <p:sldId id="2597" r:id="rId18"/>
    <p:sldId id="2576" r:id="rId19"/>
    <p:sldId id="2587" r:id="rId20"/>
    <p:sldId id="2599" r:id="rId21"/>
    <p:sldId id="25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08F13C-27D3-4DBF-96CD-4878859885C3}">
          <p14:sldIdLst>
            <p14:sldId id="2524"/>
            <p14:sldId id="2542"/>
            <p14:sldId id="2584"/>
            <p14:sldId id="2589"/>
            <p14:sldId id="2544"/>
            <p14:sldId id="2545"/>
            <p14:sldId id="2591"/>
            <p14:sldId id="2601"/>
            <p14:sldId id="2593"/>
            <p14:sldId id="2605"/>
            <p14:sldId id="2604"/>
            <p14:sldId id="2603"/>
            <p14:sldId id="2602"/>
            <p14:sldId id="2594"/>
            <p14:sldId id="2597"/>
            <p14:sldId id="2576"/>
            <p14:sldId id="2587"/>
            <p14:sldId id="2599"/>
            <p14:sldId id="2583"/>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034" autoAdjust="0"/>
  </p:normalViewPr>
  <p:slideViewPr>
    <p:cSldViewPr snapToGrid="0" snapToObjects="1" showGuides="1">
      <p:cViewPr varScale="1">
        <p:scale>
          <a:sx n="81" d="100"/>
          <a:sy n="81" d="100"/>
        </p:scale>
        <p:origin x="907" y="58"/>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9/5/2025</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9/5/2025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18E4E-FA1B-E7E7-8F35-1EA8DA6F51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4EE5F5-195F-A582-374E-E39DC1B42D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BFB68D-55D2-C1E2-781E-9157EBAC7B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578B84-DDEE-63FD-D5E8-31742C831CD7}"/>
              </a:ext>
            </a:extLst>
          </p:cNvPr>
          <p:cNvSpPr>
            <a:spLocks noGrp="1"/>
          </p:cNvSpPr>
          <p:nvPr>
            <p:ph type="sldNum" sz="quarter" idx="5"/>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126330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CC7EE-64F4-A9DF-A0DA-0287B6CF87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E30A6A-1F10-21BB-AB10-7C3C633F9E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656466-0C65-F4A5-E0C1-4A8568F256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9625D4-3751-B9BE-DA98-8E7D4F5BFB3E}"/>
              </a:ext>
            </a:extLst>
          </p:cNvPr>
          <p:cNvSpPr>
            <a:spLocks noGrp="1"/>
          </p:cNvSpPr>
          <p:nvPr>
            <p:ph type="sldNum" sz="quarter" idx="5"/>
          </p:nvPr>
        </p:nvSpPr>
        <p:spPr/>
        <p:txBody>
          <a:bodyPr/>
          <a:lstStyle/>
          <a:p>
            <a:fld id="{3CFA0038-7055-434C-B6C4-B8C69565C600}" type="slidenum">
              <a:rPr lang="en-US" smtClean="0"/>
              <a:t>11</a:t>
            </a:fld>
            <a:endParaRPr lang="en-US" dirty="0"/>
          </a:p>
        </p:txBody>
      </p:sp>
    </p:spTree>
    <p:extLst>
      <p:ext uri="{BB962C8B-B14F-4D97-AF65-F5344CB8AC3E}">
        <p14:creationId xmlns:p14="http://schemas.microsoft.com/office/powerpoint/2010/main" val="3730299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E066E-2212-4F3B-28DA-3D6DDDA86E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2CF009-88AF-F195-0154-A83E32E4FD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D29349-A1B8-C144-10E4-6F049FF93E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CD9206-820E-5772-43D2-1BDCAFEC6A64}"/>
              </a:ext>
            </a:extLst>
          </p:cNvPr>
          <p:cNvSpPr>
            <a:spLocks noGrp="1"/>
          </p:cNvSpPr>
          <p:nvPr>
            <p:ph type="sldNum" sz="quarter" idx="5"/>
          </p:nvPr>
        </p:nvSpPr>
        <p:spPr/>
        <p:txBody>
          <a:bodyPr/>
          <a:lstStyle/>
          <a:p>
            <a:fld id="{3CFA0038-7055-434C-B6C4-B8C69565C600}" type="slidenum">
              <a:rPr lang="en-US" smtClean="0"/>
              <a:t>12</a:t>
            </a:fld>
            <a:endParaRPr lang="en-US" dirty="0"/>
          </a:p>
        </p:txBody>
      </p:sp>
    </p:spTree>
    <p:extLst>
      <p:ext uri="{BB962C8B-B14F-4D97-AF65-F5344CB8AC3E}">
        <p14:creationId xmlns:p14="http://schemas.microsoft.com/office/powerpoint/2010/main" val="1551530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A3DC0-BCF0-400C-EF3E-02B189CAE6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A3F889-D746-CDE3-53E8-D34F2A08BA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BCDBB3-3BBD-7DFA-218E-11A736FF7F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F544F7-3D4B-F8CD-0A75-1971CC71ED4C}"/>
              </a:ext>
            </a:extLst>
          </p:cNvPr>
          <p:cNvSpPr>
            <a:spLocks noGrp="1"/>
          </p:cNvSpPr>
          <p:nvPr>
            <p:ph type="sldNum" sz="quarter" idx="5"/>
          </p:nvPr>
        </p:nvSpPr>
        <p:spPr/>
        <p:txBody>
          <a:bodyPr/>
          <a:lstStyle/>
          <a:p>
            <a:fld id="{3CFA0038-7055-434C-B6C4-B8C69565C600}" type="slidenum">
              <a:rPr lang="en-US" smtClean="0"/>
              <a:t>13</a:t>
            </a:fld>
            <a:endParaRPr lang="en-US" dirty="0"/>
          </a:p>
        </p:txBody>
      </p:sp>
    </p:spTree>
    <p:extLst>
      <p:ext uri="{BB962C8B-B14F-4D97-AF65-F5344CB8AC3E}">
        <p14:creationId xmlns:p14="http://schemas.microsoft.com/office/powerpoint/2010/main" val="3853175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6C8A6-98EC-F701-51CD-69F47D1AF3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107703-4F06-DF50-B09E-0937B7DA1D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048DC4-D3C7-AFF6-64EB-8EB386BB5A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8B2C9E-CBD4-86F6-2DB4-A617CBADB065}"/>
              </a:ext>
            </a:extLst>
          </p:cNvPr>
          <p:cNvSpPr>
            <a:spLocks noGrp="1"/>
          </p:cNvSpPr>
          <p:nvPr>
            <p:ph type="sldNum" sz="quarter" idx="5"/>
          </p:nvPr>
        </p:nvSpPr>
        <p:spPr/>
        <p:txBody>
          <a:bodyPr/>
          <a:lstStyle/>
          <a:p>
            <a:fld id="{3CFA0038-7055-434C-B6C4-B8C69565C600}" type="slidenum">
              <a:rPr lang="en-US" smtClean="0"/>
              <a:t>14</a:t>
            </a:fld>
            <a:endParaRPr lang="en-US" dirty="0"/>
          </a:p>
        </p:txBody>
      </p:sp>
    </p:spTree>
    <p:extLst>
      <p:ext uri="{BB962C8B-B14F-4D97-AF65-F5344CB8AC3E}">
        <p14:creationId xmlns:p14="http://schemas.microsoft.com/office/powerpoint/2010/main" val="3786228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16</a:t>
            </a:fld>
            <a:endParaRPr lang="en-US" dirty="0"/>
          </a:p>
        </p:txBody>
      </p:sp>
    </p:spTree>
    <p:extLst>
      <p:ext uri="{BB962C8B-B14F-4D97-AF65-F5344CB8AC3E}">
        <p14:creationId xmlns:p14="http://schemas.microsoft.com/office/powerpoint/2010/main" val="3186800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B1781-6C24-8D46-33B3-7D99DB34A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AB18DD-BB46-05F3-27CD-3645F4E28D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EC4B53-E9F6-0930-3BC0-8324D9F620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0FB015-AD01-D591-F873-C286815A03E6}"/>
              </a:ext>
            </a:extLst>
          </p:cNvPr>
          <p:cNvSpPr>
            <a:spLocks noGrp="1"/>
          </p:cNvSpPr>
          <p:nvPr>
            <p:ph type="sldNum" sz="quarter" idx="5"/>
          </p:nvPr>
        </p:nvSpPr>
        <p:spPr/>
        <p:txBody>
          <a:bodyPr/>
          <a:lstStyle/>
          <a:p>
            <a:fld id="{3CFA0038-7055-434C-B6C4-B8C69565C600}" type="slidenum">
              <a:rPr lang="en-US" smtClean="0"/>
              <a:t>17</a:t>
            </a:fld>
            <a:endParaRPr lang="en-US" dirty="0"/>
          </a:p>
        </p:txBody>
      </p:sp>
    </p:spTree>
    <p:extLst>
      <p:ext uri="{BB962C8B-B14F-4D97-AF65-F5344CB8AC3E}">
        <p14:creationId xmlns:p14="http://schemas.microsoft.com/office/powerpoint/2010/main" val="203992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ACE8B-E57A-45CC-1197-7EAB5CFF34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AA6F1E-9B54-19BF-BFDF-9C5969310D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173BFA-7BE2-A2B5-5C62-F5CC7B2949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11E248-0D1C-E6DE-5BFA-945F65682EB6}"/>
              </a:ext>
            </a:extLst>
          </p:cNvPr>
          <p:cNvSpPr>
            <a:spLocks noGrp="1"/>
          </p:cNvSpPr>
          <p:nvPr>
            <p:ph type="sldNum" sz="quarter" idx="5"/>
          </p:nvPr>
        </p:nvSpPr>
        <p:spPr/>
        <p:txBody>
          <a:bodyPr/>
          <a:lstStyle/>
          <a:p>
            <a:fld id="{3CFA0038-7055-434C-B6C4-B8C69565C600}" type="slidenum">
              <a:rPr lang="en-US" smtClean="0"/>
              <a:t>18</a:t>
            </a:fld>
            <a:endParaRPr lang="en-US" dirty="0"/>
          </a:p>
        </p:txBody>
      </p:sp>
    </p:spTree>
    <p:extLst>
      <p:ext uri="{BB962C8B-B14F-4D97-AF65-F5344CB8AC3E}">
        <p14:creationId xmlns:p14="http://schemas.microsoft.com/office/powerpoint/2010/main" val="581618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B7816-8D9E-216F-CB52-1C1C7CCEA7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A0E7E3-2B36-6808-DD70-97FAB7BB6F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94F0C2-7543-A7ED-50E5-791C7F91FC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8918E8-6FE4-BD38-D3FC-48E614C63CE1}"/>
              </a:ext>
            </a:extLst>
          </p:cNvPr>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1822806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F4C9D9-D7AE-075B-361D-1FE1494533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CAD8C9-A11E-0814-55E6-517694F880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37514F-EADC-2D51-8B4A-E5A6E6420F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7B7862-F49E-01C6-A8DF-196F7CFE332D}"/>
              </a:ext>
            </a:extLst>
          </p:cNvPr>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2730725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525550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3695746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ECA0F-E9CD-132C-56BC-9129C0B3E4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4A6C41-B3E5-1569-A248-EFE47E940F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5C60FC-5CCA-CF59-D935-4208F16E4A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DEEAD5-80F1-E87F-56EC-6D9172024C77}"/>
              </a:ext>
            </a:extLst>
          </p:cNvPr>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1744314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04AE5-0EBE-9CDD-E654-CBBF05C8D8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CE4336-1E88-F24E-DEEA-EDE3B60CFE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87A962-FB9E-725E-1F3E-771FF49BBD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031A04-0567-7F17-F7E0-D8233C3B723F}"/>
              </a:ext>
            </a:extLst>
          </p:cNvPr>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68586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8FBAA-F4A8-B553-8D46-77575BDE4F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41755E-6F75-B88F-D601-25304A4907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220847-F723-637C-8831-02B4B00392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5C9827-3CB5-03C6-6A98-D19CC2002FAD}"/>
              </a:ext>
            </a:extLst>
          </p:cNvPr>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1291196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511C4DEE-121D-5C58-F27B-804A85A519F1}"/>
              </a:ext>
            </a:extLst>
          </p:cNvPr>
          <p:cNvSpPr>
            <a:spLocks noGrp="1"/>
          </p:cNvSpPr>
          <p:nvPr>
            <p:ph type="ftr" sz="quarter" idx="17"/>
          </p:nvPr>
        </p:nvSpPr>
        <p:spPr/>
        <p:txBody>
          <a:bodyPr/>
          <a:lstStyle/>
          <a:p>
            <a:endParaRPr lang="en-US" dirty="0"/>
          </a:p>
        </p:txBody>
      </p:sp>
      <p:sp>
        <p:nvSpPr>
          <p:cNvPr id="7" name="Title 6">
            <a:extLst>
              <a:ext uri="{FF2B5EF4-FFF2-40B4-BE49-F238E27FC236}">
                <a16:creationId xmlns:a16="http://schemas.microsoft.com/office/drawing/2014/main" id="{E5481356-1DC5-8F3D-DE28-5E565FD20FC5}"/>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59504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3F8EC371-A389-5245-3FA7-5144A0DE808F}"/>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247900"/>
            <a:ext cx="5620473" cy="387032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18207819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B71A-228C-35C3-9DDF-A3B1A290D4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1C8ABC-DA39-1196-0882-55A8143093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E653E9-5800-A053-E59D-5693FA8AE8F2}"/>
              </a:ext>
            </a:extLst>
          </p:cNvPr>
          <p:cNvSpPr>
            <a:spLocks noGrp="1"/>
          </p:cNvSpPr>
          <p:nvPr>
            <p:ph type="dt" sz="half" idx="10"/>
          </p:nvPr>
        </p:nvSpPr>
        <p:spPr/>
        <p:txBody>
          <a:bodyPr/>
          <a:lstStyle/>
          <a:p>
            <a:fld id="{8733D9BD-F565-4B01-A21B-65E164505900}" type="datetime1">
              <a:rPr lang="en-US" smtClean="0"/>
              <a:t>9/5/2025</a:t>
            </a:fld>
            <a:endParaRPr lang="en-IN"/>
          </a:p>
        </p:txBody>
      </p:sp>
      <p:sp>
        <p:nvSpPr>
          <p:cNvPr id="5" name="Footer Placeholder 4">
            <a:extLst>
              <a:ext uri="{FF2B5EF4-FFF2-40B4-BE49-F238E27FC236}">
                <a16:creationId xmlns:a16="http://schemas.microsoft.com/office/drawing/2014/main" id="{45B826C0-5E28-10A9-DAD0-5B2865B576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EC49FC-EAAC-E010-921D-8551F05622B5}"/>
              </a:ext>
            </a:extLst>
          </p:cNvPr>
          <p:cNvSpPr>
            <a:spLocks noGrp="1"/>
          </p:cNvSpPr>
          <p:nvPr>
            <p:ph type="sldNum" sz="quarter" idx="12"/>
          </p:nvPr>
        </p:nvSpPr>
        <p:spPr/>
        <p:txBody>
          <a:bodyPr/>
          <a:lstStyle/>
          <a:p>
            <a:fld id="{2382E4A1-694A-45EB-A216-6C34C3381530}" type="slidenum">
              <a:rPr lang="en-IN" smtClean="0"/>
              <a:t>‹#›</a:t>
            </a:fld>
            <a:endParaRPr lang="en-IN"/>
          </a:p>
        </p:txBody>
      </p:sp>
    </p:spTree>
    <p:extLst>
      <p:ext uri="{BB962C8B-B14F-4D97-AF65-F5344CB8AC3E}">
        <p14:creationId xmlns:p14="http://schemas.microsoft.com/office/powerpoint/2010/main" val="30086131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FBF8-C90B-7E64-4F4F-E88331CD0D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8FB90C-F421-8B58-C16B-17106276A0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E9863B-A20E-3110-F168-C63D1C5AF36A}"/>
              </a:ext>
            </a:extLst>
          </p:cNvPr>
          <p:cNvSpPr>
            <a:spLocks noGrp="1"/>
          </p:cNvSpPr>
          <p:nvPr>
            <p:ph type="dt" sz="half" idx="10"/>
          </p:nvPr>
        </p:nvSpPr>
        <p:spPr/>
        <p:txBody>
          <a:bodyPr/>
          <a:lstStyle/>
          <a:p>
            <a:fld id="{155A7C45-D48C-476C-AA3D-E3CCE6E42A42}" type="datetime1">
              <a:rPr lang="en-US" smtClean="0"/>
              <a:t>9/5/2025</a:t>
            </a:fld>
            <a:endParaRPr lang="en-IN"/>
          </a:p>
        </p:txBody>
      </p:sp>
      <p:sp>
        <p:nvSpPr>
          <p:cNvPr id="5" name="Footer Placeholder 4">
            <a:extLst>
              <a:ext uri="{FF2B5EF4-FFF2-40B4-BE49-F238E27FC236}">
                <a16:creationId xmlns:a16="http://schemas.microsoft.com/office/drawing/2014/main" id="{51B11035-77B7-6031-74CC-60FC24031F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82679F-1FDA-BC8E-0BD4-1AA451C96EDF}"/>
              </a:ext>
            </a:extLst>
          </p:cNvPr>
          <p:cNvSpPr>
            <a:spLocks noGrp="1"/>
          </p:cNvSpPr>
          <p:nvPr>
            <p:ph type="sldNum" sz="quarter" idx="12"/>
          </p:nvPr>
        </p:nvSpPr>
        <p:spPr/>
        <p:txBody>
          <a:bodyPr/>
          <a:lstStyle/>
          <a:p>
            <a:fld id="{2382E4A1-694A-45EB-A216-6C34C3381530}" type="slidenum">
              <a:rPr lang="en-IN" smtClean="0"/>
              <a:t>‹#›</a:t>
            </a:fld>
            <a:endParaRPr lang="en-IN"/>
          </a:p>
        </p:txBody>
      </p:sp>
    </p:spTree>
    <p:extLst>
      <p:ext uri="{BB962C8B-B14F-4D97-AF65-F5344CB8AC3E}">
        <p14:creationId xmlns:p14="http://schemas.microsoft.com/office/powerpoint/2010/main" val="8497927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C1A0-FD7B-2065-D1A0-82C9AF5585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71A153-CED9-05FC-704B-BAAA727867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494B4B-B66A-62CB-A171-06BCEB420FC2}"/>
              </a:ext>
            </a:extLst>
          </p:cNvPr>
          <p:cNvSpPr>
            <a:spLocks noGrp="1"/>
          </p:cNvSpPr>
          <p:nvPr>
            <p:ph type="dt" sz="half" idx="10"/>
          </p:nvPr>
        </p:nvSpPr>
        <p:spPr/>
        <p:txBody>
          <a:bodyPr/>
          <a:lstStyle/>
          <a:p>
            <a:fld id="{EA013D3A-2733-4BE1-B424-3648F894E601}" type="datetime1">
              <a:rPr lang="en-US" smtClean="0"/>
              <a:t>9/5/2025</a:t>
            </a:fld>
            <a:endParaRPr lang="en-IN"/>
          </a:p>
        </p:txBody>
      </p:sp>
      <p:sp>
        <p:nvSpPr>
          <p:cNvPr id="5" name="Footer Placeholder 4">
            <a:extLst>
              <a:ext uri="{FF2B5EF4-FFF2-40B4-BE49-F238E27FC236}">
                <a16:creationId xmlns:a16="http://schemas.microsoft.com/office/drawing/2014/main" id="{46BC1EEA-7EE0-89F4-F590-D789E268DF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D5F9DD-2ED6-A2E2-B6C0-7D006DAA5C47}"/>
              </a:ext>
            </a:extLst>
          </p:cNvPr>
          <p:cNvSpPr>
            <a:spLocks noGrp="1"/>
          </p:cNvSpPr>
          <p:nvPr>
            <p:ph type="sldNum" sz="quarter" idx="12"/>
          </p:nvPr>
        </p:nvSpPr>
        <p:spPr/>
        <p:txBody>
          <a:bodyPr/>
          <a:lstStyle/>
          <a:p>
            <a:fld id="{2382E4A1-694A-45EB-A216-6C34C3381530}" type="slidenum">
              <a:rPr lang="en-IN" smtClean="0"/>
              <a:t>‹#›</a:t>
            </a:fld>
            <a:endParaRPr lang="en-IN"/>
          </a:p>
        </p:txBody>
      </p:sp>
    </p:spTree>
    <p:extLst>
      <p:ext uri="{BB962C8B-B14F-4D97-AF65-F5344CB8AC3E}">
        <p14:creationId xmlns:p14="http://schemas.microsoft.com/office/powerpoint/2010/main" val="13553356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2B4A-45AD-CBC1-3D9B-69B91451E5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19CDA0-2BE5-ED83-0FC8-D15DC7A929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33BB68-B342-9E0E-52C8-442FDB95CD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43DDAD-6EDE-381C-3306-CCD716DB0BCB}"/>
              </a:ext>
            </a:extLst>
          </p:cNvPr>
          <p:cNvSpPr>
            <a:spLocks noGrp="1"/>
          </p:cNvSpPr>
          <p:nvPr>
            <p:ph type="dt" sz="half" idx="10"/>
          </p:nvPr>
        </p:nvSpPr>
        <p:spPr/>
        <p:txBody>
          <a:bodyPr/>
          <a:lstStyle/>
          <a:p>
            <a:fld id="{E0CB7156-71D4-407E-8D66-213B15A18B85}" type="datetime1">
              <a:rPr lang="en-US" smtClean="0"/>
              <a:t>9/5/2025</a:t>
            </a:fld>
            <a:endParaRPr lang="en-IN"/>
          </a:p>
        </p:txBody>
      </p:sp>
      <p:sp>
        <p:nvSpPr>
          <p:cNvPr id="6" name="Footer Placeholder 5">
            <a:extLst>
              <a:ext uri="{FF2B5EF4-FFF2-40B4-BE49-F238E27FC236}">
                <a16:creationId xmlns:a16="http://schemas.microsoft.com/office/drawing/2014/main" id="{A74D1EC6-F4FE-E804-F728-AD437BFCB4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8AD735-3DFF-A216-3D7C-DE615CF18B00}"/>
              </a:ext>
            </a:extLst>
          </p:cNvPr>
          <p:cNvSpPr>
            <a:spLocks noGrp="1"/>
          </p:cNvSpPr>
          <p:nvPr>
            <p:ph type="sldNum" sz="quarter" idx="12"/>
          </p:nvPr>
        </p:nvSpPr>
        <p:spPr/>
        <p:txBody>
          <a:bodyPr/>
          <a:lstStyle/>
          <a:p>
            <a:fld id="{2382E4A1-694A-45EB-A216-6C34C3381530}" type="slidenum">
              <a:rPr lang="en-IN" smtClean="0"/>
              <a:t>‹#›</a:t>
            </a:fld>
            <a:endParaRPr lang="en-IN"/>
          </a:p>
        </p:txBody>
      </p:sp>
    </p:spTree>
    <p:extLst>
      <p:ext uri="{BB962C8B-B14F-4D97-AF65-F5344CB8AC3E}">
        <p14:creationId xmlns:p14="http://schemas.microsoft.com/office/powerpoint/2010/main" val="287418085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0C3F-7286-8ED4-E254-3C7E9BACBF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8EB7D-52F1-1F70-8F3C-12D6131E1B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1C4F15-E6F0-AA4C-FFD5-E1028C97E4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96F501-AAC6-5766-BC8B-A07CD0C9E4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E1C14E-19CC-A60B-192F-A8528F40D0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5F1FD5-3552-DF15-6D36-F4BBDB272C8D}"/>
              </a:ext>
            </a:extLst>
          </p:cNvPr>
          <p:cNvSpPr>
            <a:spLocks noGrp="1"/>
          </p:cNvSpPr>
          <p:nvPr>
            <p:ph type="dt" sz="half" idx="10"/>
          </p:nvPr>
        </p:nvSpPr>
        <p:spPr/>
        <p:txBody>
          <a:bodyPr/>
          <a:lstStyle/>
          <a:p>
            <a:fld id="{C160A6A6-8CB2-4E76-9552-911F85C95AC4}" type="datetime1">
              <a:rPr lang="en-US" smtClean="0"/>
              <a:t>9/5/2025</a:t>
            </a:fld>
            <a:endParaRPr lang="en-IN"/>
          </a:p>
        </p:txBody>
      </p:sp>
      <p:sp>
        <p:nvSpPr>
          <p:cNvPr id="8" name="Footer Placeholder 7">
            <a:extLst>
              <a:ext uri="{FF2B5EF4-FFF2-40B4-BE49-F238E27FC236}">
                <a16:creationId xmlns:a16="http://schemas.microsoft.com/office/drawing/2014/main" id="{7A389A86-EE87-FDCD-BDBC-3E918AF111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09D98C-5382-6326-FC87-1E23EE00A8CB}"/>
              </a:ext>
            </a:extLst>
          </p:cNvPr>
          <p:cNvSpPr>
            <a:spLocks noGrp="1"/>
          </p:cNvSpPr>
          <p:nvPr>
            <p:ph type="sldNum" sz="quarter" idx="12"/>
          </p:nvPr>
        </p:nvSpPr>
        <p:spPr/>
        <p:txBody>
          <a:bodyPr/>
          <a:lstStyle/>
          <a:p>
            <a:fld id="{2382E4A1-694A-45EB-A216-6C34C3381530}" type="slidenum">
              <a:rPr lang="en-IN" smtClean="0"/>
              <a:t>‹#›</a:t>
            </a:fld>
            <a:endParaRPr lang="en-IN"/>
          </a:p>
        </p:txBody>
      </p:sp>
    </p:spTree>
    <p:extLst>
      <p:ext uri="{BB962C8B-B14F-4D97-AF65-F5344CB8AC3E}">
        <p14:creationId xmlns:p14="http://schemas.microsoft.com/office/powerpoint/2010/main" val="17040838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FC9E-1DC2-E228-4205-BFB5BBF3B2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08E04E-7A4F-04FD-FB8B-599081192B14}"/>
              </a:ext>
            </a:extLst>
          </p:cNvPr>
          <p:cNvSpPr>
            <a:spLocks noGrp="1"/>
          </p:cNvSpPr>
          <p:nvPr>
            <p:ph type="dt" sz="half" idx="10"/>
          </p:nvPr>
        </p:nvSpPr>
        <p:spPr/>
        <p:txBody>
          <a:bodyPr/>
          <a:lstStyle/>
          <a:p>
            <a:fld id="{0C25CED8-6F1C-4888-9A16-CAA9FE74C93F}" type="datetime1">
              <a:rPr lang="en-US" smtClean="0"/>
              <a:t>9/5/2025</a:t>
            </a:fld>
            <a:endParaRPr lang="en-IN"/>
          </a:p>
        </p:txBody>
      </p:sp>
      <p:sp>
        <p:nvSpPr>
          <p:cNvPr id="4" name="Footer Placeholder 3">
            <a:extLst>
              <a:ext uri="{FF2B5EF4-FFF2-40B4-BE49-F238E27FC236}">
                <a16:creationId xmlns:a16="http://schemas.microsoft.com/office/drawing/2014/main" id="{9811FDAF-95DA-6586-C6BF-85F13D3884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C3580E-F9DF-4F15-AA10-342EE301EAFC}"/>
              </a:ext>
            </a:extLst>
          </p:cNvPr>
          <p:cNvSpPr>
            <a:spLocks noGrp="1"/>
          </p:cNvSpPr>
          <p:nvPr>
            <p:ph type="sldNum" sz="quarter" idx="12"/>
          </p:nvPr>
        </p:nvSpPr>
        <p:spPr/>
        <p:txBody>
          <a:bodyPr/>
          <a:lstStyle/>
          <a:p>
            <a:fld id="{2382E4A1-694A-45EB-A216-6C34C3381530}" type="slidenum">
              <a:rPr lang="en-IN" smtClean="0"/>
              <a:t>‹#›</a:t>
            </a:fld>
            <a:endParaRPr lang="en-IN"/>
          </a:p>
        </p:txBody>
      </p:sp>
    </p:spTree>
    <p:extLst>
      <p:ext uri="{BB962C8B-B14F-4D97-AF65-F5344CB8AC3E}">
        <p14:creationId xmlns:p14="http://schemas.microsoft.com/office/powerpoint/2010/main" val="361178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B29F1-EFD5-2FC5-8D04-78B43411842D}"/>
              </a:ext>
            </a:extLst>
          </p:cNvPr>
          <p:cNvSpPr>
            <a:spLocks noGrp="1"/>
          </p:cNvSpPr>
          <p:nvPr>
            <p:ph type="dt" sz="half" idx="10"/>
          </p:nvPr>
        </p:nvSpPr>
        <p:spPr/>
        <p:txBody>
          <a:bodyPr/>
          <a:lstStyle/>
          <a:p>
            <a:fld id="{F9FD6C4E-2495-4A3A-90B5-9CA52E594197}" type="datetime1">
              <a:rPr lang="en-US" smtClean="0"/>
              <a:t>9/5/2025</a:t>
            </a:fld>
            <a:endParaRPr lang="en-IN"/>
          </a:p>
        </p:txBody>
      </p:sp>
      <p:sp>
        <p:nvSpPr>
          <p:cNvPr id="3" name="Footer Placeholder 2">
            <a:extLst>
              <a:ext uri="{FF2B5EF4-FFF2-40B4-BE49-F238E27FC236}">
                <a16:creationId xmlns:a16="http://schemas.microsoft.com/office/drawing/2014/main" id="{FD495BA3-EDBC-4A8F-5631-725A2B3B04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D3F75C-8335-A991-2DE4-8BBA6BB44C00}"/>
              </a:ext>
            </a:extLst>
          </p:cNvPr>
          <p:cNvSpPr>
            <a:spLocks noGrp="1"/>
          </p:cNvSpPr>
          <p:nvPr>
            <p:ph type="sldNum" sz="quarter" idx="12"/>
          </p:nvPr>
        </p:nvSpPr>
        <p:spPr/>
        <p:txBody>
          <a:bodyPr/>
          <a:lstStyle/>
          <a:p>
            <a:fld id="{2382E4A1-694A-45EB-A216-6C34C3381530}" type="slidenum">
              <a:rPr lang="en-IN" smtClean="0"/>
              <a:t>‹#›</a:t>
            </a:fld>
            <a:endParaRPr lang="en-IN"/>
          </a:p>
        </p:txBody>
      </p:sp>
    </p:spTree>
    <p:extLst>
      <p:ext uri="{BB962C8B-B14F-4D97-AF65-F5344CB8AC3E}">
        <p14:creationId xmlns:p14="http://schemas.microsoft.com/office/powerpoint/2010/main" val="287787195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1375-A8E2-3D54-0001-B51CC190C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8DEF5B-0874-9302-3C40-56E1FFFE2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546F18-FBBF-B16B-AF20-7B35B96A1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3DD38-0D98-41A8-499F-6159BA0543A7}"/>
              </a:ext>
            </a:extLst>
          </p:cNvPr>
          <p:cNvSpPr>
            <a:spLocks noGrp="1"/>
          </p:cNvSpPr>
          <p:nvPr>
            <p:ph type="dt" sz="half" idx="10"/>
          </p:nvPr>
        </p:nvSpPr>
        <p:spPr/>
        <p:txBody>
          <a:bodyPr/>
          <a:lstStyle/>
          <a:p>
            <a:fld id="{E65FCDA6-C98E-48F3-93EC-2394B1541D29}" type="datetime1">
              <a:rPr lang="en-US" smtClean="0"/>
              <a:t>9/5/2025</a:t>
            </a:fld>
            <a:endParaRPr lang="en-IN"/>
          </a:p>
        </p:txBody>
      </p:sp>
      <p:sp>
        <p:nvSpPr>
          <p:cNvPr id="6" name="Footer Placeholder 5">
            <a:extLst>
              <a:ext uri="{FF2B5EF4-FFF2-40B4-BE49-F238E27FC236}">
                <a16:creationId xmlns:a16="http://schemas.microsoft.com/office/drawing/2014/main" id="{AD389486-24F6-E49D-2389-5D538C5A4D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C5CB2C-16FF-E88C-2190-CEB5465D71C4}"/>
              </a:ext>
            </a:extLst>
          </p:cNvPr>
          <p:cNvSpPr>
            <a:spLocks noGrp="1"/>
          </p:cNvSpPr>
          <p:nvPr>
            <p:ph type="sldNum" sz="quarter" idx="12"/>
          </p:nvPr>
        </p:nvSpPr>
        <p:spPr/>
        <p:txBody>
          <a:bodyPr/>
          <a:lstStyle/>
          <a:p>
            <a:fld id="{2382E4A1-694A-45EB-A216-6C34C3381530}" type="slidenum">
              <a:rPr lang="en-IN" smtClean="0"/>
              <a:t>‹#›</a:t>
            </a:fld>
            <a:endParaRPr lang="en-IN"/>
          </a:p>
        </p:txBody>
      </p:sp>
    </p:spTree>
    <p:extLst>
      <p:ext uri="{BB962C8B-B14F-4D97-AF65-F5344CB8AC3E}">
        <p14:creationId xmlns:p14="http://schemas.microsoft.com/office/powerpoint/2010/main" val="357475872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1D17-E9F0-EFB5-ED65-A1F0CF6A7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D9D00E-2676-774C-94E1-0F5F7DFE2D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433A9B-140F-E7D1-C61A-722459727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06504B-0AF7-E185-93DE-87DE92AF29B9}"/>
              </a:ext>
            </a:extLst>
          </p:cNvPr>
          <p:cNvSpPr>
            <a:spLocks noGrp="1"/>
          </p:cNvSpPr>
          <p:nvPr>
            <p:ph type="dt" sz="half" idx="10"/>
          </p:nvPr>
        </p:nvSpPr>
        <p:spPr/>
        <p:txBody>
          <a:bodyPr/>
          <a:lstStyle/>
          <a:p>
            <a:fld id="{0AF2D590-6E5A-414F-B351-C47993301043}" type="datetime1">
              <a:rPr lang="en-US" smtClean="0"/>
              <a:t>9/5/2025</a:t>
            </a:fld>
            <a:endParaRPr lang="en-IN"/>
          </a:p>
        </p:txBody>
      </p:sp>
      <p:sp>
        <p:nvSpPr>
          <p:cNvPr id="6" name="Footer Placeholder 5">
            <a:extLst>
              <a:ext uri="{FF2B5EF4-FFF2-40B4-BE49-F238E27FC236}">
                <a16:creationId xmlns:a16="http://schemas.microsoft.com/office/drawing/2014/main" id="{A042AF33-1662-CE73-B4C3-33F2A09C86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81446-BC90-0826-51B9-B513EEFC7C89}"/>
              </a:ext>
            </a:extLst>
          </p:cNvPr>
          <p:cNvSpPr>
            <a:spLocks noGrp="1"/>
          </p:cNvSpPr>
          <p:nvPr>
            <p:ph type="sldNum" sz="quarter" idx="12"/>
          </p:nvPr>
        </p:nvSpPr>
        <p:spPr/>
        <p:txBody>
          <a:bodyPr/>
          <a:lstStyle/>
          <a:p>
            <a:fld id="{2382E4A1-694A-45EB-A216-6C34C3381530}" type="slidenum">
              <a:rPr lang="en-IN" smtClean="0"/>
              <a:t>‹#›</a:t>
            </a:fld>
            <a:endParaRPr lang="en-IN"/>
          </a:p>
        </p:txBody>
      </p:sp>
    </p:spTree>
    <p:extLst>
      <p:ext uri="{BB962C8B-B14F-4D97-AF65-F5344CB8AC3E}">
        <p14:creationId xmlns:p14="http://schemas.microsoft.com/office/powerpoint/2010/main" val="14877011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2E3D-A5E5-5175-F9F1-CBB67ADCAB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F90EEA-60E0-A909-8375-AD06BA5ED3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25755C-9332-0E6C-33AF-FC795B4F0FFB}"/>
              </a:ext>
            </a:extLst>
          </p:cNvPr>
          <p:cNvSpPr>
            <a:spLocks noGrp="1"/>
          </p:cNvSpPr>
          <p:nvPr>
            <p:ph type="dt" sz="half" idx="10"/>
          </p:nvPr>
        </p:nvSpPr>
        <p:spPr/>
        <p:txBody>
          <a:bodyPr/>
          <a:lstStyle/>
          <a:p>
            <a:fld id="{75FDFA16-831F-42BA-A414-B9EC6FC7CF00}" type="datetime1">
              <a:rPr lang="en-US" smtClean="0"/>
              <a:t>9/5/2025</a:t>
            </a:fld>
            <a:endParaRPr lang="en-IN"/>
          </a:p>
        </p:txBody>
      </p:sp>
      <p:sp>
        <p:nvSpPr>
          <p:cNvPr id="5" name="Footer Placeholder 4">
            <a:extLst>
              <a:ext uri="{FF2B5EF4-FFF2-40B4-BE49-F238E27FC236}">
                <a16:creationId xmlns:a16="http://schemas.microsoft.com/office/drawing/2014/main" id="{10CE11F5-5C87-07A6-EA67-CC674FA44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8CCAF6-648B-E0A8-3455-30B1E575195F}"/>
              </a:ext>
            </a:extLst>
          </p:cNvPr>
          <p:cNvSpPr>
            <a:spLocks noGrp="1"/>
          </p:cNvSpPr>
          <p:nvPr>
            <p:ph type="sldNum" sz="quarter" idx="12"/>
          </p:nvPr>
        </p:nvSpPr>
        <p:spPr/>
        <p:txBody>
          <a:bodyPr/>
          <a:lstStyle/>
          <a:p>
            <a:fld id="{2382E4A1-694A-45EB-A216-6C34C3381530}" type="slidenum">
              <a:rPr lang="en-IN" smtClean="0"/>
              <a:t>‹#›</a:t>
            </a:fld>
            <a:endParaRPr lang="en-IN"/>
          </a:p>
        </p:txBody>
      </p:sp>
    </p:spTree>
    <p:extLst>
      <p:ext uri="{BB962C8B-B14F-4D97-AF65-F5344CB8AC3E}">
        <p14:creationId xmlns:p14="http://schemas.microsoft.com/office/powerpoint/2010/main" val="17029134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96284C-F46E-254A-B77B-AE39B55EA2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B11498-B22B-1FA1-1AA8-BBD4F0DB2B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31507C-5E6C-3F6B-BC8C-E4EEE39D33A1}"/>
              </a:ext>
            </a:extLst>
          </p:cNvPr>
          <p:cNvSpPr>
            <a:spLocks noGrp="1"/>
          </p:cNvSpPr>
          <p:nvPr>
            <p:ph type="dt" sz="half" idx="10"/>
          </p:nvPr>
        </p:nvSpPr>
        <p:spPr/>
        <p:txBody>
          <a:bodyPr/>
          <a:lstStyle/>
          <a:p>
            <a:fld id="{EEE86653-8794-49E5-83E2-4677D0AD0DEE}" type="datetime1">
              <a:rPr lang="en-US" smtClean="0"/>
              <a:t>9/5/2025</a:t>
            </a:fld>
            <a:endParaRPr lang="en-IN"/>
          </a:p>
        </p:txBody>
      </p:sp>
      <p:sp>
        <p:nvSpPr>
          <p:cNvPr id="5" name="Footer Placeholder 4">
            <a:extLst>
              <a:ext uri="{FF2B5EF4-FFF2-40B4-BE49-F238E27FC236}">
                <a16:creationId xmlns:a16="http://schemas.microsoft.com/office/drawing/2014/main" id="{3FC11237-2B54-F9E7-C5A7-EC3299ABAA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5E887B-6E8C-CC1C-F298-B5E59257CCDE}"/>
              </a:ext>
            </a:extLst>
          </p:cNvPr>
          <p:cNvSpPr>
            <a:spLocks noGrp="1"/>
          </p:cNvSpPr>
          <p:nvPr>
            <p:ph type="sldNum" sz="quarter" idx="12"/>
          </p:nvPr>
        </p:nvSpPr>
        <p:spPr/>
        <p:txBody>
          <a:bodyPr/>
          <a:lstStyle/>
          <a:p>
            <a:fld id="{2382E4A1-694A-45EB-A216-6C34C3381530}" type="slidenum">
              <a:rPr lang="en-IN" smtClean="0"/>
              <a:t>‹#›</a:t>
            </a:fld>
            <a:endParaRPr lang="en-IN"/>
          </a:p>
        </p:txBody>
      </p:sp>
    </p:spTree>
    <p:extLst>
      <p:ext uri="{BB962C8B-B14F-4D97-AF65-F5344CB8AC3E}">
        <p14:creationId xmlns:p14="http://schemas.microsoft.com/office/powerpoint/2010/main" val="41335572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99195-D510-E0EB-0204-209BD2B6CA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D81ACF-925C-B7A2-B021-196949B0B4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6936B6-B9C0-8157-EEFD-0A3736A6E56B}"/>
              </a:ext>
            </a:extLst>
          </p:cNvPr>
          <p:cNvSpPr>
            <a:spLocks noGrp="1"/>
          </p:cNvSpPr>
          <p:nvPr>
            <p:ph type="dt" sz="half" idx="10"/>
          </p:nvPr>
        </p:nvSpPr>
        <p:spPr/>
        <p:txBody>
          <a:bodyPr/>
          <a:lstStyle/>
          <a:p>
            <a:fld id="{A537D40E-EA65-4FE1-8B22-CD80EFC25A7A}" type="datetime1">
              <a:rPr lang="en-US" smtClean="0"/>
              <a:t>9/5/2025</a:t>
            </a:fld>
            <a:endParaRPr lang="en-IN"/>
          </a:p>
        </p:txBody>
      </p:sp>
      <p:sp>
        <p:nvSpPr>
          <p:cNvPr id="5" name="Footer Placeholder 4">
            <a:extLst>
              <a:ext uri="{FF2B5EF4-FFF2-40B4-BE49-F238E27FC236}">
                <a16:creationId xmlns:a16="http://schemas.microsoft.com/office/drawing/2014/main" id="{6A4D2675-B370-9C33-AA13-E75C585D4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CCA828-2AD0-999B-DBBD-0D9437AA85B6}"/>
              </a:ext>
            </a:extLst>
          </p:cNvPr>
          <p:cNvSpPr>
            <a:spLocks noGrp="1"/>
          </p:cNvSpPr>
          <p:nvPr>
            <p:ph type="sldNum" sz="quarter" idx="12"/>
          </p:nvPr>
        </p:nvSpPr>
        <p:spPr/>
        <p:txBody>
          <a:bodyPr/>
          <a:lstStyle/>
          <a:p>
            <a:fld id="{1642DAF5-4DC0-45E1-8B96-528ED5DD2275}" type="slidenum">
              <a:rPr lang="en-IN" smtClean="0"/>
              <a:t>‹#›</a:t>
            </a:fld>
            <a:endParaRPr lang="en-IN"/>
          </a:p>
        </p:txBody>
      </p:sp>
    </p:spTree>
    <p:extLst>
      <p:ext uri="{BB962C8B-B14F-4D97-AF65-F5344CB8AC3E}">
        <p14:creationId xmlns:p14="http://schemas.microsoft.com/office/powerpoint/2010/main" val="7159649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C2B6-A2A7-50B9-CF19-23BF253E45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8FAEA0-A7DB-F46A-6407-B24A6E5FE0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C06347-7651-B346-EBEF-375E27779A0E}"/>
              </a:ext>
            </a:extLst>
          </p:cNvPr>
          <p:cNvSpPr>
            <a:spLocks noGrp="1"/>
          </p:cNvSpPr>
          <p:nvPr>
            <p:ph type="dt" sz="half" idx="10"/>
          </p:nvPr>
        </p:nvSpPr>
        <p:spPr/>
        <p:txBody>
          <a:bodyPr/>
          <a:lstStyle/>
          <a:p>
            <a:fld id="{279B25EF-5BD7-4807-B0C0-E550E41C3BA2}" type="datetime1">
              <a:rPr lang="en-US" smtClean="0"/>
              <a:t>9/5/2025</a:t>
            </a:fld>
            <a:endParaRPr lang="en-IN"/>
          </a:p>
        </p:txBody>
      </p:sp>
      <p:sp>
        <p:nvSpPr>
          <p:cNvPr id="5" name="Footer Placeholder 4">
            <a:extLst>
              <a:ext uri="{FF2B5EF4-FFF2-40B4-BE49-F238E27FC236}">
                <a16:creationId xmlns:a16="http://schemas.microsoft.com/office/drawing/2014/main" id="{AEFBBEBC-8DA4-8BEF-94F2-39045C7DC2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513861-E908-1A01-5CA4-29857EAFA0A9}"/>
              </a:ext>
            </a:extLst>
          </p:cNvPr>
          <p:cNvSpPr>
            <a:spLocks noGrp="1"/>
          </p:cNvSpPr>
          <p:nvPr>
            <p:ph type="sldNum" sz="quarter" idx="12"/>
          </p:nvPr>
        </p:nvSpPr>
        <p:spPr/>
        <p:txBody>
          <a:bodyPr/>
          <a:lstStyle/>
          <a:p>
            <a:fld id="{1642DAF5-4DC0-45E1-8B96-528ED5DD2275}" type="slidenum">
              <a:rPr lang="en-IN" smtClean="0"/>
              <a:t>‹#›</a:t>
            </a:fld>
            <a:endParaRPr lang="en-IN"/>
          </a:p>
        </p:txBody>
      </p:sp>
    </p:spTree>
    <p:extLst>
      <p:ext uri="{BB962C8B-B14F-4D97-AF65-F5344CB8AC3E}">
        <p14:creationId xmlns:p14="http://schemas.microsoft.com/office/powerpoint/2010/main" val="338176257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B4072-86ED-BDC9-AD95-229047F928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5DDDC6-C1F8-CEA7-87F2-31A37E89F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6721-4C62-07EA-2EDD-0A56F8F46839}"/>
              </a:ext>
            </a:extLst>
          </p:cNvPr>
          <p:cNvSpPr>
            <a:spLocks noGrp="1"/>
          </p:cNvSpPr>
          <p:nvPr>
            <p:ph type="dt" sz="half" idx="10"/>
          </p:nvPr>
        </p:nvSpPr>
        <p:spPr/>
        <p:txBody>
          <a:bodyPr/>
          <a:lstStyle/>
          <a:p>
            <a:fld id="{A60FDF02-5D68-4745-A8AC-386AF1B82535}" type="datetime1">
              <a:rPr lang="en-US" smtClean="0"/>
              <a:t>9/5/2025</a:t>
            </a:fld>
            <a:endParaRPr lang="en-IN"/>
          </a:p>
        </p:txBody>
      </p:sp>
      <p:sp>
        <p:nvSpPr>
          <p:cNvPr id="5" name="Footer Placeholder 4">
            <a:extLst>
              <a:ext uri="{FF2B5EF4-FFF2-40B4-BE49-F238E27FC236}">
                <a16:creationId xmlns:a16="http://schemas.microsoft.com/office/drawing/2014/main" id="{7F7C7FAE-6FB7-5B0A-A4FF-30CF6B5D04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4E2E76-2C69-393C-C94D-9F321CAD1358}"/>
              </a:ext>
            </a:extLst>
          </p:cNvPr>
          <p:cNvSpPr>
            <a:spLocks noGrp="1"/>
          </p:cNvSpPr>
          <p:nvPr>
            <p:ph type="sldNum" sz="quarter" idx="12"/>
          </p:nvPr>
        </p:nvSpPr>
        <p:spPr/>
        <p:txBody>
          <a:bodyPr/>
          <a:lstStyle/>
          <a:p>
            <a:fld id="{1642DAF5-4DC0-45E1-8B96-528ED5DD2275}" type="slidenum">
              <a:rPr lang="en-IN" smtClean="0"/>
              <a:t>‹#›</a:t>
            </a:fld>
            <a:endParaRPr lang="en-IN"/>
          </a:p>
        </p:txBody>
      </p:sp>
    </p:spTree>
    <p:extLst>
      <p:ext uri="{BB962C8B-B14F-4D97-AF65-F5344CB8AC3E}">
        <p14:creationId xmlns:p14="http://schemas.microsoft.com/office/powerpoint/2010/main" val="35141535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F7ED-4F8D-5CBB-8EA0-BC6BE3E58C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E4FD2C-7DBF-31CF-2915-933C549AEF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D1052A-4A5B-9623-03A0-01DD15B406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797918-15BB-25C1-1EE8-8CCB43B525DF}"/>
              </a:ext>
            </a:extLst>
          </p:cNvPr>
          <p:cNvSpPr>
            <a:spLocks noGrp="1"/>
          </p:cNvSpPr>
          <p:nvPr>
            <p:ph type="dt" sz="half" idx="10"/>
          </p:nvPr>
        </p:nvSpPr>
        <p:spPr/>
        <p:txBody>
          <a:bodyPr/>
          <a:lstStyle/>
          <a:p>
            <a:fld id="{AF4F5D4A-B80B-4AF7-BF72-5FA10E45967F}" type="datetime1">
              <a:rPr lang="en-US" smtClean="0"/>
              <a:t>9/5/2025</a:t>
            </a:fld>
            <a:endParaRPr lang="en-IN"/>
          </a:p>
        </p:txBody>
      </p:sp>
      <p:sp>
        <p:nvSpPr>
          <p:cNvPr id="6" name="Footer Placeholder 5">
            <a:extLst>
              <a:ext uri="{FF2B5EF4-FFF2-40B4-BE49-F238E27FC236}">
                <a16:creationId xmlns:a16="http://schemas.microsoft.com/office/drawing/2014/main" id="{D498182E-66E4-2CBA-BA86-0ED5BE2061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6DEE35-5F06-EC60-1A38-9DDBD5B47B35}"/>
              </a:ext>
            </a:extLst>
          </p:cNvPr>
          <p:cNvSpPr>
            <a:spLocks noGrp="1"/>
          </p:cNvSpPr>
          <p:nvPr>
            <p:ph type="sldNum" sz="quarter" idx="12"/>
          </p:nvPr>
        </p:nvSpPr>
        <p:spPr/>
        <p:txBody>
          <a:bodyPr/>
          <a:lstStyle/>
          <a:p>
            <a:fld id="{1642DAF5-4DC0-45E1-8B96-528ED5DD2275}" type="slidenum">
              <a:rPr lang="en-IN" smtClean="0"/>
              <a:t>‹#›</a:t>
            </a:fld>
            <a:endParaRPr lang="en-IN"/>
          </a:p>
        </p:txBody>
      </p:sp>
    </p:spTree>
    <p:extLst>
      <p:ext uri="{BB962C8B-B14F-4D97-AF65-F5344CB8AC3E}">
        <p14:creationId xmlns:p14="http://schemas.microsoft.com/office/powerpoint/2010/main" val="15353287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6EDF3-49BB-EA8E-3CB1-FF46A9D983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046E6B-11BE-5C60-0418-40AA5B4D67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DA7E38-D97A-8433-5975-F3059BF317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610B35-43D7-CE19-7C96-49B51AF653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314947-42C1-CF77-A655-FC7C5361A2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3E3D0C-B076-8D7D-EAEF-7B1C93C6102F}"/>
              </a:ext>
            </a:extLst>
          </p:cNvPr>
          <p:cNvSpPr>
            <a:spLocks noGrp="1"/>
          </p:cNvSpPr>
          <p:nvPr>
            <p:ph type="dt" sz="half" idx="10"/>
          </p:nvPr>
        </p:nvSpPr>
        <p:spPr/>
        <p:txBody>
          <a:bodyPr/>
          <a:lstStyle/>
          <a:p>
            <a:fld id="{CFA8D76F-5D2F-424F-BBEE-DE3B88188046}" type="datetime1">
              <a:rPr lang="en-US" smtClean="0"/>
              <a:t>9/5/2025</a:t>
            </a:fld>
            <a:endParaRPr lang="en-IN"/>
          </a:p>
        </p:txBody>
      </p:sp>
      <p:sp>
        <p:nvSpPr>
          <p:cNvPr id="8" name="Footer Placeholder 7">
            <a:extLst>
              <a:ext uri="{FF2B5EF4-FFF2-40B4-BE49-F238E27FC236}">
                <a16:creationId xmlns:a16="http://schemas.microsoft.com/office/drawing/2014/main" id="{593C4C30-1C2F-B172-C55E-0368053489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3FA6A0-68FF-8180-4F93-E186EC2ABBFC}"/>
              </a:ext>
            </a:extLst>
          </p:cNvPr>
          <p:cNvSpPr>
            <a:spLocks noGrp="1"/>
          </p:cNvSpPr>
          <p:nvPr>
            <p:ph type="sldNum" sz="quarter" idx="12"/>
          </p:nvPr>
        </p:nvSpPr>
        <p:spPr/>
        <p:txBody>
          <a:bodyPr/>
          <a:lstStyle/>
          <a:p>
            <a:fld id="{1642DAF5-4DC0-45E1-8B96-528ED5DD2275}" type="slidenum">
              <a:rPr lang="en-IN" smtClean="0"/>
              <a:t>‹#›</a:t>
            </a:fld>
            <a:endParaRPr lang="en-IN"/>
          </a:p>
        </p:txBody>
      </p:sp>
    </p:spTree>
    <p:extLst>
      <p:ext uri="{BB962C8B-B14F-4D97-AF65-F5344CB8AC3E}">
        <p14:creationId xmlns:p14="http://schemas.microsoft.com/office/powerpoint/2010/main" val="201623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0642-EFF2-F996-AB30-36A32F272E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86C777-F5F5-1A57-106E-454D4900788E}"/>
              </a:ext>
            </a:extLst>
          </p:cNvPr>
          <p:cNvSpPr>
            <a:spLocks noGrp="1"/>
          </p:cNvSpPr>
          <p:nvPr>
            <p:ph type="dt" sz="half" idx="10"/>
          </p:nvPr>
        </p:nvSpPr>
        <p:spPr/>
        <p:txBody>
          <a:bodyPr/>
          <a:lstStyle/>
          <a:p>
            <a:fld id="{C3E32D3A-ECF9-4DBA-AAE7-270AD3756CE8}" type="datetime1">
              <a:rPr lang="en-US" smtClean="0"/>
              <a:t>9/5/2025</a:t>
            </a:fld>
            <a:endParaRPr lang="en-IN"/>
          </a:p>
        </p:txBody>
      </p:sp>
      <p:sp>
        <p:nvSpPr>
          <p:cNvPr id="4" name="Footer Placeholder 3">
            <a:extLst>
              <a:ext uri="{FF2B5EF4-FFF2-40B4-BE49-F238E27FC236}">
                <a16:creationId xmlns:a16="http://schemas.microsoft.com/office/drawing/2014/main" id="{187ED12B-6DB3-26B8-6558-5641DA91E5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F6D9A9-0590-DD0E-A7C1-B82731479E15}"/>
              </a:ext>
            </a:extLst>
          </p:cNvPr>
          <p:cNvSpPr>
            <a:spLocks noGrp="1"/>
          </p:cNvSpPr>
          <p:nvPr>
            <p:ph type="sldNum" sz="quarter" idx="12"/>
          </p:nvPr>
        </p:nvSpPr>
        <p:spPr/>
        <p:txBody>
          <a:bodyPr/>
          <a:lstStyle/>
          <a:p>
            <a:fld id="{1642DAF5-4DC0-45E1-8B96-528ED5DD2275}" type="slidenum">
              <a:rPr lang="en-IN" smtClean="0"/>
              <a:t>‹#›</a:t>
            </a:fld>
            <a:endParaRPr lang="en-IN"/>
          </a:p>
        </p:txBody>
      </p:sp>
    </p:spTree>
    <p:extLst>
      <p:ext uri="{BB962C8B-B14F-4D97-AF65-F5344CB8AC3E}">
        <p14:creationId xmlns:p14="http://schemas.microsoft.com/office/powerpoint/2010/main" val="397513430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6F4C31-51B9-61B8-88D2-01EE26CF09BF}"/>
              </a:ext>
            </a:extLst>
          </p:cNvPr>
          <p:cNvSpPr>
            <a:spLocks noGrp="1"/>
          </p:cNvSpPr>
          <p:nvPr>
            <p:ph type="dt" sz="half" idx="10"/>
          </p:nvPr>
        </p:nvSpPr>
        <p:spPr/>
        <p:txBody>
          <a:bodyPr/>
          <a:lstStyle/>
          <a:p>
            <a:fld id="{D956BC69-9043-4464-88CE-2A0B490DECA5}" type="datetime1">
              <a:rPr lang="en-US" smtClean="0"/>
              <a:t>9/5/2025</a:t>
            </a:fld>
            <a:endParaRPr lang="en-IN"/>
          </a:p>
        </p:txBody>
      </p:sp>
      <p:sp>
        <p:nvSpPr>
          <p:cNvPr id="3" name="Footer Placeholder 2">
            <a:extLst>
              <a:ext uri="{FF2B5EF4-FFF2-40B4-BE49-F238E27FC236}">
                <a16:creationId xmlns:a16="http://schemas.microsoft.com/office/drawing/2014/main" id="{E1F2A24D-5C6B-08BF-8942-4237ACEAD5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25A407-6A34-72F7-D4EA-F7824017B26D}"/>
              </a:ext>
            </a:extLst>
          </p:cNvPr>
          <p:cNvSpPr>
            <a:spLocks noGrp="1"/>
          </p:cNvSpPr>
          <p:nvPr>
            <p:ph type="sldNum" sz="quarter" idx="12"/>
          </p:nvPr>
        </p:nvSpPr>
        <p:spPr/>
        <p:txBody>
          <a:bodyPr/>
          <a:lstStyle/>
          <a:p>
            <a:fld id="{1642DAF5-4DC0-45E1-8B96-528ED5DD2275}" type="slidenum">
              <a:rPr lang="en-IN" smtClean="0"/>
              <a:t>‹#›</a:t>
            </a:fld>
            <a:endParaRPr lang="en-IN"/>
          </a:p>
        </p:txBody>
      </p:sp>
    </p:spTree>
    <p:extLst>
      <p:ext uri="{BB962C8B-B14F-4D97-AF65-F5344CB8AC3E}">
        <p14:creationId xmlns:p14="http://schemas.microsoft.com/office/powerpoint/2010/main" val="2716694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7EDF-5562-5820-09D9-480516CD42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EBAF09-AD08-F196-8EA0-4D1B29AD6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D3A201-439A-83E7-B974-B1F35CA60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C1FC7-2365-68A8-587D-25014958C42D}"/>
              </a:ext>
            </a:extLst>
          </p:cNvPr>
          <p:cNvSpPr>
            <a:spLocks noGrp="1"/>
          </p:cNvSpPr>
          <p:nvPr>
            <p:ph type="dt" sz="half" idx="10"/>
          </p:nvPr>
        </p:nvSpPr>
        <p:spPr/>
        <p:txBody>
          <a:bodyPr/>
          <a:lstStyle/>
          <a:p>
            <a:fld id="{A4C419B9-4E60-4EED-92D9-FF68D4D8E1CD}" type="datetime1">
              <a:rPr lang="en-US" smtClean="0"/>
              <a:t>9/5/2025</a:t>
            </a:fld>
            <a:endParaRPr lang="en-IN"/>
          </a:p>
        </p:txBody>
      </p:sp>
      <p:sp>
        <p:nvSpPr>
          <p:cNvPr id="6" name="Footer Placeholder 5">
            <a:extLst>
              <a:ext uri="{FF2B5EF4-FFF2-40B4-BE49-F238E27FC236}">
                <a16:creationId xmlns:a16="http://schemas.microsoft.com/office/drawing/2014/main" id="{A994193D-946C-C182-9EB8-F68225015C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862AA4-E8CE-5EC7-4308-18DA7F5278DB}"/>
              </a:ext>
            </a:extLst>
          </p:cNvPr>
          <p:cNvSpPr>
            <a:spLocks noGrp="1"/>
          </p:cNvSpPr>
          <p:nvPr>
            <p:ph type="sldNum" sz="quarter" idx="12"/>
          </p:nvPr>
        </p:nvSpPr>
        <p:spPr/>
        <p:txBody>
          <a:bodyPr/>
          <a:lstStyle/>
          <a:p>
            <a:fld id="{1642DAF5-4DC0-45E1-8B96-528ED5DD2275}" type="slidenum">
              <a:rPr lang="en-IN" smtClean="0"/>
              <a:t>‹#›</a:t>
            </a:fld>
            <a:endParaRPr lang="en-IN"/>
          </a:p>
        </p:txBody>
      </p:sp>
    </p:spTree>
    <p:extLst>
      <p:ext uri="{BB962C8B-B14F-4D97-AF65-F5344CB8AC3E}">
        <p14:creationId xmlns:p14="http://schemas.microsoft.com/office/powerpoint/2010/main" val="144246643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78CA-5ED4-E1F1-6865-59DAA218E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2533FF-C0CD-1733-61A2-EC749F5E1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6AD11B-55CC-88AE-B7EB-EFBA4FA90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C60D3E-F1C1-48EB-CECA-41B003B397D1}"/>
              </a:ext>
            </a:extLst>
          </p:cNvPr>
          <p:cNvSpPr>
            <a:spLocks noGrp="1"/>
          </p:cNvSpPr>
          <p:nvPr>
            <p:ph type="dt" sz="half" idx="10"/>
          </p:nvPr>
        </p:nvSpPr>
        <p:spPr/>
        <p:txBody>
          <a:bodyPr/>
          <a:lstStyle/>
          <a:p>
            <a:fld id="{E5F19C91-A84E-44F4-92AB-107F4DABE6E3}" type="datetime1">
              <a:rPr lang="en-US" smtClean="0"/>
              <a:t>9/5/2025</a:t>
            </a:fld>
            <a:endParaRPr lang="en-IN"/>
          </a:p>
        </p:txBody>
      </p:sp>
      <p:sp>
        <p:nvSpPr>
          <p:cNvPr id="6" name="Footer Placeholder 5">
            <a:extLst>
              <a:ext uri="{FF2B5EF4-FFF2-40B4-BE49-F238E27FC236}">
                <a16:creationId xmlns:a16="http://schemas.microsoft.com/office/drawing/2014/main" id="{10626BF4-220C-8D94-D5EB-58CAE1866E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97B04D-5D94-FCDE-8945-780AA52A1FAC}"/>
              </a:ext>
            </a:extLst>
          </p:cNvPr>
          <p:cNvSpPr>
            <a:spLocks noGrp="1"/>
          </p:cNvSpPr>
          <p:nvPr>
            <p:ph type="sldNum" sz="quarter" idx="12"/>
          </p:nvPr>
        </p:nvSpPr>
        <p:spPr/>
        <p:txBody>
          <a:bodyPr/>
          <a:lstStyle/>
          <a:p>
            <a:fld id="{1642DAF5-4DC0-45E1-8B96-528ED5DD2275}" type="slidenum">
              <a:rPr lang="en-IN" smtClean="0"/>
              <a:t>‹#›</a:t>
            </a:fld>
            <a:endParaRPr lang="en-IN"/>
          </a:p>
        </p:txBody>
      </p:sp>
    </p:spTree>
    <p:extLst>
      <p:ext uri="{BB962C8B-B14F-4D97-AF65-F5344CB8AC3E}">
        <p14:creationId xmlns:p14="http://schemas.microsoft.com/office/powerpoint/2010/main" val="306020110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C45D4-38A0-C1D3-0C0F-9FF0BE71BF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791C74-12B5-7D30-6FE3-196C24D271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B76E98-4791-BEA5-4510-FDA712DCD772}"/>
              </a:ext>
            </a:extLst>
          </p:cNvPr>
          <p:cNvSpPr>
            <a:spLocks noGrp="1"/>
          </p:cNvSpPr>
          <p:nvPr>
            <p:ph type="dt" sz="half" idx="10"/>
          </p:nvPr>
        </p:nvSpPr>
        <p:spPr/>
        <p:txBody>
          <a:bodyPr/>
          <a:lstStyle/>
          <a:p>
            <a:fld id="{73D335AF-1C51-49E9-9AC3-10C15F75172C}" type="datetime1">
              <a:rPr lang="en-US" smtClean="0"/>
              <a:t>9/5/2025</a:t>
            </a:fld>
            <a:endParaRPr lang="en-IN"/>
          </a:p>
        </p:txBody>
      </p:sp>
      <p:sp>
        <p:nvSpPr>
          <p:cNvPr id="5" name="Footer Placeholder 4">
            <a:extLst>
              <a:ext uri="{FF2B5EF4-FFF2-40B4-BE49-F238E27FC236}">
                <a16:creationId xmlns:a16="http://schemas.microsoft.com/office/drawing/2014/main" id="{182ADAC0-A4AB-3120-2987-F1343A2A6E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2DABB-07FE-090B-C609-F546411F9B82}"/>
              </a:ext>
            </a:extLst>
          </p:cNvPr>
          <p:cNvSpPr>
            <a:spLocks noGrp="1"/>
          </p:cNvSpPr>
          <p:nvPr>
            <p:ph type="sldNum" sz="quarter" idx="12"/>
          </p:nvPr>
        </p:nvSpPr>
        <p:spPr/>
        <p:txBody>
          <a:bodyPr/>
          <a:lstStyle/>
          <a:p>
            <a:fld id="{1642DAF5-4DC0-45E1-8B96-528ED5DD2275}" type="slidenum">
              <a:rPr lang="en-IN" smtClean="0"/>
              <a:t>‹#›</a:t>
            </a:fld>
            <a:endParaRPr lang="en-IN"/>
          </a:p>
        </p:txBody>
      </p:sp>
    </p:spTree>
    <p:extLst>
      <p:ext uri="{BB962C8B-B14F-4D97-AF65-F5344CB8AC3E}">
        <p14:creationId xmlns:p14="http://schemas.microsoft.com/office/powerpoint/2010/main" val="41724414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168AB5-1A0E-F564-5E45-77B0A46B21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F42B45-5936-41D8-7808-C1D41A5521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35FDA6-60E3-D9BB-60AB-797BEC271EAF}"/>
              </a:ext>
            </a:extLst>
          </p:cNvPr>
          <p:cNvSpPr>
            <a:spLocks noGrp="1"/>
          </p:cNvSpPr>
          <p:nvPr>
            <p:ph type="dt" sz="half" idx="10"/>
          </p:nvPr>
        </p:nvSpPr>
        <p:spPr/>
        <p:txBody>
          <a:bodyPr/>
          <a:lstStyle/>
          <a:p>
            <a:fld id="{A65AE27F-9F94-484F-AD8D-43D0876FDD8F}" type="datetime1">
              <a:rPr lang="en-US" smtClean="0"/>
              <a:t>9/5/2025</a:t>
            </a:fld>
            <a:endParaRPr lang="en-IN"/>
          </a:p>
        </p:txBody>
      </p:sp>
      <p:sp>
        <p:nvSpPr>
          <p:cNvPr id="5" name="Footer Placeholder 4">
            <a:extLst>
              <a:ext uri="{FF2B5EF4-FFF2-40B4-BE49-F238E27FC236}">
                <a16:creationId xmlns:a16="http://schemas.microsoft.com/office/drawing/2014/main" id="{9CE40957-249D-E633-A4ED-6B5A1ECDC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73ECB9-B8A5-65CB-4481-FF9CC73986AD}"/>
              </a:ext>
            </a:extLst>
          </p:cNvPr>
          <p:cNvSpPr>
            <a:spLocks noGrp="1"/>
          </p:cNvSpPr>
          <p:nvPr>
            <p:ph type="sldNum" sz="quarter" idx="12"/>
          </p:nvPr>
        </p:nvSpPr>
        <p:spPr/>
        <p:txBody>
          <a:bodyPr/>
          <a:lstStyle/>
          <a:p>
            <a:fld id="{1642DAF5-4DC0-45E1-8B96-528ED5DD2275}" type="slidenum">
              <a:rPr lang="en-IN" smtClean="0"/>
              <a:t>‹#›</a:t>
            </a:fld>
            <a:endParaRPr lang="en-IN"/>
          </a:p>
        </p:txBody>
      </p:sp>
    </p:spTree>
    <p:extLst>
      <p:ext uri="{BB962C8B-B14F-4D97-AF65-F5344CB8AC3E}">
        <p14:creationId xmlns:p14="http://schemas.microsoft.com/office/powerpoint/2010/main" val="288876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Footer Placeholder 2">
            <a:extLst>
              <a:ext uri="{FF2B5EF4-FFF2-40B4-BE49-F238E27FC236}">
                <a16:creationId xmlns:a16="http://schemas.microsoft.com/office/drawing/2014/main" id="{45B13D5A-699B-3A46-C247-CDC24A2C9F14}"/>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0026-4EE2-5D3E-E9B9-DD9403DE3D54}"/>
              </a:ext>
            </a:extLst>
          </p:cNvPr>
          <p:cNvSpPr>
            <a:spLocks noGrp="1"/>
          </p:cNvSpPr>
          <p:nvPr>
            <p:ph type="title"/>
          </p:nvPr>
        </p:nvSpPr>
        <p:spPr/>
        <p:txBody>
          <a:bodyPr/>
          <a:lstStyle/>
          <a:p>
            <a:r>
              <a:rPr lang="en-US"/>
              <a:t>Click to edit Master title style</a:t>
            </a:r>
            <a:endParaRPr lang="en-IN"/>
          </a:p>
        </p:txBody>
      </p:sp>
      <p:sp>
        <p:nvSpPr>
          <p:cNvPr id="3" name="Footer Placeholder 2">
            <a:extLst>
              <a:ext uri="{FF2B5EF4-FFF2-40B4-BE49-F238E27FC236}">
                <a16:creationId xmlns:a16="http://schemas.microsoft.com/office/drawing/2014/main" id="{141C7062-F909-B2FE-0634-484BBD4A4E9F}"/>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8041886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2.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3.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748" r:id="rId9"/>
    <p:sldLayoutId id="2147483694" r:id="rId10"/>
    <p:sldLayoutId id="2147483693" r:id="rId11"/>
    <p:sldLayoutId id="2147483686" r:id="rId12"/>
    <p:sldLayoutId id="2147483703" r:id="rId13"/>
    <p:sldLayoutId id="2147483709" r:id="rId14"/>
    <p:sldLayoutId id="2147483710" r:id="rId15"/>
    <p:sldLayoutId id="2147483711" r:id="rId16"/>
    <p:sldLayoutId id="2147483712" r:id="rId17"/>
    <p:sldLayoutId id="2147483704" r:id="rId18"/>
    <p:sldLayoutId id="2147483702" r:id="rId19"/>
    <p:sldLayoutId id="2147483713" r:id="rId20"/>
    <p:sldLayoutId id="2147483714" r:id="rId21"/>
    <p:sldLayoutId id="2147483715" r:id="rId22"/>
    <p:sldLayoutId id="2147483695" r:id="rId23"/>
    <p:sldLayoutId id="2147483730" r:id="rId24"/>
    <p:sldLayoutId id="2147483698" r:id="rId25"/>
    <p:sldLayoutId id="2147483731" r:id="rId26"/>
    <p:sldLayoutId id="2147483699" r:id="rId27"/>
    <p:sldLayoutId id="2147483732" r:id="rId28"/>
    <p:sldLayoutId id="2147483700" r:id="rId29"/>
    <p:sldLayoutId id="2147483733" r:id="rId30"/>
    <p:sldLayoutId id="2147483701" r:id="rId31"/>
    <p:sldLayoutId id="2147483734" r:id="rId32"/>
    <p:sldLayoutId id="2147483696" r:id="rId33"/>
    <p:sldLayoutId id="2147483705" r:id="rId34"/>
    <p:sldLayoutId id="2147483706" r:id="rId35"/>
    <p:sldLayoutId id="2147483707" r:id="rId36"/>
    <p:sldLayoutId id="2147483708" r:id="rId37"/>
    <p:sldLayoutId id="2147483687" r:id="rId38"/>
    <p:sldLayoutId id="2147483660" r:id="rId39"/>
    <p:sldLayoutId id="2147483719" r:id="rId40"/>
    <p:sldLayoutId id="2147483720" r:id="rId41"/>
    <p:sldLayoutId id="2147483718" r:id="rId42"/>
    <p:sldLayoutId id="2147483721" r:id="rId43"/>
    <p:sldLayoutId id="2147483716" r:id="rId44"/>
    <p:sldLayoutId id="2147483722" r:id="rId45"/>
    <p:sldLayoutId id="2147483723" r:id="rId46"/>
    <p:sldLayoutId id="2147483663" r:id="rId47"/>
    <p:sldLayoutId id="2147483725" r:id="rId48"/>
    <p:sldLayoutId id="2147483726" r:id="rId49"/>
    <p:sldLayoutId id="2147483675" r:id="rId50"/>
    <p:sldLayoutId id="2147483677" r:id="rId51"/>
    <p:sldLayoutId id="2147483729" r:id="rId52"/>
    <p:sldLayoutId id="2147483728" r:id="rId53"/>
  </p:sldLayoutIdLst>
  <p:hf hdr="0" ftr="0"/>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B086B1-C845-87B5-3991-A5E0D81FC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34FC38-E5AC-0321-731D-DB9D8F9CA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F5EA88-418B-1183-B4E7-095EB706F3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48E9F-2DBE-4BE9-A3F9-E70D8782AB91}" type="datetime1">
              <a:rPr lang="en-US" smtClean="0"/>
              <a:t>9/5/2025</a:t>
            </a:fld>
            <a:endParaRPr lang="en-IN"/>
          </a:p>
        </p:txBody>
      </p:sp>
      <p:sp>
        <p:nvSpPr>
          <p:cNvPr id="5" name="Footer Placeholder 4">
            <a:extLst>
              <a:ext uri="{FF2B5EF4-FFF2-40B4-BE49-F238E27FC236}">
                <a16:creationId xmlns:a16="http://schemas.microsoft.com/office/drawing/2014/main" id="{4A322FE0-0E5B-BF99-35AA-881CF5A51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F673A7-1BA3-0D34-78E2-A41FD38D5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2E4A1-694A-45EB-A216-6C34C3381530}" type="slidenum">
              <a:rPr lang="en-IN" smtClean="0"/>
              <a:t>‹#›</a:t>
            </a:fld>
            <a:endParaRPr lang="en-IN"/>
          </a:p>
        </p:txBody>
      </p:sp>
    </p:spTree>
    <p:extLst>
      <p:ext uri="{BB962C8B-B14F-4D97-AF65-F5344CB8AC3E}">
        <p14:creationId xmlns:p14="http://schemas.microsoft.com/office/powerpoint/2010/main" val="391550923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C5723E-2CE8-899E-8E09-7630CE1539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9F0DD5-E55E-500C-4D32-56D6E033BA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74E419-7B8E-7227-CE46-FB655B6E26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AEC8E-87DA-4D95-AD98-E2E8EC185D92}" type="datetime1">
              <a:rPr lang="en-US" smtClean="0"/>
              <a:t>9/5/2025</a:t>
            </a:fld>
            <a:endParaRPr lang="en-IN"/>
          </a:p>
        </p:txBody>
      </p:sp>
      <p:sp>
        <p:nvSpPr>
          <p:cNvPr id="5" name="Footer Placeholder 4">
            <a:extLst>
              <a:ext uri="{FF2B5EF4-FFF2-40B4-BE49-F238E27FC236}">
                <a16:creationId xmlns:a16="http://schemas.microsoft.com/office/drawing/2014/main" id="{D41290D4-6E6E-96A9-F63F-38C394EEA5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94E1E5-E084-74F1-FEDC-5C778003C3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2DAF5-4DC0-45E1-8B96-528ED5DD2275}" type="slidenum">
              <a:rPr lang="en-IN" smtClean="0"/>
              <a:t>‹#›</a:t>
            </a:fld>
            <a:endParaRPr lang="en-IN"/>
          </a:p>
        </p:txBody>
      </p:sp>
    </p:spTree>
    <p:extLst>
      <p:ext uri="{BB962C8B-B14F-4D97-AF65-F5344CB8AC3E}">
        <p14:creationId xmlns:p14="http://schemas.microsoft.com/office/powerpoint/2010/main" val="347432708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pm"/><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838199" y="1816129"/>
            <a:ext cx="7252505" cy="891250"/>
          </a:xfrm>
        </p:spPr>
        <p:txBody>
          <a:bodyPr>
            <a:noAutofit/>
          </a:bodyPr>
          <a:lstStyle/>
          <a:p>
            <a:r>
              <a:rPr lang="en-US" sz="3200" dirty="0"/>
              <a:t>Model Poisoning Attacks in Federated Learning : Literature Review</a:t>
            </a:r>
            <a:br>
              <a:rPr lang="en-US" sz="3200" dirty="0"/>
            </a:br>
            <a:endParaRPr lang="en-US" sz="3200" dirty="0"/>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a:xfrm>
            <a:off x="838200" y="3030071"/>
            <a:ext cx="7252504" cy="398929"/>
          </a:xfrm>
        </p:spPr>
        <p:txBody>
          <a:bodyPr>
            <a:normAutofit/>
          </a:bodyPr>
          <a:lstStyle/>
          <a:p>
            <a:r>
              <a:rPr lang="en-US" sz="1800" dirty="0"/>
              <a:t>Presented By: Amrita Sinha Roy</a:t>
            </a:r>
          </a:p>
        </p:txBody>
      </p:sp>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40651-69E2-DBBE-B777-6942D562F655}"/>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130A8826-C5B2-214D-23D0-ED561A9590BB}"/>
              </a:ext>
            </a:extLst>
          </p:cNvPr>
          <p:cNvSpPr>
            <a:spLocks noGrp="1"/>
          </p:cNvSpPr>
          <p:nvPr>
            <p:ph type="title"/>
          </p:nvPr>
        </p:nvSpPr>
        <p:spPr>
          <a:xfrm>
            <a:off x="643381" y="349431"/>
            <a:ext cx="9754384" cy="895547"/>
          </a:xfrm>
        </p:spPr>
        <p:txBody>
          <a:bodyPr>
            <a:normAutofit/>
          </a:bodyPr>
          <a:lstStyle/>
          <a:p>
            <a:pPr algn="l"/>
            <a:r>
              <a:rPr lang="en-US" dirty="0">
                <a:solidFill>
                  <a:srgbClr val="5DAAB0"/>
                </a:solidFill>
              </a:rPr>
              <a:t>Detection of Attacks</a:t>
            </a:r>
          </a:p>
        </p:txBody>
      </p:sp>
      <p:sp>
        <p:nvSpPr>
          <p:cNvPr id="18" name="Text Placeholder 17">
            <a:extLst>
              <a:ext uri="{FF2B5EF4-FFF2-40B4-BE49-F238E27FC236}">
                <a16:creationId xmlns:a16="http://schemas.microsoft.com/office/drawing/2014/main" id="{EE0E49C5-A633-F290-ADD5-1E3840BB3151}"/>
              </a:ext>
            </a:extLst>
          </p:cNvPr>
          <p:cNvSpPr>
            <a:spLocks noGrp="1"/>
          </p:cNvSpPr>
          <p:nvPr>
            <p:ph type="body" sz="quarter" idx="16"/>
          </p:nvPr>
        </p:nvSpPr>
        <p:spPr>
          <a:xfrm>
            <a:off x="8262455" y="2554193"/>
            <a:ext cx="3023149" cy="3472502"/>
          </a:xfrm>
        </p:spPr>
        <p:txBody>
          <a:bodyPr>
            <a:normAutofit/>
          </a:bodyPr>
          <a:lstStyle/>
          <a:p>
            <a:endParaRPr lang="en-US" dirty="0"/>
          </a:p>
          <a:p>
            <a:endParaRPr lang="en-US" dirty="0"/>
          </a:p>
          <a:p>
            <a:endParaRPr lang="en-US" dirty="0"/>
          </a:p>
        </p:txBody>
      </p:sp>
      <p:sp>
        <p:nvSpPr>
          <p:cNvPr id="24" name="TextBox 23">
            <a:extLst>
              <a:ext uri="{FF2B5EF4-FFF2-40B4-BE49-F238E27FC236}">
                <a16:creationId xmlns:a16="http://schemas.microsoft.com/office/drawing/2014/main" id="{89168974-1E91-1FEE-D54D-94A5D9B624C4}"/>
              </a:ext>
            </a:extLst>
          </p:cNvPr>
          <p:cNvSpPr txBox="1"/>
          <p:nvPr/>
        </p:nvSpPr>
        <p:spPr>
          <a:xfrm>
            <a:off x="5778630" y="6259242"/>
            <a:ext cx="678729" cy="369332"/>
          </a:xfrm>
          <a:prstGeom prst="rect">
            <a:avLst/>
          </a:prstGeom>
          <a:noFill/>
        </p:spPr>
        <p:txBody>
          <a:bodyPr wrap="square" rtlCol="0">
            <a:spAutoFit/>
          </a:bodyPr>
          <a:lstStyle/>
          <a:p>
            <a:r>
              <a:rPr lang="en-IN" dirty="0"/>
              <a:t>   9</a:t>
            </a:r>
          </a:p>
        </p:txBody>
      </p:sp>
      <p:sp>
        <p:nvSpPr>
          <p:cNvPr id="3" name="TextBox 2">
            <a:extLst>
              <a:ext uri="{FF2B5EF4-FFF2-40B4-BE49-F238E27FC236}">
                <a16:creationId xmlns:a16="http://schemas.microsoft.com/office/drawing/2014/main" id="{1715D5C3-4EE8-06F5-8AE0-D6244FEE225D}"/>
              </a:ext>
            </a:extLst>
          </p:cNvPr>
          <p:cNvSpPr txBox="1"/>
          <p:nvPr/>
        </p:nvSpPr>
        <p:spPr>
          <a:xfrm>
            <a:off x="944217" y="1570383"/>
            <a:ext cx="10157792" cy="347043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Clustering algorithms </a:t>
            </a:r>
            <a:r>
              <a:rPr lang="en-US" sz="1600" dirty="0">
                <a:latin typeface="Calibri" panose="020F0502020204030204" pitchFamily="34" charset="0"/>
                <a:ea typeface="Calibri" panose="020F0502020204030204" pitchFamily="34" charset="0"/>
                <a:cs typeface="Calibri" panose="020F0502020204030204" pitchFamily="34" charset="0"/>
              </a:rPr>
              <a:t>are used to </a:t>
            </a:r>
            <a:r>
              <a:rPr lang="en-US" sz="1600" b="1" dirty="0">
                <a:latin typeface="Calibri" panose="020F0502020204030204" pitchFamily="34" charset="0"/>
                <a:ea typeface="Calibri" panose="020F0502020204030204" pitchFamily="34" charset="0"/>
                <a:cs typeface="Calibri" panose="020F0502020204030204" pitchFamily="34" charset="0"/>
              </a:rPr>
              <a:t>detect the outliers </a:t>
            </a:r>
            <a:r>
              <a:rPr lang="en-US" sz="1600" dirty="0">
                <a:latin typeface="Calibri" panose="020F0502020204030204" pitchFamily="34" charset="0"/>
                <a:ea typeface="Calibri" panose="020F0502020204030204" pitchFamily="34" charset="0"/>
                <a:cs typeface="Calibri" panose="020F0502020204030204" pitchFamily="34" charset="0"/>
              </a:rPr>
              <a:t>by grouping similar weights together and separating the ones behaving abnormally. </a:t>
            </a:r>
          </a:p>
          <a:p>
            <a:pPr marL="285750" indent="-285750">
              <a:lnSpc>
                <a:spcPct val="200000"/>
              </a:lnSpc>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K-means and DBSCAN algorithms </a:t>
            </a:r>
            <a:r>
              <a:rPr lang="en-US" sz="1600" dirty="0">
                <a:latin typeface="Calibri" panose="020F0502020204030204" pitchFamily="34" charset="0"/>
                <a:ea typeface="Calibri" panose="020F0502020204030204" pitchFamily="34" charset="0"/>
                <a:cs typeface="Calibri" panose="020F0502020204030204" pitchFamily="34" charset="0"/>
              </a:rPr>
              <a:t>are usually used for clustering. </a:t>
            </a:r>
          </a:p>
          <a:p>
            <a:pPr marL="285750" indent="-285750">
              <a:lnSpc>
                <a:spcPct val="200000"/>
              </a:lnSpc>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Gap statistics </a:t>
            </a:r>
            <a:r>
              <a:rPr lang="en-US" sz="1600" dirty="0">
                <a:latin typeface="Calibri" panose="020F0502020204030204" pitchFamily="34" charset="0"/>
                <a:ea typeface="Calibri" panose="020F0502020204030204" pitchFamily="34" charset="0"/>
                <a:cs typeface="Calibri" panose="020F0502020204030204" pitchFamily="34" charset="0"/>
              </a:rPr>
              <a:t>to find the </a:t>
            </a:r>
            <a:r>
              <a:rPr lang="en-US" sz="1600" b="1" dirty="0">
                <a:latin typeface="Calibri" panose="020F0502020204030204" pitchFamily="34" charset="0"/>
                <a:ea typeface="Calibri" panose="020F0502020204030204" pitchFamily="34" charset="0"/>
                <a:cs typeface="Calibri" panose="020F0502020204030204" pitchFamily="34" charset="0"/>
              </a:rPr>
              <a:t>optimal number of clusters. </a:t>
            </a:r>
          </a:p>
          <a:p>
            <a:pPr marL="285750" indent="-285750">
              <a:lnSpc>
                <a:spcPct val="200000"/>
              </a:lnSpc>
              <a:buFont typeface="Arial" panose="020B0604020202020204" pitchFamily="34" charset="0"/>
              <a:buChar char="•"/>
            </a:pPr>
            <a:r>
              <a:rPr lang="en-US" sz="1600" b="1" dirty="0" err="1">
                <a:latin typeface="Calibri" panose="020F0502020204030204" pitchFamily="34" charset="0"/>
                <a:ea typeface="Calibri" panose="020F0502020204030204" pitchFamily="34" charset="0"/>
                <a:cs typeface="Calibri" panose="020F0502020204030204" pitchFamily="34" charset="0"/>
              </a:rPr>
              <a:t>DeMAC</a:t>
            </a:r>
            <a:r>
              <a:rPr lang="en-US" sz="1600" dirty="0">
                <a:latin typeface="Calibri" panose="020F0502020204030204" pitchFamily="34" charset="0"/>
                <a:ea typeface="Calibri" panose="020F0502020204030204" pitchFamily="34" charset="0"/>
                <a:cs typeface="Calibri" panose="020F0502020204030204" pitchFamily="34" charset="0"/>
              </a:rPr>
              <a:t> uses a matrix called </a:t>
            </a:r>
            <a:r>
              <a:rPr lang="en-US" sz="1600" b="1" dirty="0" err="1">
                <a:latin typeface="Calibri" panose="020F0502020204030204" pitchFamily="34" charset="0"/>
                <a:ea typeface="Calibri" panose="020F0502020204030204" pitchFamily="34" charset="0"/>
                <a:cs typeface="Calibri" panose="020F0502020204030204" pitchFamily="34" charset="0"/>
              </a:rPr>
              <a:t>GradScore</a:t>
            </a:r>
            <a:r>
              <a:rPr lang="en-US" sz="1600" dirty="0">
                <a:latin typeface="Calibri" panose="020F0502020204030204" pitchFamily="34" charset="0"/>
                <a:ea typeface="Calibri" panose="020F0502020204030204" pitchFamily="34" charset="0"/>
                <a:cs typeface="Calibri" panose="020F0502020204030204" pitchFamily="34" charset="0"/>
              </a:rPr>
              <a:t> to measure norm of a client’s gradient. </a:t>
            </a:r>
          </a:p>
          <a:p>
            <a:pPr marL="285750" indent="-285750">
              <a:lnSpc>
                <a:spcPct val="200000"/>
              </a:lnSpc>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COMP algorithm </a:t>
            </a:r>
            <a:r>
              <a:rPr lang="en-US" sz="1600" dirty="0">
                <a:latin typeface="Calibri" panose="020F0502020204030204" pitchFamily="34" charset="0"/>
                <a:ea typeface="Calibri" panose="020F0502020204030204" pitchFamily="34" charset="0"/>
                <a:cs typeface="Calibri" panose="020F0502020204030204" pitchFamily="34" charset="0"/>
              </a:rPr>
              <a:t>is a </a:t>
            </a:r>
            <a:r>
              <a:rPr lang="en-US" sz="1600" b="1" dirty="0">
                <a:latin typeface="Calibri" panose="020F0502020204030204" pitchFamily="34" charset="0"/>
                <a:ea typeface="Calibri" panose="020F0502020204030204" pitchFamily="34" charset="0"/>
                <a:cs typeface="Calibri" panose="020F0502020204030204" pitchFamily="34" charset="0"/>
              </a:rPr>
              <a:t>group testing method </a:t>
            </a:r>
            <a:r>
              <a:rPr lang="en-US" sz="1600" dirty="0">
                <a:latin typeface="Calibri" panose="020F0502020204030204" pitchFamily="34" charset="0"/>
                <a:ea typeface="Calibri" panose="020F0502020204030204" pitchFamily="34" charset="0"/>
                <a:cs typeface="Calibri" panose="020F0502020204030204" pitchFamily="34" charset="0"/>
              </a:rPr>
              <a:t>to identify malicious clients. It has two phase i.e., encoding phase and decoding phase</a:t>
            </a:r>
          </a:p>
        </p:txBody>
      </p:sp>
    </p:spTree>
    <p:extLst>
      <p:ext uri="{BB962C8B-B14F-4D97-AF65-F5344CB8AC3E}">
        <p14:creationId xmlns:p14="http://schemas.microsoft.com/office/powerpoint/2010/main" val="2184366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DCE7C-B6D3-A824-D7F4-91A2C4966541}"/>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30157DB2-F23A-0A02-E0D2-B30FB6C92925}"/>
              </a:ext>
            </a:extLst>
          </p:cNvPr>
          <p:cNvSpPr>
            <a:spLocks noGrp="1"/>
          </p:cNvSpPr>
          <p:nvPr>
            <p:ph type="title"/>
          </p:nvPr>
        </p:nvSpPr>
        <p:spPr>
          <a:xfrm>
            <a:off x="643381" y="131975"/>
            <a:ext cx="9754384" cy="895547"/>
          </a:xfrm>
        </p:spPr>
        <p:txBody>
          <a:bodyPr>
            <a:normAutofit/>
          </a:bodyPr>
          <a:lstStyle/>
          <a:p>
            <a:pPr algn="l"/>
            <a:r>
              <a:rPr lang="en-US" dirty="0">
                <a:solidFill>
                  <a:srgbClr val="5DAAB0"/>
                </a:solidFill>
              </a:rPr>
              <a:t>Heterogeneity in Federated Learning</a:t>
            </a:r>
          </a:p>
        </p:txBody>
      </p:sp>
      <p:sp>
        <p:nvSpPr>
          <p:cNvPr id="18" name="Text Placeholder 17">
            <a:extLst>
              <a:ext uri="{FF2B5EF4-FFF2-40B4-BE49-F238E27FC236}">
                <a16:creationId xmlns:a16="http://schemas.microsoft.com/office/drawing/2014/main" id="{46A16BE7-41D9-097A-9F82-B88686B50564}"/>
              </a:ext>
            </a:extLst>
          </p:cNvPr>
          <p:cNvSpPr>
            <a:spLocks noGrp="1"/>
          </p:cNvSpPr>
          <p:nvPr>
            <p:ph type="body" sz="quarter" idx="16"/>
          </p:nvPr>
        </p:nvSpPr>
        <p:spPr>
          <a:xfrm>
            <a:off x="8262455" y="2554193"/>
            <a:ext cx="3023149" cy="3472502"/>
          </a:xfrm>
        </p:spPr>
        <p:txBody>
          <a:bodyPr>
            <a:normAutofit/>
          </a:bodyPr>
          <a:lstStyle/>
          <a:p>
            <a:endParaRPr lang="en-US" dirty="0"/>
          </a:p>
          <a:p>
            <a:endParaRPr lang="en-US" dirty="0"/>
          </a:p>
          <a:p>
            <a:endParaRPr lang="en-US" dirty="0"/>
          </a:p>
        </p:txBody>
      </p:sp>
      <p:sp>
        <p:nvSpPr>
          <p:cNvPr id="24" name="TextBox 23">
            <a:extLst>
              <a:ext uri="{FF2B5EF4-FFF2-40B4-BE49-F238E27FC236}">
                <a16:creationId xmlns:a16="http://schemas.microsoft.com/office/drawing/2014/main" id="{524E4133-422E-973C-4C58-065F61B60D95}"/>
              </a:ext>
            </a:extLst>
          </p:cNvPr>
          <p:cNvSpPr txBox="1"/>
          <p:nvPr/>
        </p:nvSpPr>
        <p:spPr>
          <a:xfrm>
            <a:off x="5778630" y="6259242"/>
            <a:ext cx="678729" cy="369332"/>
          </a:xfrm>
          <a:prstGeom prst="rect">
            <a:avLst/>
          </a:prstGeom>
          <a:noFill/>
        </p:spPr>
        <p:txBody>
          <a:bodyPr wrap="square" rtlCol="0">
            <a:spAutoFit/>
          </a:bodyPr>
          <a:lstStyle/>
          <a:p>
            <a:r>
              <a:rPr lang="en-IN" dirty="0"/>
              <a:t>   10</a:t>
            </a:r>
          </a:p>
        </p:txBody>
      </p:sp>
      <p:sp>
        <p:nvSpPr>
          <p:cNvPr id="3" name="TextBox 2">
            <a:extLst>
              <a:ext uri="{FF2B5EF4-FFF2-40B4-BE49-F238E27FC236}">
                <a16:creationId xmlns:a16="http://schemas.microsoft.com/office/drawing/2014/main" id="{81EECF3B-F966-5826-E84F-88839BD0252F}"/>
              </a:ext>
            </a:extLst>
          </p:cNvPr>
          <p:cNvSpPr txBox="1"/>
          <p:nvPr/>
        </p:nvSpPr>
        <p:spPr>
          <a:xfrm>
            <a:off x="834887" y="1383704"/>
            <a:ext cx="4293704" cy="3378104"/>
          </a:xfrm>
          <a:prstGeom prst="rect">
            <a:avLst/>
          </a:prstGeom>
          <a:noFill/>
        </p:spPr>
        <p:txBody>
          <a:bodyPr wrap="square" rtlCol="0">
            <a:spAutoFit/>
          </a:bodyPr>
          <a:lstStyle/>
          <a:p>
            <a:pPr>
              <a:lnSpc>
                <a:spcPct val="150000"/>
              </a:lnSpc>
            </a:pPr>
            <a:r>
              <a:rPr lang="en-IN" sz="1600" b="1" dirty="0">
                <a:latin typeface="Calibri" panose="020F0502020204030204" pitchFamily="34" charset="0"/>
                <a:ea typeface="Calibri" panose="020F0502020204030204" pitchFamily="34" charset="0"/>
                <a:cs typeface="Calibri" panose="020F0502020204030204" pitchFamily="34" charset="0"/>
              </a:rPr>
              <a:t>Data Heterogeneity</a:t>
            </a:r>
          </a:p>
          <a:p>
            <a:pPr marL="285750" indent="-285750">
              <a:lnSpc>
                <a:spcPct val="150000"/>
              </a:lnSpc>
              <a:buFont typeface="Arial" panose="020B0604020202020204" pitchFamily="34" charset="0"/>
              <a:buChar char="•"/>
            </a:pPr>
            <a:r>
              <a:rPr lang="en-IN" sz="1600" b="1" dirty="0">
                <a:latin typeface="Calibri" panose="020F0502020204030204" pitchFamily="34" charset="0"/>
                <a:ea typeface="Calibri" panose="020F0502020204030204" pitchFamily="34" charset="0"/>
                <a:cs typeface="Calibri" panose="020F0502020204030204" pitchFamily="34" charset="0"/>
              </a:rPr>
              <a:t>IID: </a:t>
            </a:r>
            <a:r>
              <a:rPr lang="en-US" sz="1600" dirty="0">
                <a:latin typeface="Calibri" panose="020F0502020204030204" pitchFamily="34" charset="0"/>
                <a:ea typeface="Calibri" panose="020F0502020204030204" pitchFamily="34" charset="0"/>
                <a:cs typeface="Calibri" panose="020F0502020204030204" pitchFamily="34" charset="0"/>
              </a:rPr>
              <a:t>Federated learning systems with independent and identically distributed data </a:t>
            </a:r>
            <a:r>
              <a:rPr lang="en-US" sz="1600" dirty="0" err="1">
                <a:latin typeface="Calibri" panose="020F0502020204030204" pitchFamily="34" charset="0"/>
                <a:ea typeface="Calibri" panose="020F0502020204030204" pitchFamily="34" charset="0"/>
                <a:cs typeface="Calibri" panose="020F0502020204030204" pitchFamily="34" charset="0"/>
              </a:rPr>
              <a:t>i.e</a:t>
            </a:r>
            <a:r>
              <a:rPr lang="en-US" sz="1600" dirty="0">
                <a:latin typeface="Calibri" panose="020F0502020204030204" pitchFamily="34" charset="0"/>
                <a:ea typeface="Calibri" panose="020F0502020204030204" pitchFamily="34" charset="0"/>
                <a:cs typeface="Calibri" panose="020F0502020204030204" pitchFamily="34" charset="0"/>
              </a:rPr>
              <a:t>, when each client datasets are having same distribution. </a:t>
            </a:r>
          </a:p>
          <a:p>
            <a:pPr marL="285750" indent="-285750">
              <a:lnSpc>
                <a:spcPct val="150000"/>
              </a:lnSpc>
              <a:buFont typeface="Arial" panose="020B0604020202020204" pitchFamily="34" charset="0"/>
              <a:buChar char="•"/>
            </a:pPr>
            <a:r>
              <a:rPr lang="en-IN" sz="1600" b="1" dirty="0">
                <a:latin typeface="Calibri" panose="020F0502020204030204" pitchFamily="34" charset="0"/>
                <a:ea typeface="Calibri" panose="020F0502020204030204" pitchFamily="34" charset="0"/>
                <a:cs typeface="Calibri" panose="020F0502020204030204" pitchFamily="34" charset="0"/>
              </a:rPr>
              <a:t>Non-IID: </a:t>
            </a:r>
            <a:r>
              <a:rPr lang="en-US" sz="1600" dirty="0">
                <a:latin typeface="Calibri" panose="020F0502020204030204" pitchFamily="34" charset="0"/>
                <a:ea typeface="Calibri" panose="020F0502020204030204" pitchFamily="34" charset="0"/>
                <a:cs typeface="Calibri" panose="020F0502020204030204" pitchFamily="34" charset="0"/>
              </a:rPr>
              <a:t>The client datasets vary significantly due to the usage pattern, complexity of the system. Clients have data of different distributions. </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538ED49-26F7-DA56-E45C-8EBB0BB1BCBB}"/>
              </a:ext>
            </a:extLst>
          </p:cNvPr>
          <p:cNvSpPr txBox="1"/>
          <p:nvPr/>
        </p:nvSpPr>
        <p:spPr>
          <a:xfrm>
            <a:off x="5928413" y="1383704"/>
            <a:ext cx="5357191" cy="4770537"/>
          </a:xfrm>
          <a:prstGeom prst="rect">
            <a:avLst/>
          </a:prstGeom>
          <a:noFill/>
        </p:spPr>
        <p:txBody>
          <a:bodyPr wrap="square" rtlCol="0">
            <a:spAutoFit/>
          </a:bodyPr>
          <a:lstStyle/>
          <a:p>
            <a:pPr>
              <a:lnSpc>
                <a:spcPct val="150000"/>
              </a:lnSpc>
            </a:pPr>
            <a:r>
              <a:rPr lang="en-IN" sz="1600" b="1" dirty="0">
                <a:latin typeface="Calibri" panose="020F0502020204030204" pitchFamily="34" charset="0"/>
                <a:ea typeface="Calibri" panose="020F0502020204030204" pitchFamily="34" charset="0"/>
                <a:cs typeface="Calibri" panose="020F0502020204030204" pitchFamily="34" charset="0"/>
              </a:rPr>
              <a:t>System Heterogeneity</a:t>
            </a:r>
          </a:p>
          <a:p>
            <a:pPr>
              <a:lnSpc>
                <a:spcPct val="150000"/>
              </a:lnSpc>
            </a:pPr>
            <a:r>
              <a:rPr lang="en-IN" sz="1600" b="1" dirty="0">
                <a:latin typeface="Calibri" panose="020F0502020204030204" pitchFamily="34" charset="0"/>
                <a:ea typeface="Calibri" panose="020F0502020204030204" pitchFamily="34" charset="0"/>
                <a:cs typeface="Calibri" panose="020F0502020204030204" pitchFamily="34" charset="0"/>
              </a:rPr>
              <a:t>Cross silo</a:t>
            </a:r>
            <a:r>
              <a:rPr lang="en-IN" sz="1600" dirty="0">
                <a:latin typeface="Calibri" panose="020F0502020204030204" pitchFamily="34" charset="0"/>
                <a:ea typeface="Calibri" panose="020F0502020204030204" pitchFamily="34" charset="0"/>
                <a:cs typeface="Calibri" panose="020F0502020204030204" pitchFamily="34" charset="0"/>
              </a:rPr>
              <a:t>:</a:t>
            </a:r>
          </a:p>
          <a:p>
            <a:pPr marL="800100" lvl="1" indent="-342900">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Systems which have reliable clients which have sensitive data like big organizations or institutions.</a:t>
            </a:r>
          </a:p>
          <a:p>
            <a:pPr marL="800100" lvl="1" indent="-342900">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Difficult for the attacker to penetrate the system pertaining to the fact that they have their own secure protocols for communication  </a:t>
            </a:r>
            <a:endParaRPr lang="en-IN" sz="16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IN" sz="1600" b="1" dirty="0">
                <a:latin typeface="Calibri" panose="020F0502020204030204" pitchFamily="34" charset="0"/>
                <a:ea typeface="Calibri" panose="020F0502020204030204" pitchFamily="34" charset="0"/>
                <a:cs typeface="Calibri" panose="020F0502020204030204" pitchFamily="34" charset="0"/>
              </a:rPr>
              <a:t>Cross Device</a:t>
            </a:r>
            <a:r>
              <a:rPr lang="en-IN" sz="1600" dirty="0">
                <a:latin typeface="Calibri" panose="020F0502020204030204" pitchFamily="34" charset="0"/>
                <a:ea typeface="Calibri" panose="020F0502020204030204" pitchFamily="34" charset="0"/>
                <a:cs typeface="Calibri" panose="020F0502020204030204" pitchFamily="34" charset="0"/>
              </a:rPr>
              <a:t>:</a:t>
            </a:r>
          </a:p>
          <a:p>
            <a:pPr marL="742950" lvl="1" indent="-285750">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Fully decentralized design </a:t>
            </a:r>
          </a:p>
          <a:p>
            <a:pPr marL="742950" lvl="1" indent="-285750">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High complexity along with communication latencies makes it very complicated for MPAs to be detected and defended.</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6012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68E241-857C-CF9F-DC29-508CDC502A1D}"/>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5E73460D-5548-87E0-71CC-183205D1D1AC}"/>
              </a:ext>
            </a:extLst>
          </p:cNvPr>
          <p:cNvSpPr>
            <a:spLocks noGrp="1"/>
          </p:cNvSpPr>
          <p:nvPr>
            <p:ph type="title"/>
          </p:nvPr>
        </p:nvSpPr>
        <p:spPr>
          <a:xfrm>
            <a:off x="643381" y="131975"/>
            <a:ext cx="9754384" cy="895547"/>
          </a:xfrm>
        </p:spPr>
        <p:txBody>
          <a:bodyPr>
            <a:normAutofit/>
          </a:bodyPr>
          <a:lstStyle/>
          <a:p>
            <a:pPr algn="l"/>
            <a:r>
              <a:rPr lang="en-US" dirty="0">
                <a:solidFill>
                  <a:srgbClr val="5DAAB0"/>
                </a:solidFill>
              </a:rPr>
              <a:t>Defense Mechanisms</a:t>
            </a:r>
          </a:p>
        </p:txBody>
      </p:sp>
      <p:sp>
        <p:nvSpPr>
          <p:cNvPr id="18" name="Text Placeholder 17">
            <a:extLst>
              <a:ext uri="{FF2B5EF4-FFF2-40B4-BE49-F238E27FC236}">
                <a16:creationId xmlns:a16="http://schemas.microsoft.com/office/drawing/2014/main" id="{07CC0348-B668-9CCA-3950-4B207C13EE88}"/>
              </a:ext>
            </a:extLst>
          </p:cNvPr>
          <p:cNvSpPr>
            <a:spLocks noGrp="1"/>
          </p:cNvSpPr>
          <p:nvPr>
            <p:ph type="body" sz="quarter" idx="16"/>
          </p:nvPr>
        </p:nvSpPr>
        <p:spPr>
          <a:xfrm>
            <a:off x="8262455" y="2554193"/>
            <a:ext cx="3023149" cy="3472502"/>
          </a:xfrm>
        </p:spPr>
        <p:txBody>
          <a:bodyPr>
            <a:normAutofit/>
          </a:bodyPr>
          <a:lstStyle/>
          <a:p>
            <a:endParaRPr lang="en-US" dirty="0"/>
          </a:p>
          <a:p>
            <a:endParaRPr lang="en-US" dirty="0"/>
          </a:p>
          <a:p>
            <a:endParaRPr lang="en-US" dirty="0"/>
          </a:p>
        </p:txBody>
      </p:sp>
      <p:sp>
        <p:nvSpPr>
          <p:cNvPr id="24" name="TextBox 23">
            <a:extLst>
              <a:ext uri="{FF2B5EF4-FFF2-40B4-BE49-F238E27FC236}">
                <a16:creationId xmlns:a16="http://schemas.microsoft.com/office/drawing/2014/main" id="{866B1ABE-2C13-3220-A358-302D77553C91}"/>
              </a:ext>
            </a:extLst>
          </p:cNvPr>
          <p:cNvSpPr txBox="1"/>
          <p:nvPr/>
        </p:nvSpPr>
        <p:spPr>
          <a:xfrm>
            <a:off x="5778630" y="6259242"/>
            <a:ext cx="678729" cy="369332"/>
          </a:xfrm>
          <a:prstGeom prst="rect">
            <a:avLst/>
          </a:prstGeom>
          <a:noFill/>
        </p:spPr>
        <p:txBody>
          <a:bodyPr wrap="square" rtlCol="0">
            <a:spAutoFit/>
          </a:bodyPr>
          <a:lstStyle/>
          <a:p>
            <a:r>
              <a:rPr lang="en-IN" dirty="0"/>
              <a:t>   11</a:t>
            </a:r>
          </a:p>
        </p:txBody>
      </p:sp>
      <p:sp>
        <p:nvSpPr>
          <p:cNvPr id="4" name="TextBox 3">
            <a:extLst>
              <a:ext uri="{FF2B5EF4-FFF2-40B4-BE49-F238E27FC236}">
                <a16:creationId xmlns:a16="http://schemas.microsoft.com/office/drawing/2014/main" id="{48E9E78A-9A60-7B8F-1947-E7012F4BA3A0}"/>
              </a:ext>
            </a:extLst>
          </p:cNvPr>
          <p:cNvSpPr txBox="1"/>
          <p:nvPr/>
        </p:nvSpPr>
        <p:spPr>
          <a:xfrm>
            <a:off x="643381" y="951004"/>
            <a:ext cx="10659178" cy="5509200"/>
          </a:xfrm>
          <a:prstGeom prst="rect">
            <a:avLst/>
          </a:prstGeom>
          <a:noFill/>
        </p:spPr>
        <p:txBody>
          <a:bodyPr wrap="square" rtlCol="0">
            <a:spAutoFit/>
          </a:bodyPr>
          <a:lstStyle/>
          <a:p>
            <a:pPr>
              <a:lnSpc>
                <a:spcPct val="150000"/>
              </a:lnSpc>
            </a:pPr>
            <a:r>
              <a:rPr lang="en-IN" sz="1600" b="1" dirty="0">
                <a:latin typeface="Calibri" panose="020F0502020204030204" pitchFamily="34" charset="0"/>
                <a:ea typeface="Calibri" panose="020F0502020204030204" pitchFamily="34" charset="0"/>
                <a:cs typeface="Calibri" panose="020F0502020204030204" pitchFamily="34" charset="0"/>
              </a:rPr>
              <a:t>Aggregation Based Optimizations: </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Aggregation methods like mean, trimmed mean, median and Krum.</a:t>
            </a:r>
          </a:p>
          <a:p>
            <a:pPr marL="285750" indent="-285750">
              <a:lnSpc>
                <a:spcPct val="150000"/>
              </a:lnSpc>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Adaptive trimmed mean (</a:t>
            </a:r>
            <a:r>
              <a:rPr lang="en-US" sz="1600" b="1" dirty="0" err="1">
                <a:latin typeface="Calibri" panose="020F0502020204030204" pitchFamily="34" charset="0"/>
                <a:ea typeface="Calibri" panose="020F0502020204030204" pitchFamily="34" charset="0"/>
                <a:cs typeface="Calibri" panose="020F0502020204030204" pitchFamily="34" charset="0"/>
              </a:rPr>
              <a:t>FedATM</a:t>
            </a:r>
            <a:r>
              <a:rPr lang="en-US" sz="1600" b="1" dirty="0">
                <a:latin typeface="Calibri" panose="020F0502020204030204" pitchFamily="34" charset="0"/>
                <a:ea typeface="Calibri" panose="020F0502020204030204" pitchFamily="34" charset="0"/>
                <a:cs typeface="Calibri" panose="020F0502020204030204" pitchFamily="34" charset="0"/>
              </a:rPr>
              <a:t>) algorithm</a:t>
            </a:r>
            <a:r>
              <a:rPr lang="en-US" sz="1600" dirty="0">
                <a:latin typeface="Calibri" panose="020F0502020204030204" pitchFamily="34" charset="0"/>
                <a:ea typeface="Calibri" panose="020F0502020204030204" pitchFamily="34" charset="0"/>
                <a:cs typeface="Calibri" panose="020F0502020204030204" pitchFamily="34" charset="0"/>
              </a:rPr>
              <a:t>, where clients are sorted in accordance with the distances between local models.</a:t>
            </a:r>
          </a:p>
          <a:p>
            <a:pPr marL="285750" indent="-285750">
              <a:lnSpc>
                <a:spcPct val="150000"/>
              </a:lnSpc>
              <a:buFont typeface="Arial" panose="020B0604020202020204" pitchFamily="34" charset="0"/>
              <a:buChar char="•"/>
            </a:pPr>
            <a:r>
              <a:rPr lang="en-US" sz="1600" b="1" dirty="0" err="1">
                <a:latin typeface="Calibri" panose="020F0502020204030204" pitchFamily="34" charset="0"/>
                <a:ea typeface="Calibri" panose="020F0502020204030204" pitchFamily="34" charset="0"/>
                <a:cs typeface="Calibri" panose="020F0502020204030204" pitchFamily="34" charset="0"/>
              </a:rPr>
              <a:t>FedDet</a:t>
            </a:r>
            <a:r>
              <a:rPr lang="en-US" sz="1600" dirty="0">
                <a:latin typeface="Calibri" panose="020F0502020204030204" pitchFamily="34" charset="0"/>
                <a:ea typeface="Calibri" panose="020F0502020204030204" pitchFamily="34" charset="0"/>
                <a:cs typeface="Calibri" panose="020F0502020204030204" pitchFamily="34" charset="0"/>
              </a:rPr>
              <a:t> splits the local models into layers for robust aggregation. </a:t>
            </a:r>
          </a:p>
          <a:p>
            <a:pPr marL="285750" indent="-285750">
              <a:lnSpc>
                <a:spcPct val="150000"/>
              </a:lnSpc>
              <a:buFont typeface="Arial" panose="020B0604020202020204" pitchFamily="34" charset="0"/>
              <a:buChar char="•"/>
            </a:pPr>
            <a:r>
              <a:rPr lang="en-US" sz="1600" b="1" dirty="0" err="1">
                <a:latin typeface="Calibri" panose="020F0502020204030204" pitchFamily="34" charset="0"/>
                <a:ea typeface="Calibri" panose="020F0502020204030204" pitchFamily="34" charset="0"/>
                <a:cs typeface="Calibri" panose="020F0502020204030204" pitchFamily="34" charset="0"/>
              </a:rPr>
              <a:t>FLDetector</a:t>
            </a:r>
            <a:r>
              <a:rPr lang="en-US" sz="1600" dirty="0">
                <a:latin typeface="Calibri" panose="020F0502020204030204" pitchFamily="34" charset="0"/>
                <a:ea typeface="Calibri" panose="020F0502020204030204" pitchFamily="34" charset="0"/>
                <a:cs typeface="Calibri" panose="020F0502020204030204" pitchFamily="34" charset="0"/>
              </a:rPr>
              <a:t> checks the model updates consistently to detect the poisonous ones.</a:t>
            </a:r>
          </a:p>
          <a:p>
            <a:pPr>
              <a:lnSpc>
                <a:spcPct val="150000"/>
              </a:lnSpc>
            </a:pPr>
            <a:r>
              <a:rPr lang="en-US" sz="1600" b="1" dirty="0">
                <a:latin typeface="Calibri" panose="020F0502020204030204" pitchFamily="34" charset="0"/>
                <a:ea typeface="Calibri" panose="020F0502020204030204" pitchFamily="34" charset="0"/>
                <a:cs typeface="Calibri" panose="020F0502020204030204" pitchFamily="34" charset="0"/>
              </a:rPr>
              <a:t>Trust Score Based Mechanisms:</a:t>
            </a:r>
          </a:p>
          <a:p>
            <a:pPr marL="285750" indent="-285750">
              <a:lnSpc>
                <a:spcPct val="150000"/>
              </a:lnSpc>
              <a:buFont typeface="Arial" panose="020B0604020202020204" pitchFamily="34" charset="0"/>
              <a:buChar char="•"/>
            </a:pPr>
            <a:r>
              <a:rPr lang="en-US" sz="1600" b="1" dirty="0" err="1">
                <a:latin typeface="Calibri" panose="020F0502020204030204" pitchFamily="34" charset="0"/>
                <a:ea typeface="Calibri" panose="020F0502020204030204" pitchFamily="34" charset="0"/>
                <a:cs typeface="Calibri" panose="020F0502020204030204" pitchFamily="34" charset="0"/>
              </a:rPr>
              <a:t>FLTRust</a:t>
            </a:r>
            <a:r>
              <a:rPr lang="en-US" sz="1600" dirty="0">
                <a:latin typeface="Calibri" panose="020F0502020204030204" pitchFamily="34" charset="0"/>
                <a:ea typeface="Calibri" panose="020F0502020204030204" pitchFamily="34" charset="0"/>
                <a:cs typeface="Calibri" panose="020F0502020204030204" pitchFamily="34" charset="0"/>
              </a:rPr>
              <a:t> maintains a clean dataset at the root level which is used to bootstrap trust. </a:t>
            </a:r>
          </a:p>
          <a:p>
            <a:pPr marL="285750" indent="-285750">
              <a:lnSpc>
                <a:spcPct val="150000"/>
              </a:lnSpc>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MODEL</a:t>
            </a:r>
            <a:r>
              <a:rPr lang="en-US" sz="1600" dirty="0">
                <a:latin typeface="Calibri" panose="020F0502020204030204" pitchFamily="34" charset="0"/>
                <a:ea typeface="Calibri" panose="020F0502020204030204" pitchFamily="34" charset="0"/>
                <a:cs typeface="Calibri" panose="020F0502020204030204" pitchFamily="34" charset="0"/>
              </a:rPr>
              <a:t> uses a two-fold incentive mechanism: constant reward and bidding reward.</a:t>
            </a:r>
          </a:p>
          <a:p>
            <a:pPr marL="285750" indent="-285750">
              <a:lnSpc>
                <a:spcPct val="150000"/>
              </a:lnSpc>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FLARE</a:t>
            </a:r>
            <a:r>
              <a:rPr lang="en-US" sz="1600" dirty="0">
                <a:latin typeface="Calibri" panose="020F0502020204030204" pitchFamily="34" charset="0"/>
                <a:ea typeface="Calibri" panose="020F0502020204030204" pitchFamily="34" charset="0"/>
                <a:cs typeface="Calibri" panose="020F0502020204030204" pitchFamily="34" charset="0"/>
              </a:rPr>
              <a:t> assigns a trust score to clients based on penultimate layer representations(PLRs) discrepancies. </a:t>
            </a:r>
          </a:p>
          <a:p>
            <a:pPr marL="285750" indent="-285750">
              <a:lnSpc>
                <a:spcPct val="150000"/>
              </a:lnSpc>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FLAIR</a:t>
            </a:r>
            <a:r>
              <a:rPr lang="en-US" sz="1600" dirty="0">
                <a:latin typeface="Calibri" panose="020F0502020204030204" pitchFamily="34" charset="0"/>
                <a:ea typeface="Calibri" panose="020F0502020204030204" pitchFamily="34" charset="0"/>
                <a:cs typeface="Calibri" panose="020F0502020204030204" pitchFamily="34" charset="0"/>
              </a:rPr>
              <a:t> uses reputation scores during the training phase. </a:t>
            </a:r>
          </a:p>
          <a:p>
            <a:pPr>
              <a:lnSpc>
                <a:spcPct val="150000"/>
              </a:lnSpc>
            </a:pPr>
            <a:r>
              <a:rPr lang="en-US" sz="1600" b="1" dirty="0">
                <a:latin typeface="Calibri" panose="020F0502020204030204" pitchFamily="34" charset="0"/>
                <a:ea typeface="Calibri" panose="020F0502020204030204" pitchFamily="34" charset="0"/>
                <a:cs typeface="Calibri" panose="020F0502020204030204" pitchFamily="34" charset="0"/>
              </a:rPr>
              <a:t>Homomorphic Encryption Based Mechanisms: </a:t>
            </a:r>
          </a:p>
          <a:p>
            <a:pPr marL="285750" indent="-285750">
              <a:lnSpc>
                <a:spcPct val="150000"/>
              </a:lnSpc>
              <a:buFont typeface="Arial" panose="020B0604020202020204" pitchFamily="34" charset="0"/>
              <a:buChar char="•"/>
            </a:pPr>
            <a:r>
              <a:rPr lang="en-US" sz="1600" b="1" dirty="0" err="1">
                <a:latin typeface="Calibri" panose="020F0502020204030204" pitchFamily="34" charset="0"/>
                <a:ea typeface="Calibri" panose="020F0502020204030204" pitchFamily="34" charset="0"/>
                <a:cs typeface="Calibri" panose="020F0502020204030204" pitchFamily="34" charset="0"/>
              </a:rPr>
              <a:t>SheildFL</a:t>
            </a: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uses two trapdoor homomorphic encryption to resist encrypted model poisoning. It aggregates the user trained local gradients through a cryptographic protocol.  </a:t>
            </a: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819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57BA5-CCFC-726A-D476-CA775C3A96CA}"/>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44694383-7EDC-EC8E-65AF-5875228DC4A4}"/>
              </a:ext>
            </a:extLst>
          </p:cNvPr>
          <p:cNvSpPr>
            <a:spLocks noGrp="1"/>
          </p:cNvSpPr>
          <p:nvPr>
            <p:ph type="title"/>
          </p:nvPr>
        </p:nvSpPr>
        <p:spPr>
          <a:xfrm>
            <a:off x="404963" y="131975"/>
            <a:ext cx="9992802" cy="895547"/>
          </a:xfrm>
        </p:spPr>
        <p:txBody>
          <a:bodyPr>
            <a:normAutofit/>
          </a:bodyPr>
          <a:lstStyle/>
          <a:p>
            <a:pPr algn="l"/>
            <a:r>
              <a:rPr lang="en-US" dirty="0">
                <a:solidFill>
                  <a:srgbClr val="5DAAB0"/>
                </a:solidFill>
              </a:rPr>
              <a:t>Literature Review Findings</a:t>
            </a:r>
          </a:p>
        </p:txBody>
      </p:sp>
      <p:sp>
        <p:nvSpPr>
          <p:cNvPr id="18" name="Text Placeholder 17">
            <a:extLst>
              <a:ext uri="{FF2B5EF4-FFF2-40B4-BE49-F238E27FC236}">
                <a16:creationId xmlns:a16="http://schemas.microsoft.com/office/drawing/2014/main" id="{6BEE9EDD-59C1-E897-7EA8-B09F47A38B07}"/>
              </a:ext>
            </a:extLst>
          </p:cNvPr>
          <p:cNvSpPr>
            <a:spLocks noGrp="1"/>
          </p:cNvSpPr>
          <p:nvPr>
            <p:ph type="body" sz="quarter" idx="16"/>
          </p:nvPr>
        </p:nvSpPr>
        <p:spPr>
          <a:xfrm>
            <a:off x="8262455" y="2554193"/>
            <a:ext cx="3023149" cy="3472502"/>
          </a:xfrm>
        </p:spPr>
        <p:txBody>
          <a:bodyPr>
            <a:normAutofit/>
          </a:bodyPr>
          <a:lstStyle/>
          <a:p>
            <a:endParaRPr lang="en-US" dirty="0"/>
          </a:p>
          <a:p>
            <a:endParaRPr lang="en-US" dirty="0"/>
          </a:p>
          <a:p>
            <a:endParaRPr lang="en-US" dirty="0"/>
          </a:p>
        </p:txBody>
      </p:sp>
      <p:sp>
        <p:nvSpPr>
          <p:cNvPr id="9" name="TextBox 8">
            <a:extLst>
              <a:ext uri="{FF2B5EF4-FFF2-40B4-BE49-F238E27FC236}">
                <a16:creationId xmlns:a16="http://schemas.microsoft.com/office/drawing/2014/main" id="{DD23BA5A-4017-D099-B184-921FF38313E9}"/>
              </a:ext>
            </a:extLst>
          </p:cNvPr>
          <p:cNvSpPr txBox="1"/>
          <p:nvPr/>
        </p:nvSpPr>
        <p:spPr>
          <a:xfrm>
            <a:off x="448950" y="718191"/>
            <a:ext cx="11338087" cy="5193986"/>
          </a:xfrm>
          <a:prstGeom prst="rect">
            <a:avLst/>
          </a:prstGeom>
          <a:noFill/>
        </p:spPr>
        <p:txBody>
          <a:bodyPr wrap="square">
            <a:spAutoFit/>
          </a:bodyPr>
          <a:lstStyle/>
          <a:p>
            <a:pPr marL="742950" lvl="1" indent="-28575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200000"/>
              </a:lnSpc>
              <a:buAutoNum type="arabicPeriod"/>
            </a:pPr>
            <a:r>
              <a:rPr lang="en-IN" sz="1600" kern="100" dirty="0">
                <a:effectLst/>
                <a:latin typeface="Calibri" panose="020F0502020204030204" pitchFamily="34" charset="0"/>
                <a:ea typeface="Calibri" panose="020F0502020204030204" pitchFamily="34" charset="0"/>
                <a:cs typeface="Calibri" panose="020F0502020204030204" pitchFamily="34" charset="0"/>
              </a:rPr>
              <a:t>Most of the researche</a:t>
            </a:r>
            <a:r>
              <a:rPr lang="en-IN" sz="1600" kern="100" dirty="0">
                <a:latin typeface="Calibri" panose="020F0502020204030204" pitchFamily="34" charset="0"/>
                <a:ea typeface="Calibri" panose="020F0502020204030204" pitchFamily="34" charset="0"/>
                <a:cs typeface="Calibri" panose="020F0502020204030204" pitchFamily="34" charset="0"/>
              </a:rPr>
              <a:t>s have focused mostly on </a:t>
            </a:r>
            <a:r>
              <a:rPr lang="en-IN" sz="1600" b="1" kern="100" dirty="0">
                <a:latin typeface="Calibri" panose="020F0502020204030204" pitchFamily="34" charset="0"/>
                <a:ea typeface="Calibri" panose="020F0502020204030204" pitchFamily="34" charset="0"/>
                <a:cs typeface="Calibri" panose="020F0502020204030204" pitchFamily="34" charset="0"/>
              </a:rPr>
              <a:t>untargeted poisoning attacks</a:t>
            </a:r>
            <a:r>
              <a:rPr lang="en-IN" sz="1600" kern="100" dirty="0">
                <a:latin typeface="Calibri" panose="020F0502020204030204" pitchFamily="34" charset="0"/>
                <a:ea typeface="Calibri" panose="020F0502020204030204" pitchFamily="34" charset="0"/>
                <a:cs typeface="Calibri" panose="020F0502020204030204" pitchFamily="34" charset="0"/>
              </a:rPr>
              <a:t>. </a:t>
            </a:r>
          </a:p>
          <a:p>
            <a:pPr marL="342900" lvl="0" indent="-342900">
              <a:lnSpc>
                <a:spcPct val="200000"/>
              </a:lnSpc>
              <a:buAutoNum type="arabicPeriod"/>
            </a:pPr>
            <a:r>
              <a:rPr lang="en-IN" sz="1600" kern="100" dirty="0">
                <a:effectLst/>
                <a:latin typeface="Calibri" panose="020F0502020204030204" pitchFamily="34" charset="0"/>
                <a:ea typeface="Calibri" panose="020F0502020204030204" pitchFamily="34" charset="0"/>
                <a:cs typeface="Calibri" panose="020F0502020204030204" pitchFamily="34" charset="0"/>
              </a:rPr>
              <a:t>There is not much research done on the introduction of </a:t>
            </a:r>
            <a:r>
              <a:rPr lang="en-IN" sz="1600" b="1" kern="100" dirty="0">
                <a:latin typeface="Calibri" panose="020F0502020204030204" pitchFamily="34" charset="0"/>
                <a:ea typeface="Calibri" panose="020F0502020204030204" pitchFamily="34" charset="0"/>
                <a:cs typeface="Calibri" panose="020F0502020204030204" pitchFamily="34" charset="0"/>
              </a:rPr>
              <a:t>Model Poisoning attacks invoking fake clients </a:t>
            </a:r>
            <a:r>
              <a:rPr lang="en-IN" sz="1600" kern="100" dirty="0">
                <a:latin typeface="Calibri" panose="020F0502020204030204" pitchFamily="34" charset="0"/>
                <a:ea typeface="Calibri" panose="020F0502020204030204" pitchFamily="34" charset="0"/>
                <a:cs typeface="Calibri" panose="020F0502020204030204" pitchFamily="34" charset="0"/>
              </a:rPr>
              <a:t>which could be very essential for the </a:t>
            </a:r>
            <a:r>
              <a:rPr lang="en-IN" sz="1600" b="1" kern="100" dirty="0">
                <a:latin typeface="Calibri" panose="020F0502020204030204" pitchFamily="34" charset="0"/>
                <a:ea typeface="Calibri" panose="020F0502020204030204" pitchFamily="34" charset="0"/>
                <a:cs typeface="Calibri" panose="020F0502020204030204" pitchFamily="34" charset="0"/>
              </a:rPr>
              <a:t>Federated Recommendation Systems.</a:t>
            </a:r>
          </a:p>
          <a:p>
            <a:pPr marL="342900" lvl="0" indent="-342900">
              <a:lnSpc>
                <a:spcPct val="200000"/>
              </a:lnSpc>
              <a:buAutoNum type="arabicPeriod"/>
            </a:pPr>
            <a:r>
              <a:rPr lang="en-IN" sz="1600" kern="100" dirty="0">
                <a:effectLst/>
                <a:latin typeface="Calibri" panose="020F0502020204030204" pitchFamily="34" charset="0"/>
                <a:ea typeface="Calibri" panose="020F0502020204030204" pitchFamily="34" charset="0"/>
                <a:cs typeface="Calibri" panose="020F0502020204030204" pitchFamily="34" charset="0"/>
              </a:rPr>
              <a:t>Most of the papers have compared various defense mechanisms with respect to the </a:t>
            </a:r>
            <a:r>
              <a:rPr lang="en-IN" sz="1600" b="1" kern="100" dirty="0">
                <a:effectLst/>
                <a:latin typeface="Calibri" panose="020F0502020204030204" pitchFamily="34" charset="0"/>
                <a:ea typeface="Calibri" panose="020F0502020204030204" pitchFamily="34" charset="0"/>
                <a:cs typeface="Calibri" panose="020F0502020204030204" pitchFamily="34" charset="0"/>
              </a:rPr>
              <a:t>Byzantine aggregation methods. </a:t>
            </a:r>
          </a:p>
          <a:p>
            <a:pPr marL="342900" lvl="0" indent="-342900">
              <a:lnSpc>
                <a:spcPct val="200000"/>
              </a:lnSpc>
              <a:buAutoNum type="arabicPeriod"/>
            </a:pPr>
            <a:r>
              <a:rPr lang="en-IN" sz="1600" kern="100" dirty="0">
                <a:effectLst/>
                <a:latin typeface="Calibri" panose="020F0502020204030204" pitchFamily="34" charset="0"/>
                <a:ea typeface="Calibri" panose="020F0502020204030204" pitchFamily="34" charset="0"/>
                <a:cs typeface="Calibri" panose="020F0502020204030204" pitchFamily="34" charset="0"/>
              </a:rPr>
              <a:t>Datasets used does not take </a:t>
            </a:r>
            <a:r>
              <a:rPr lang="en-IN" sz="1600" b="1" kern="100" dirty="0">
                <a:effectLst/>
                <a:latin typeface="Calibri" panose="020F0502020204030204" pitchFamily="34" charset="0"/>
                <a:ea typeface="Calibri" panose="020F0502020204030204" pitchFamily="34" charset="0"/>
                <a:cs typeface="Calibri" panose="020F0502020204030204" pitchFamily="34" charset="0"/>
              </a:rPr>
              <a:t>into consideration the practical real world application</a:t>
            </a:r>
            <a:r>
              <a:rPr lang="en-IN" sz="1600" kern="100" dirty="0">
                <a:effectLst/>
                <a:latin typeface="Calibri" panose="020F0502020204030204" pitchFamily="34" charset="0"/>
                <a:ea typeface="Calibri" panose="020F0502020204030204" pitchFamily="34" charset="0"/>
                <a:cs typeface="Calibri" panose="020F0502020204030204" pitchFamily="34" charset="0"/>
              </a:rPr>
              <a:t>. Need to explore on this. </a:t>
            </a:r>
          </a:p>
          <a:p>
            <a:pPr marL="342900" lvl="0" indent="-342900">
              <a:lnSpc>
                <a:spcPct val="200000"/>
              </a:lnSpc>
              <a:buAutoNum type="arabicPeriod"/>
            </a:pPr>
            <a:r>
              <a:rPr lang="en-IN" sz="1600" b="1" kern="100" dirty="0">
                <a:effectLst/>
                <a:latin typeface="Calibri" panose="020F0502020204030204" pitchFamily="34" charset="0"/>
                <a:ea typeface="Calibri" panose="020F0502020204030204" pitchFamily="34" charset="0"/>
                <a:cs typeface="Calibri" panose="020F0502020204030204" pitchFamily="34" charset="0"/>
              </a:rPr>
              <a:t>Data </a:t>
            </a:r>
            <a:r>
              <a:rPr lang="en-IN" sz="1600" b="1" kern="100" dirty="0">
                <a:latin typeface="Calibri" panose="020F0502020204030204" pitchFamily="34" charset="0"/>
                <a:ea typeface="Calibri" panose="020F0502020204030204" pitchFamily="34" charset="0"/>
                <a:cs typeface="Calibri" panose="020F0502020204030204" pitchFamily="34" charset="0"/>
              </a:rPr>
              <a:t>heterogeneity </a:t>
            </a:r>
            <a:r>
              <a:rPr lang="en-IN" sz="1600" kern="100" dirty="0">
                <a:latin typeface="Calibri" panose="020F0502020204030204" pitchFamily="34" charset="0"/>
                <a:ea typeface="Calibri" panose="020F0502020204030204" pitchFamily="34" charset="0"/>
                <a:cs typeface="Calibri" panose="020F0502020204030204" pitchFamily="34" charset="0"/>
              </a:rPr>
              <a:t>and </a:t>
            </a:r>
            <a:r>
              <a:rPr lang="en-IN" sz="1600" b="1" kern="100" dirty="0">
                <a:latin typeface="Calibri" panose="020F0502020204030204" pitchFamily="34" charset="0"/>
                <a:ea typeface="Calibri" panose="020F0502020204030204" pitchFamily="34" charset="0"/>
                <a:cs typeface="Calibri" panose="020F0502020204030204" pitchFamily="34" charset="0"/>
              </a:rPr>
              <a:t>System heterogeneity </a:t>
            </a:r>
            <a:r>
              <a:rPr lang="en-IN" sz="1600" kern="100" dirty="0">
                <a:latin typeface="Calibri" panose="020F0502020204030204" pitchFamily="34" charset="0"/>
                <a:ea typeface="Calibri" panose="020F0502020204030204" pitchFamily="34" charset="0"/>
                <a:cs typeface="Calibri" panose="020F0502020204030204" pitchFamily="34" charset="0"/>
              </a:rPr>
              <a:t>plays an important role in how the attack will be formed.</a:t>
            </a:r>
          </a:p>
          <a:p>
            <a:pPr marL="342900" lvl="0" indent="-342900">
              <a:lnSpc>
                <a:spcPct val="200000"/>
              </a:lnSpc>
              <a:buAutoNum type="arabicPeriod"/>
            </a:pPr>
            <a:r>
              <a:rPr lang="en-IN" sz="1600" b="1" kern="100" dirty="0">
                <a:effectLst/>
                <a:latin typeface="Calibri" panose="020F0502020204030204" pitchFamily="34" charset="0"/>
                <a:ea typeface="Calibri" panose="020F0502020204030204" pitchFamily="34" charset="0"/>
                <a:cs typeface="Calibri" panose="020F0502020204030204" pitchFamily="34" charset="0"/>
              </a:rPr>
              <a:t>Cross</a:t>
            </a:r>
            <a:r>
              <a:rPr lang="en-IN" sz="1600" b="1" kern="100" dirty="0">
                <a:latin typeface="Calibri" panose="020F0502020204030204" pitchFamily="34" charset="0"/>
                <a:ea typeface="Calibri" panose="020F0502020204030204" pitchFamily="34" charset="0"/>
                <a:cs typeface="Calibri" panose="020F0502020204030204" pitchFamily="34" charset="0"/>
              </a:rPr>
              <a:t>-silo </a:t>
            </a:r>
            <a:r>
              <a:rPr lang="en-IN" sz="1600" kern="100" dirty="0">
                <a:latin typeface="Calibri" panose="020F0502020204030204" pitchFamily="34" charset="0"/>
                <a:ea typeface="Calibri" panose="020F0502020204030204" pitchFamily="34" charset="0"/>
                <a:cs typeface="Calibri" panose="020F0502020204030204" pitchFamily="34" charset="0"/>
              </a:rPr>
              <a:t>vs </a:t>
            </a:r>
            <a:r>
              <a:rPr lang="en-IN" sz="1600" b="1" kern="100" dirty="0">
                <a:latin typeface="Calibri" panose="020F0502020204030204" pitchFamily="34" charset="0"/>
                <a:ea typeface="Calibri" panose="020F0502020204030204" pitchFamily="34" charset="0"/>
                <a:cs typeface="Calibri" panose="020F0502020204030204" pitchFamily="34" charset="0"/>
              </a:rPr>
              <a:t>cross device </a:t>
            </a:r>
            <a:r>
              <a:rPr lang="en-IN" sz="1600" kern="100" dirty="0">
                <a:latin typeface="Calibri" panose="020F0502020204030204" pitchFamily="34" charset="0"/>
                <a:ea typeface="Calibri" panose="020F0502020204030204" pitchFamily="34" charset="0"/>
                <a:cs typeface="Calibri" panose="020F0502020204030204" pitchFamily="34" charset="0"/>
              </a:rPr>
              <a:t>FL plays significant role in model poisoning attack techniques to be used. </a:t>
            </a:r>
          </a:p>
          <a:p>
            <a:pPr marL="342900" lvl="0" indent="-342900">
              <a:lnSpc>
                <a:spcPct val="200000"/>
              </a:lnSpc>
              <a:buAutoNum type="arabicPeriod"/>
            </a:pPr>
            <a:r>
              <a:rPr lang="en-IN" sz="1600" kern="100" dirty="0">
                <a:effectLst/>
                <a:latin typeface="Calibri" panose="020F0502020204030204" pitchFamily="34" charset="0"/>
                <a:ea typeface="Calibri" panose="020F0502020204030204" pitchFamily="34" charset="0"/>
                <a:cs typeface="Calibri" panose="020F0502020204030204" pitchFamily="34" charset="0"/>
              </a:rPr>
              <a:t>Earlier the focus was on </a:t>
            </a:r>
            <a:r>
              <a:rPr lang="en-IN" sz="1600" b="1" kern="100" dirty="0">
                <a:effectLst/>
                <a:latin typeface="Calibri" panose="020F0502020204030204" pitchFamily="34" charset="0"/>
                <a:ea typeface="Calibri" panose="020F0502020204030204" pitchFamily="34" charset="0"/>
                <a:cs typeface="Calibri" panose="020F0502020204030204" pitchFamily="34" charset="0"/>
              </a:rPr>
              <a:t>improving the detection of malicious clients </a:t>
            </a:r>
            <a:r>
              <a:rPr lang="en-IN" sz="1600" kern="100" dirty="0">
                <a:effectLst/>
                <a:latin typeface="Calibri" panose="020F0502020204030204" pitchFamily="34" charset="0"/>
                <a:ea typeface="Calibri" panose="020F0502020204030204" pitchFamily="34" charset="0"/>
                <a:cs typeface="Calibri" panose="020F0502020204030204" pitchFamily="34" charset="0"/>
              </a:rPr>
              <a:t>and </a:t>
            </a:r>
            <a:r>
              <a:rPr lang="en-IN" sz="1600" b="1" kern="100" dirty="0">
                <a:effectLst/>
                <a:latin typeface="Calibri" panose="020F0502020204030204" pitchFamily="34" charset="0"/>
                <a:ea typeface="Calibri" panose="020F0502020204030204" pitchFamily="34" charset="0"/>
                <a:cs typeface="Calibri" panose="020F0502020204030204" pitchFamily="34" charset="0"/>
              </a:rPr>
              <a:t>eliminating them </a:t>
            </a:r>
            <a:r>
              <a:rPr lang="en-IN" sz="1600" kern="100" dirty="0">
                <a:effectLst/>
                <a:latin typeface="Calibri" panose="020F0502020204030204" pitchFamily="34" charset="0"/>
                <a:ea typeface="Calibri" panose="020F0502020204030204" pitchFamily="34" charset="0"/>
                <a:cs typeface="Calibri" panose="020F0502020204030204" pitchFamily="34" charset="0"/>
              </a:rPr>
              <a:t>which lead to the loss of certain benign client in turn</a:t>
            </a:r>
            <a:r>
              <a:rPr lang="en-IN" sz="1600" kern="100" dirty="0">
                <a:latin typeface="Calibri" panose="020F0502020204030204" pitchFamily="34" charset="0"/>
                <a:ea typeface="Calibri" panose="020F0502020204030204" pitchFamily="34" charset="0"/>
                <a:cs typeface="Calibri" panose="020F0502020204030204" pitchFamily="34" charset="0"/>
              </a:rPr>
              <a:t> resulting in </a:t>
            </a:r>
            <a:r>
              <a:rPr lang="en-IN" sz="1600" b="1" kern="100" dirty="0">
                <a:latin typeface="Calibri" panose="020F0502020204030204" pitchFamily="34" charset="0"/>
                <a:ea typeface="Calibri" panose="020F0502020204030204" pitchFamily="34" charset="0"/>
                <a:cs typeface="Calibri" panose="020F0502020204030204" pitchFamily="34" charset="0"/>
              </a:rPr>
              <a:t>information loss</a:t>
            </a:r>
            <a:r>
              <a:rPr lang="en-IN" sz="1600" kern="100" dirty="0">
                <a:latin typeface="Calibri" panose="020F0502020204030204" pitchFamily="34" charset="0"/>
                <a:ea typeface="Calibri" panose="020F0502020204030204" pitchFamily="34" charset="0"/>
                <a:cs typeface="Calibri" panose="020F0502020204030204" pitchFamily="34" charset="0"/>
              </a:rPr>
              <a:t>. Recent times the focus has shifted to </a:t>
            </a:r>
            <a:r>
              <a:rPr lang="en-IN" sz="1600" b="1" kern="100" dirty="0">
                <a:latin typeface="Calibri" panose="020F0502020204030204" pitchFamily="34" charset="0"/>
                <a:ea typeface="Calibri" panose="020F0502020204030204" pitchFamily="34" charset="0"/>
                <a:cs typeface="Calibri" panose="020F0502020204030204" pitchFamily="34" charset="0"/>
              </a:rPr>
              <a:t>trust score assignment </a:t>
            </a:r>
            <a:r>
              <a:rPr lang="en-IN" sz="1600" kern="100" dirty="0">
                <a:latin typeface="Calibri" panose="020F0502020204030204" pitchFamily="34" charset="0"/>
                <a:ea typeface="Calibri" panose="020F0502020204030204" pitchFamily="34" charset="0"/>
                <a:cs typeface="Calibri" panose="020F0502020204030204" pitchFamily="34" charset="0"/>
              </a:rPr>
              <a:t>for detection of malicious clients. </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E58618DE-8A84-33E3-64B7-FE91BCCEC27C}"/>
              </a:ext>
            </a:extLst>
          </p:cNvPr>
          <p:cNvSpPr txBox="1"/>
          <p:nvPr/>
        </p:nvSpPr>
        <p:spPr>
          <a:xfrm>
            <a:off x="5778630" y="6259242"/>
            <a:ext cx="678729" cy="369332"/>
          </a:xfrm>
          <a:prstGeom prst="rect">
            <a:avLst/>
          </a:prstGeom>
          <a:noFill/>
        </p:spPr>
        <p:txBody>
          <a:bodyPr wrap="square" rtlCol="0">
            <a:spAutoFit/>
          </a:bodyPr>
          <a:lstStyle/>
          <a:p>
            <a:r>
              <a:rPr lang="en-IN" dirty="0"/>
              <a:t>   12</a:t>
            </a:r>
          </a:p>
        </p:txBody>
      </p:sp>
    </p:spTree>
    <p:extLst>
      <p:ext uri="{BB962C8B-B14F-4D97-AF65-F5344CB8AC3E}">
        <p14:creationId xmlns:p14="http://schemas.microsoft.com/office/powerpoint/2010/main" val="1926083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13028-99AD-1D5A-D453-CEC5F03F774A}"/>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5185AFD6-A52C-36A7-C0FE-DAD348D5FDB7}"/>
              </a:ext>
            </a:extLst>
          </p:cNvPr>
          <p:cNvSpPr>
            <a:spLocks noGrp="1"/>
          </p:cNvSpPr>
          <p:nvPr>
            <p:ph type="title"/>
          </p:nvPr>
        </p:nvSpPr>
        <p:spPr>
          <a:xfrm>
            <a:off x="659865" y="307049"/>
            <a:ext cx="5731508" cy="697970"/>
          </a:xfrm>
        </p:spPr>
        <p:txBody>
          <a:bodyPr>
            <a:normAutofit/>
          </a:bodyPr>
          <a:lstStyle/>
          <a:p>
            <a:pPr algn="l"/>
            <a:r>
              <a:rPr lang="en-US" dirty="0">
                <a:solidFill>
                  <a:srgbClr val="5DAAB0"/>
                </a:solidFill>
              </a:rPr>
              <a:t>Experimental Setup </a:t>
            </a:r>
          </a:p>
        </p:txBody>
      </p:sp>
      <p:sp>
        <p:nvSpPr>
          <p:cNvPr id="5" name="TextBox 4">
            <a:extLst>
              <a:ext uri="{FF2B5EF4-FFF2-40B4-BE49-F238E27FC236}">
                <a16:creationId xmlns:a16="http://schemas.microsoft.com/office/drawing/2014/main" id="{41754E20-135C-C12B-0A28-8B0648A4353C}"/>
              </a:ext>
            </a:extLst>
          </p:cNvPr>
          <p:cNvSpPr txBox="1"/>
          <p:nvPr/>
        </p:nvSpPr>
        <p:spPr>
          <a:xfrm>
            <a:off x="659865" y="1110449"/>
            <a:ext cx="5014574" cy="5386090"/>
          </a:xfrm>
          <a:prstGeom prst="rect">
            <a:avLst/>
          </a:prstGeom>
          <a:noFill/>
        </p:spPr>
        <p:txBody>
          <a:bodyPr wrap="square">
            <a:spAutoFit/>
          </a:bodyPr>
          <a:lstStyle/>
          <a:p>
            <a:pPr>
              <a:lnSpc>
                <a:spcPct val="150000"/>
              </a:lnSpc>
            </a:pPr>
            <a:r>
              <a:rPr lang="en-IN" sz="1600" b="1" dirty="0">
                <a:latin typeface="Calibri" panose="020F0502020204030204" pitchFamily="34" charset="0"/>
                <a:ea typeface="Calibri" panose="020F0502020204030204" pitchFamily="34" charset="0"/>
                <a:cs typeface="Calibri" panose="020F0502020204030204" pitchFamily="34" charset="0"/>
              </a:rPr>
              <a:t>1. Dataset</a:t>
            </a:r>
            <a:r>
              <a:rPr lang="en-IN" sz="1600" dirty="0">
                <a:latin typeface="Calibri" panose="020F0502020204030204" pitchFamily="34" charset="0"/>
                <a:ea typeface="Calibri" panose="020F0502020204030204" pitchFamily="34" charset="0"/>
                <a:cs typeface="Calibri" panose="020F0502020204030204" pitchFamily="34" charset="0"/>
              </a:rPr>
              <a:t>: MNIST </a:t>
            </a:r>
          </a:p>
          <a:p>
            <a:pPr>
              <a:lnSpc>
                <a:spcPct val="150000"/>
              </a:lnSpc>
            </a:pPr>
            <a:r>
              <a:rPr lang="en-IN" sz="1600" b="1" dirty="0">
                <a:latin typeface="Calibri" panose="020F0502020204030204" pitchFamily="34" charset="0"/>
                <a:ea typeface="Calibri" panose="020F0502020204030204" pitchFamily="34" charset="0"/>
                <a:cs typeface="Calibri" panose="020F0502020204030204" pitchFamily="34" charset="0"/>
              </a:rPr>
              <a:t>2. Federated Learning Setup</a:t>
            </a:r>
            <a:r>
              <a:rPr lang="en-IN" sz="1600" dirty="0">
                <a:latin typeface="Calibri" panose="020F0502020204030204" pitchFamily="34" charset="0"/>
                <a:ea typeface="Calibri" panose="020F0502020204030204" pitchFamily="34" charset="0"/>
                <a:cs typeface="Calibri" panose="020F0502020204030204" pitchFamily="34" charset="0"/>
              </a:rPr>
              <a:t>:</a:t>
            </a:r>
          </a:p>
          <a:p>
            <a:pPr marL="857250" lvl="1" indent="-400050">
              <a:lnSpc>
                <a:spcPct val="150000"/>
              </a:lnSpc>
              <a:buAutoNum type="romanLcParenR"/>
            </a:pPr>
            <a:r>
              <a:rPr lang="en-IN" sz="1600" b="1" dirty="0">
                <a:latin typeface="Calibri" panose="020F0502020204030204" pitchFamily="34" charset="0"/>
                <a:ea typeface="Calibri" panose="020F0502020204030204" pitchFamily="34" charset="0"/>
                <a:cs typeface="Calibri" panose="020F0502020204030204" pitchFamily="34" charset="0"/>
              </a:rPr>
              <a:t>Clients</a:t>
            </a:r>
            <a:r>
              <a:rPr lang="en-IN" sz="1600" dirty="0">
                <a:latin typeface="Calibri" panose="020F0502020204030204" pitchFamily="34" charset="0"/>
                <a:ea typeface="Calibri" panose="020F0502020204030204" pitchFamily="34" charset="0"/>
                <a:cs typeface="Calibri" panose="020F0502020204030204" pitchFamily="34" charset="0"/>
              </a:rPr>
              <a:t>: 5 clients. (0%,20% and 40% malicious)</a:t>
            </a:r>
          </a:p>
          <a:p>
            <a:pPr marL="857250" lvl="1" indent="-400050">
              <a:lnSpc>
                <a:spcPct val="150000"/>
              </a:lnSpc>
              <a:buAutoNum type="romanLcParenR"/>
            </a:pPr>
            <a:r>
              <a:rPr lang="en-IN" sz="1600" b="1" dirty="0">
                <a:latin typeface="Calibri" panose="020F0502020204030204" pitchFamily="34" charset="0"/>
                <a:ea typeface="Calibri" panose="020F0502020204030204" pitchFamily="34" charset="0"/>
                <a:cs typeface="Calibri" panose="020F0502020204030204" pitchFamily="34" charset="0"/>
              </a:rPr>
              <a:t>No of rounds:</a:t>
            </a:r>
            <a:r>
              <a:rPr lang="en-IN" sz="1600" dirty="0">
                <a:latin typeface="Calibri" panose="020F0502020204030204" pitchFamily="34" charset="0"/>
                <a:ea typeface="Calibri" panose="020F0502020204030204" pitchFamily="34" charset="0"/>
                <a:cs typeface="Calibri" panose="020F0502020204030204" pitchFamily="34" charset="0"/>
              </a:rPr>
              <a:t> 3</a:t>
            </a:r>
          </a:p>
          <a:p>
            <a:pPr marL="857250" lvl="1" indent="-400050">
              <a:lnSpc>
                <a:spcPct val="150000"/>
              </a:lnSpc>
              <a:buAutoNum type="romanLcParenR"/>
            </a:pPr>
            <a:r>
              <a:rPr lang="en-IN" sz="1600" b="1" dirty="0">
                <a:latin typeface="Calibri" panose="020F0502020204030204" pitchFamily="34" charset="0"/>
                <a:ea typeface="Calibri" panose="020F0502020204030204" pitchFamily="34" charset="0"/>
                <a:cs typeface="Calibri" panose="020F0502020204030204" pitchFamily="34" charset="0"/>
              </a:rPr>
              <a:t>Framework</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TensorFlow Federated</a:t>
            </a:r>
            <a:endParaRPr lang="en-IN" sz="16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pPr>
            <a:r>
              <a:rPr lang="en-IN" sz="1600" b="1" dirty="0">
                <a:latin typeface="Calibri" panose="020F0502020204030204" pitchFamily="34" charset="0"/>
                <a:ea typeface="Calibri" panose="020F0502020204030204" pitchFamily="34" charset="0"/>
                <a:cs typeface="Calibri" panose="020F0502020204030204" pitchFamily="34" charset="0"/>
              </a:rPr>
              <a:t>iv) Data Distribution</a:t>
            </a:r>
            <a:r>
              <a:rPr lang="en-IN" sz="1600" dirty="0">
                <a:latin typeface="Calibri" panose="020F0502020204030204" pitchFamily="34" charset="0"/>
                <a:ea typeface="Calibri" panose="020F0502020204030204" pitchFamily="34" charset="0"/>
                <a:cs typeface="Calibri" panose="020F0502020204030204" pitchFamily="34" charset="0"/>
              </a:rPr>
              <a:t>:</a:t>
            </a:r>
          </a:p>
          <a:p>
            <a:pPr marL="1200150" lvl="2" indent="-285750">
              <a:lnSpc>
                <a:spcPct val="150000"/>
              </a:lnSpc>
              <a:buFont typeface="Arial" panose="020B0604020202020204" pitchFamily="34" charset="0"/>
              <a:buChar char="•"/>
            </a:pPr>
            <a:r>
              <a:rPr lang="en-IN" sz="1600" b="1" dirty="0">
                <a:latin typeface="Calibri" panose="020F0502020204030204" pitchFamily="34" charset="0"/>
                <a:ea typeface="Calibri" panose="020F0502020204030204" pitchFamily="34" charset="0"/>
                <a:cs typeface="Calibri" panose="020F0502020204030204" pitchFamily="34" charset="0"/>
              </a:rPr>
              <a:t>IID</a:t>
            </a:r>
            <a:r>
              <a:rPr lang="en-IN" sz="1600" dirty="0">
                <a:latin typeface="Calibri" panose="020F0502020204030204" pitchFamily="34" charset="0"/>
                <a:ea typeface="Calibri" panose="020F0502020204030204" pitchFamily="34" charset="0"/>
                <a:cs typeface="Calibri" panose="020F0502020204030204" pitchFamily="34" charset="0"/>
              </a:rPr>
              <a:t>: Uniform data split across clients.</a:t>
            </a:r>
          </a:p>
          <a:p>
            <a:pPr marL="1200150" lvl="2" indent="-285750">
              <a:lnSpc>
                <a:spcPct val="150000"/>
              </a:lnSpc>
              <a:buFont typeface="Arial" panose="020B0604020202020204" pitchFamily="34" charset="0"/>
              <a:buChar char="•"/>
            </a:pPr>
            <a:r>
              <a:rPr lang="en-IN" sz="1600" b="1" dirty="0">
                <a:latin typeface="Calibri" panose="020F0502020204030204" pitchFamily="34" charset="0"/>
                <a:ea typeface="Calibri" panose="020F0502020204030204" pitchFamily="34" charset="0"/>
                <a:cs typeface="Calibri" panose="020F0502020204030204" pitchFamily="34" charset="0"/>
              </a:rPr>
              <a:t>Non-IID</a:t>
            </a:r>
            <a:r>
              <a:rPr lang="en-IN" sz="1600" dirty="0">
                <a:latin typeface="Calibri" panose="020F0502020204030204" pitchFamily="34" charset="0"/>
                <a:ea typeface="Calibri" panose="020F0502020204030204" pitchFamily="34" charset="0"/>
                <a:cs typeface="Calibri" panose="020F0502020204030204" pitchFamily="34" charset="0"/>
              </a:rPr>
              <a:t>: Skewed class distributions</a:t>
            </a:r>
          </a:p>
          <a:p>
            <a:pPr>
              <a:lnSpc>
                <a:spcPct val="150000"/>
              </a:lnSpc>
            </a:pPr>
            <a:r>
              <a:rPr lang="en-IN" sz="1600" b="1" dirty="0">
                <a:latin typeface="Calibri" panose="020F0502020204030204" pitchFamily="34" charset="0"/>
                <a:ea typeface="Calibri" panose="020F0502020204030204" pitchFamily="34" charset="0"/>
                <a:cs typeface="Calibri" panose="020F0502020204030204" pitchFamily="34" charset="0"/>
              </a:rPr>
              <a:t>3. Aggregation Methods Used</a:t>
            </a:r>
            <a:r>
              <a:rPr lang="en-IN" sz="1600"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mj-lt"/>
              <a:buAutoNum type="arabicPeriod"/>
            </a:pPr>
            <a:r>
              <a:rPr lang="en-IN" sz="1600" dirty="0">
                <a:latin typeface="Calibri" panose="020F0502020204030204" pitchFamily="34" charset="0"/>
                <a:ea typeface="Calibri" panose="020F0502020204030204" pitchFamily="34" charset="0"/>
                <a:cs typeface="Calibri" panose="020F0502020204030204" pitchFamily="34" charset="0"/>
              </a:rPr>
              <a:t>Mean</a:t>
            </a:r>
          </a:p>
          <a:p>
            <a:pPr marL="742950" lvl="1" indent="-285750">
              <a:buFont typeface="+mj-lt"/>
              <a:buAutoNum type="arabicPeriod"/>
            </a:pPr>
            <a:r>
              <a:rPr lang="en-IN" sz="1600" dirty="0">
                <a:latin typeface="Calibri" panose="020F0502020204030204" pitchFamily="34" charset="0"/>
                <a:ea typeface="Calibri" panose="020F0502020204030204" pitchFamily="34" charset="0"/>
                <a:cs typeface="Calibri" panose="020F0502020204030204" pitchFamily="34" charset="0"/>
              </a:rPr>
              <a:t>Trimmed Mean</a:t>
            </a:r>
          </a:p>
          <a:p>
            <a:pPr marL="742950" lvl="1" indent="-285750">
              <a:buFont typeface="+mj-lt"/>
              <a:buAutoNum type="arabicPeriod"/>
            </a:pPr>
            <a:r>
              <a:rPr lang="en-IN" sz="1600" dirty="0">
                <a:latin typeface="Calibri" panose="020F0502020204030204" pitchFamily="34" charset="0"/>
                <a:ea typeface="Calibri" panose="020F0502020204030204" pitchFamily="34" charset="0"/>
                <a:cs typeface="Calibri" panose="020F0502020204030204" pitchFamily="34" charset="0"/>
              </a:rPr>
              <a:t>Krum</a:t>
            </a:r>
          </a:p>
          <a:p>
            <a:pPr marL="742950" lvl="1" indent="-285750">
              <a:buFont typeface="+mj-lt"/>
              <a:buAutoNum type="arabicPeriod"/>
            </a:pPr>
            <a:r>
              <a:rPr lang="en-IN" sz="1600" kern="100" dirty="0">
                <a:effectLst/>
                <a:latin typeface="Calibri" panose="020F0502020204030204" pitchFamily="34" charset="0"/>
                <a:ea typeface="Calibri" panose="020F0502020204030204" pitchFamily="34" charset="0"/>
                <a:cs typeface="Calibri" panose="020F0502020204030204" pitchFamily="34" charset="0"/>
              </a:rPr>
              <a:t>Median </a:t>
            </a:r>
          </a:p>
          <a:p>
            <a:pPr marL="742950" lvl="1" indent="-285750">
              <a:buFont typeface="+mj-lt"/>
              <a:buAutoNum type="arabicPeriod"/>
            </a:pPr>
            <a:r>
              <a:rPr lang="en-IN" sz="1600" kern="100" dirty="0" err="1">
                <a:latin typeface="Calibri" panose="020F0502020204030204" pitchFamily="34" charset="0"/>
                <a:ea typeface="Calibri" panose="020F0502020204030204" pitchFamily="34" charset="0"/>
                <a:cs typeface="Calibri" panose="020F0502020204030204" pitchFamily="34" charset="0"/>
              </a:rPr>
              <a:t>Bulyan</a:t>
            </a:r>
            <a:r>
              <a:rPr lang="en-IN" sz="1600" kern="100" dirty="0">
                <a:latin typeface="Calibri" panose="020F0502020204030204" pitchFamily="34" charset="0"/>
                <a:ea typeface="Calibri" panose="020F0502020204030204" pitchFamily="34" charset="0"/>
                <a:cs typeface="Calibri" panose="020F0502020204030204" pitchFamily="34" charset="0"/>
              </a:rPr>
              <a:t> </a:t>
            </a:r>
          </a:p>
          <a:p>
            <a:pPr marL="742950" lvl="1" indent="-285750">
              <a:buFont typeface="+mj-lt"/>
              <a:buAutoNum type="arabicPeriod"/>
            </a:pPr>
            <a:r>
              <a:rPr lang="en-IN" sz="1600" kern="100" dirty="0" err="1">
                <a:latin typeface="Calibri" panose="020F0502020204030204" pitchFamily="34" charset="0"/>
                <a:ea typeface="Calibri" panose="020F0502020204030204" pitchFamily="34" charset="0"/>
                <a:cs typeface="Calibri" panose="020F0502020204030204" pitchFamily="34" charset="0"/>
              </a:rPr>
              <a:t>FedAvg</a:t>
            </a:r>
            <a:r>
              <a:rPr lang="en-IN" sz="1600" kern="100" dirty="0">
                <a:latin typeface="Calibri" panose="020F0502020204030204" pitchFamily="34" charset="0"/>
                <a:ea typeface="Calibri" panose="020F0502020204030204" pitchFamily="34" charset="0"/>
                <a:cs typeface="Calibri" panose="020F0502020204030204" pitchFamily="34" charset="0"/>
              </a:rPr>
              <a:t> </a:t>
            </a:r>
          </a:p>
          <a:p>
            <a:pPr marL="742950" lvl="1" indent="-285750">
              <a:buFont typeface="+mj-lt"/>
              <a:buAutoNum type="arabicPeriod"/>
            </a:pPr>
            <a:r>
              <a:rPr lang="en-IN" sz="1600" kern="100" dirty="0">
                <a:latin typeface="Calibri" panose="020F0502020204030204" pitchFamily="34" charset="0"/>
                <a:ea typeface="Calibri" panose="020F0502020204030204" pitchFamily="34" charset="0"/>
                <a:cs typeface="Calibri" panose="020F0502020204030204" pitchFamily="34" charset="0"/>
              </a:rPr>
              <a:t>DP</a:t>
            </a:r>
          </a:p>
          <a:p>
            <a:pPr lvl="1"/>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7D41ECD-F06A-EE6C-83E4-7D2A9E2ED394}"/>
              </a:ext>
            </a:extLst>
          </p:cNvPr>
          <p:cNvSpPr txBox="1"/>
          <p:nvPr/>
        </p:nvSpPr>
        <p:spPr>
          <a:xfrm>
            <a:off x="6096000" y="1266882"/>
            <a:ext cx="6094428" cy="3993657"/>
          </a:xfrm>
          <a:prstGeom prst="rect">
            <a:avLst/>
          </a:prstGeom>
          <a:noFill/>
        </p:spPr>
        <p:txBody>
          <a:bodyPr wrap="square">
            <a:spAutoFit/>
          </a:bodyPr>
          <a:lstStyle/>
          <a:p>
            <a:pPr>
              <a:lnSpc>
                <a:spcPct val="150000"/>
              </a:lnSpc>
            </a:pPr>
            <a:r>
              <a:rPr lang="en-IN" sz="1600" b="1" dirty="0">
                <a:latin typeface="Calibri" panose="020F0502020204030204" pitchFamily="34" charset="0"/>
                <a:ea typeface="Calibri" panose="020F0502020204030204" pitchFamily="34" charset="0"/>
                <a:cs typeface="Calibri" panose="020F0502020204030204" pitchFamily="34" charset="0"/>
              </a:rPr>
              <a:t>4. Attack Strategies Used</a:t>
            </a:r>
            <a:r>
              <a:rPr lang="en-IN" sz="1600"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mj-lt"/>
              <a:buAutoNum type="arabicPeriod"/>
            </a:pPr>
            <a:r>
              <a:rPr lang="en-IN" sz="1600" dirty="0">
                <a:latin typeface="Calibri" panose="020F0502020204030204" pitchFamily="34" charset="0"/>
                <a:ea typeface="Calibri" panose="020F0502020204030204" pitchFamily="34" charset="0"/>
                <a:cs typeface="Calibri" panose="020F0502020204030204" pitchFamily="34" charset="0"/>
              </a:rPr>
              <a:t>Label-flip</a:t>
            </a:r>
          </a:p>
          <a:p>
            <a:pPr marL="742950" lvl="1" indent="-285750">
              <a:buFont typeface="+mj-lt"/>
              <a:buAutoNum type="arabicPeriod"/>
            </a:pPr>
            <a:r>
              <a:rPr lang="en-IN" sz="1600" dirty="0">
                <a:latin typeface="Calibri" panose="020F0502020204030204" pitchFamily="34" charset="0"/>
                <a:ea typeface="Calibri" panose="020F0502020204030204" pitchFamily="34" charset="0"/>
                <a:cs typeface="Calibri" panose="020F0502020204030204" pitchFamily="34" charset="0"/>
              </a:rPr>
              <a:t>Noise </a:t>
            </a:r>
          </a:p>
          <a:p>
            <a:pPr marL="742950" lvl="1" indent="-285750">
              <a:buFont typeface="+mj-lt"/>
              <a:buAutoNum type="arabicPeriod"/>
            </a:pPr>
            <a:r>
              <a:rPr lang="en-IN" sz="1600" dirty="0">
                <a:latin typeface="Calibri" panose="020F0502020204030204" pitchFamily="34" charset="0"/>
                <a:ea typeface="Calibri" panose="020F0502020204030204" pitchFamily="34" charset="0"/>
                <a:cs typeface="Calibri" panose="020F0502020204030204" pitchFamily="34" charset="0"/>
              </a:rPr>
              <a:t>Model Poisoning</a:t>
            </a:r>
          </a:p>
          <a:p>
            <a:pPr marL="742950" lvl="1" indent="-285750">
              <a:buFont typeface="+mj-lt"/>
              <a:buAutoNum type="arabicPeriod"/>
            </a:pPr>
            <a:r>
              <a:rPr lang="en-IN" sz="1600" dirty="0">
                <a:latin typeface="Calibri" panose="020F0502020204030204" pitchFamily="34" charset="0"/>
                <a:ea typeface="Calibri" panose="020F0502020204030204" pitchFamily="34" charset="0"/>
                <a:cs typeface="Calibri" panose="020F0502020204030204" pitchFamily="34" charset="0"/>
              </a:rPr>
              <a:t>Data duplication</a:t>
            </a:r>
          </a:p>
          <a:p>
            <a:pPr>
              <a:lnSpc>
                <a:spcPct val="150000"/>
              </a:lnSpc>
            </a:pPr>
            <a:r>
              <a:rPr lang="en-IN" sz="1600" b="1" dirty="0">
                <a:latin typeface="Calibri" panose="020F0502020204030204" pitchFamily="34" charset="0"/>
                <a:ea typeface="Calibri" panose="020F0502020204030204" pitchFamily="34" charset="0"/>
                <a:cs typeface="Calibri" panose="020F0502020204030204" pitchFamily="34" charset="0"/>
              </a:rPr>
              <a:t>5. Evaluation Metrics</a:t>
            </a:r>
            <a:r>
              <a:rPr lang="en-IN" sz="1600" dirty="0">
                <a:latin typeface="Calibri" panose="020F0502020204030204" pitchFamily="34" charset="0"/>
                <a:ea typeface="Calibri" panose="020F0502020204030204" pitchFamily="34" charset="0"/>
                <a:cs typeface="Calibri" panose="020F0502020204030204" pitchFamily="34" charset="0"/>
              </a:rPr>
              <a:t>:</a:t>
            </a:r>
          </a:p>
          <a:p>
            <a:pPr lvl="1">
              <a:lnSpc>
                <a:spcPct val="150000"/>
              </a:lnSpc>
            </a:pPr>
            <a:r>
              <a:rPr lang="en-IN" sz="1600" b="1" dirty="0">
                <a:latin typeface="Calibri" panose="020F0502020204030204" pitchFamily="34" charset="0"/>
                <a:ea typeface="Calibri" panose="020F0502020204030204" pitchFamily="34" charset="0"/>
                <a:cs typeface="Calibri" panose="020F0502020204030204" pitchFamily="34" charset="0"/>
              </a:rPr>
              <a:t>Accuracy</a:t>
            </a:r>
            <a:r>
              <a:rPr lang="en-IN" sz="1600" dirty="0">
                <a:latin typeface="Calibri" panose="020F0502020204030204" pitchFamily="34" charset="0"/>
                <a:ea typeface="Calibri" panose="020F0502020204030204" pitchFamily="34" charset="0"/>
                <a:cs typeface="Calibri" panose="020F0502020204030204" pitchFamily="34" charset="0"/>
              </a:rPr>
              <a:t> On test data, compared across aggregation methods per attack strategy and on both the data distributions.</a:t>
            </a:r>
          </a:p>
          <a:p>
            <a:pPr>
              <a:lnSpc>
                <a:spcPct val="150000"/>
              </a:lnSpc>
            </a:pPr>
            <a:r>
              <a:rPr lang="en-IN" sz="1600" b="1" dirty="0">
                <a:latin typeface="Calibri" panose="020F0502020204030204" pitchFamily="34" charset="0"/>
                <a:ea typeface="Calibri" panose="020F0502020204030204" pitchFamily="34" charset="0"/>
                <a:cs typeface="Calibri" panose="020F0502020204030204" pitchFamily="34" charset="0"/>
              </a:rPr>
              <a:t>6. Experiment Phases</a:t>
            </a:r>
            <a:r>
              <a:rPr lang="en-IN" sz="1600" dirty="0">
                <a:latin typeface="Calibri" panose="020F0502020204030204" pitchFamily="34" charset="0"/>
                <a:ea typeface="Calibri" panose="020F0502020204030204" pitchFamily="34" charset="0"/>
                <a:cs typeface="Calibri" panose="020F0502020204030204" pitchFamily="34" charset="0"/>
              </a:rPr>
              <a:t>:</a:t>
            </a:r>
          </a:p>
          <a:p>
            <a:pPr lvl="1">
              <a:lnSpc>
                <a:spcPct val="150000"/>
              </a:lnSpc>
            </a:pPr>
            <a:r>
              <a:rPr lang="en-IN" sz="1600" b="1" dirty="0">
                <a:latin typeface="Calibri" panose="020F0502020204030204" pitchFamily="34" charset="0"/>
                <a:ea typeface="Calibri" panose="020F0502020204030204" pitchFamily="34" charset="0"/>
                <a:cs typeface="Calibri" panose="020F0502020204030204" pitchFamily="34" charset="0"/>
              </a:rPr>
              <a:t>Phase 1</a:t>
            </a:r>
            <a:r>
              <a:rPr lang="en-IN" sz="1600" dirty="0">
                <a:latin typeface="Calibri" panose="020F0502020204030204" pitchFamily="34" charset="0"/>
                <a:ea typeface="Calibri" panose="020F0502020204030204" pitchFamily="34" charset="0"/>
                <a:cs typeface="Calibri" panose="020F0502020204030204" pitchFamily="34" charset="0"/>
              </a:rPr>
              <a:t>: Federated training without attacks.</a:t>
            </a:r>
          </a:p>
          <a:p>
            <a:pPr lvl="1">
              <a:lnSpc>
                <a:spcPct val="150000"/>
              </a:lnSpc>
            </a:pPr>
            <a:r>
              <a:rPr lang="en-IN" sz="1600" b="1" dirty="0">
                <a:latin typeface="Calibri" panose="020F0502020204030204" pitchFamily="34" charset="0"/>
                <a:ea typeface="Calibri" panose="020F0502020204030204" pitchFamily="34" charset="0"/>
                <a:cs typeface="Calibri" panose="020F0502020204030204" pitchFamily="34" charset="0"/>
              </a:rPr>
              <a:t>Phase 2</a:t>
            </a:r>
            <a:r>
              <a:rPr lang="en-IN" sz="1600" dirty="0">
                <a:latin typeface="Calibri" panose="020F0502020204030204" pitchFamily="34" charset="0"/>
                <a:ea typeface="Calibri" panose="020F0502020204030204" pitchFamily="34" charset="0"/>
                <a:cs typeface="Calibri" panose="020F0502020204030204" pitchFamily="34" charset="0"/>
              </a:rPr>
              <a:t>: Simulate poisoning attack.</a:t>
            </a:r>
          </a:p>
          <a:p>
            <a:pPr lvl="1">
              <a:lnSpc>
                <a:spcPct val="150000"/>
              </a:lnSpc>
            </a:pPr>
            <a:r>
              <a:rPr lang="en-IN" sz="1600" b="1" dirty="0">
                <a:latin typeface="Calibri" panose="020F0502020204030204" pitchFamily="34" charset="0"/>
                <a:ea typeface="Calibri" panose="020F0502020204030204" pitchFamily="34" charset="0"/>
                <a:cs typeface="Calibri" panose="020F0502020204030204" pitchFamily="34" charset="0"/>
              </a:rPr>
              <a:t>Phase 3</a:t>
            </a:r>
            <a:r>
              <a:rPr lang="en-IN" sz="1600" dirty="0">
                <a:latin typeface="Calibri" panose="020F0502020204030204" pitchFamily="34" charset="0"/>
                <a:ea typeface="Calibri" panose="020F0502020204030204" pitchFamily="34" charset="0"/>
                <a:cs typeface="Calibri" panose="020F0502020204030204" pitchFamily="34" charset="0"/>
              </a:rPr>
              <a:t>: Compare performance in IID vs. non-IID settings.</a:t>
            </a:r>
          </a:p>
        </p:txBody>
      </p:sp>
      <p:sp>
        <p:nvSpPr>
          <p:cNvPr id="10" name="TextBox 9">
            <a:extLst>
              <a:ext uri="{FF2B5EF4-FFF2-40B4-BE49-F238E27FC236}">
                <a16:creationId xmlns:a16="http://schemas.microsoft.com/office/drawing/2014/main" id="{AD8C90B3-810C-9D5B-7240-8EC036EA778E}"/>
              </a:ext>
            </a:extLst>
          </p:cNvPr>
          <p:cNvSpPr txBox="1"/>
          <p:nvPr/>
        </p:nvSpPr>
        <p:spPr>
          <a:xfrm>
            <a:off x="5482617" y="6072352"/>
            <a:ext cx="678729" cy="369332"/>
          </a:xfrm>
          <a:prstGeom prst="rect">
            <a:avLst/>
          </a:prstGeom>
          <a:noFill/>
        </p:spPr>
        <p:txBody>
          <a:bodyPr wrap="square" rtlCol="0">
            <a:spAutoFit/>
          </a:bodyPr>
          <a:lstStyle/>
          <a:p>
            <a:r>
              <a:rPr lang="en-IN" dirty="0"/>
              <a:t>   13</a:t>
            </a:r>
          </a:p>
        </p:txBody>
      </p:sp>
    </p:spTree>
    <p:extLst>
      <p:ext uri="{BB962C8B-B14F-4D97-AF65-F5344CB8AC3E}">
        <p14:creationId xmlns:p14="http://schemas.microsoft.com/office/powerpoint/2010/main" val="1166759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BA48532-6C91-0E39-530F-33A66C21227A}"/>
              </a:ext>
            </a:extLst>
          </p:cNvPr>
          <p:cNvSpPr>
            <a:spLocks noGrp="1"/>
          </p:cNvSpPr>
          <p:nvPr>
            <p:ph type="title"/>
          </p:nvPr>
        </p:nvSpPr>
        <p:spPr>
          <a:xfrm>
            <a:off x="789796" y="1076633"/>
            <a:ext cx="4627474" cy="374711"/>
          </a:xfrm>
        </p:spPr>
        <p:txBody>
          <a:bodyPr>
            <a:noAutofit/>
          </a:bodyPr>
          <a:lstStyle/>
          <a:p>
            <a:pPr algn="l"/>
            <a:r>
              <a:rPr lang="en-IN" dirty="0">
                <a:solidFill>
                  <a:srgbClr val="5DAAB0"/>
                </a:solidFill>
              </a:rPr>
              <a:t>Experimental Results  </a:t>
            </a:r>
          </a:p>
        </p:txBody>
      </p:sp>
      <p:sp>
        <p:nvSpPr>
          <p:cNvPr id="27" name="TextBox 26">
            <a:extLst>
              <a:ext uri="{FF2B5EF4-FFF2-40B4-BE49-F238E27FC236}">
                <a16:creationId xmlns:a16="http://schemas.microsoft.com/office/drawing/2014/main" id="{F01FE097-CD92-1378-FDE2-1E74B88833E0}"/>
              </a:ext>
            </a:extLst>
          </p:cNvPr>
          <p:cNvSpPr txBox="1"/>
          <p:nvPr/>
        </p:nvSpPr>
        <p:spPr>
          <a:xfrm>
            <a:off x="5077906" y="6325322"/>
            <a:ext cx="678729" cy="369332"/>
          </a:xfrm>
          <a:prstGeom prst="rect">
            <a:avLst/>
          </a:prstGeom>
          <a:noFill/>
        </p:spPr>
        <p:txBody>
          <a:bodyPr wrap="square" rtlCol="0">
            <a:spAutoFit/>
          </a:bodyPr>
          <a:lstStyle/>
          <a:p>
            <a:r>
              <a:rPr lang="en-IN" dirty="0"/>
              <a:t>   14</a:t>
            </a:r>
          </a:p>
        </p:txBody>
      </p:sp>
      <p:pic>
        <p:nvPicPr>
          <p:cNvPr id="4" name="Picture 3">
            <a:extLst>
              <a:ext uri="{FF2B5EF4-FFF2-40B4-BE49-F238E27FC236}">
                <a16:creationId xmlns:a16="http://schemas.microsoft.com/office/drawing/2014/main" id="{359D1740-5AA8-FB1A-ABCB-78329A3C5748}"/>
              </a:ext>
            </a:extLst>
          </p:cNvPr>
          <p:cNvPicPr>
            <a:picLocks noChangeAspect="1"/>
          </p:cNvPicPr>
          <p:nvPr/>
        </p:nvPicPr>
        <p:blipFill>
          <a:blip r:embed="rId2"/>
          <a:stretch>
            <a:fillRect/>
          </a:stretch>
        </p:blipFill>
        <p:spPr>
          <a:xfrm>
            <a:off x="4656914" y="1370443"/>
            <a:ext cx="3570148" cy="2030538"/>
          </a:xfrm>
          <a:prstGeom prst="rect">
            <a:avLst/>
          </a:prstGeom>
        </p:spPr>
      </p:pic>
      <p:pic>
        <p:nvPicPr>
          <p:cNvPr id="6" name="Picture 5">
            <a:extLst>
              <a:ext uri="{FF2B5EF4-FFF2-40B4-BE49-F238E27FC236}">
                <a16:creationId xmlns:a16="http://schemas.microsoft.com/office/drawing/2014/main" id="{9FCBA3B3-F22E-B0EF-B612-0B2EEDB437B7}"/>
              </a:ext>
            </a:extLst>
          </p:cNvPr>
          <p:cNvPicPr>
            <a:picLocks noChangeAspect="1"/>
          </p:cNvPicPr>
          <p:nvPr/>
        </p:nvPicPr>
        <p:blipFill>
          <a:blip r:embed="rId3"/>
          <a:stretch>
            <a:fillRect/>
          </a:stretch>
        </p:blipFill>
        <p:spPr>
          <a:xfrm>
            <a:off x="8460976" y="1370443"/>
            <a:ext cx="3570149" cy="2030538"/>
          </a:xfrm>
          <a:prstGeom prst="rect">
            <a:avLst/>
          </a:prstGeom>
        </p:spPr>
      </p:pic>
      <p:pic>
        <p:nvPicPr>
          <p:cNvPr id="9" name="Picture 8">
            <a:extLst>
              <a:ext uri="{FF2B5EF4-FFF2-40B4-BE49-F238E27FC236}">
                <a16:creationId xmlns:a16="http://schemas.microsoft.com/office/drawing/2014/main" id="{160AB085-5D5B-5E7C-1583-807118F35CDB}"/>
              </a:ext>
            </a:extLst>
          </p:cNvPr>
          <p:cNvPicPr>
            <a:picLocks noChangeAspect="1"/>
          </p:cNvPicPr>
          <p:nvPr/>
        </p:nvPicPr>
        <p:blipFill>
          <a:blip r:embed="rId4"/>
          <a:stretch>
            <a:fillRect/>
          </a:stretch>
        </p:blipFill>
        <p:spPr>
          <a:xfrm>
            <a:off x="4656915" y="3894730"/>
            <a:ext cx="3570148" cy="2030537"/>
          </a:xfrm>
          <a:prstGeom prst="rect">
            <a:avLst/>
          </a:prstGeom>
        </p:spPr>
      </p:pic>
      <p:pic>
        <p:nvPicPr>
          <p:cNvPr id="11" name="Picture 10">
            <a:extLst>
              <a:ext uri="{FF2B5EF4-FFF2-40B4-BE49-F238E27FC236}">
                <a16:creationId xmlns:a16="http://schemas.microsoft.com/office/drawing/2014/main" id="{6EC13BE0-74DF-9965-E01A-13169D68469A}"/>
              </a:ext>
            </a:extLst>
          </p:cNvPr>
          <p:cNvPicPr>
            <a:picLocks noChangeAspect="1"/>
          </p:cNvPicPr>
          <p:nvPr/>
        </p:nvPicPr>
        <p:blipFill>
          <a:blip r:embed="rId5"/>
          <a:stretch>
            <a:fillRect/>
          </a:stretch>
        </p:blipFill>
        <p:spPr>
          <a:xfrm>
            <a:off x="8425845" y="3894730"/>
            <a:ext cx="3570149" cy="2030538"/>
          </a:xfrm>
          <a:prstGeom prst="rect">
            <a:avLst/>
          </a:prstGeom>
        </p:spPr>
      </p:pic>
      <p:sp>
        <p:nvSpPr>
          <p:cNvPr id="12" name="TextBox 11">
            <a:extLst>
              <a:ext uri="{FF2B5EF4-FFF2-40B4-BE49-F238E27FC236}">
                <a16:creationId xmlns:a16="http://schemas.microsoft.com/office/drawing/2014/main" id="{CB5DDEFF-06DD-7DFB-BE59-6A71DB65937A}"/>
              </a:ext>
            </a:extLst>
          </p:cNvPr>
          <p:cNvSpPr txBox="1"/>
          <p:nvPr/>
        </p:nvSpPr>
        <p:spPr>
          <a:xfrm>
            <a:off x="6274905" y="3393939"/>
            <a:ext cx="791817" cy="253916"/>
          </a:xfrm>
          <a:prstGeom prst="rect">
            <a:avLst/>
          </a:prstGeom>
          <a:noFill/>
        </p:spPr>
        <p:txBody>
          <a:bodyPr wrap="square" rtlCol="0">
            <a:spAutoFit/>
          </a:bodyPr>
          <a:lstStyle/>
          <a:p>
            <a:r>
              <a:rPr lang="en-IN" sz="1050" dirty="0">
                <a:latin typeface="Calibri" panose="020F0502020204030204" pitchFamily="34" charset="0"/>
                <a:ea typeface="Calibri" panose="020F0502020204030204" pitchFamily="34" charset="0"/>
                <a:cs typeface="Calibri" panose="020F0502020204030204" pitchFamily="34" charset="0"/>
              </a:rPr>
              <a:t>Fig a</a:t>
            </a:r>
          </a:p>
        </p:txBody>
      </p:sp>
      <p:sp>
        <p:nvSpPr>
          <p:cNvPr id="13" name="TextBox 12">
            <a:extLst>
              <a:ext uri="{FF2B5EF4-FFF2-40B4-BE49-F238E27FC236}">
                <a16:creationId xmlns:a16="http://schemas.microsoft.com/office/drawing/2014/main" id="{A3474A67-0303-E290-6E4B-0E8E0AE2F7FB}"/>
              </a:ext>
            </a:extLst>
          </p:cNvPr>
          <p:cNvSpPr txBox="1"/>
          <p:nvPr/>
        </p:nvSpPr>
        <p:spPr>
          <a:xfrm>
            <a:off x="10114723" y="3457020"/>
            <a:ext cx="791817" cy="253916"/>
          </a:xfrm>
          <a:prstGeom prst="rect">
            <a:avLst/>
          </a:prstGeom>
          <a:noFill/>
        </p:spPr>
        <p:txBody>
          <a:bodyPr wrap="square" rtlCol="0">
            <a:spAutoFit/>
          </a:bodyPr>
          <a:lstStyle/>
          <a:p>
            <a:r>
              <a:rPr lang="en-IN" sz="1050" dirty="0">
                <a:latin typeface="Calibri" panose="020F0502020204030204" pitchFamily="34" charset="0"/>
                <a:ea typeface="Calibri" panose="020F0502020204030204" pitchFamily="34" charset="0"/>
                <a:cs typeface="Calibri" panose="020F0502020204030204" pitchFamily="34" charset="0"/>
              </a:rPr>
              <a:t>Fig b</a:t>
            </a:r>
          </a:p>
        </p:txBody>
      </p:sp>
      <p:sp>
        <p:nvSpPr>
          <p:cNvPr id="14" name="TextBox 13">
            <a:extLst>
              <a:ext uri="{FF2B5EF4-FFF2-40B4-BE49-F238E27FC236}">
                <a16:creationId xmlns:a16="http://schemas.microsoft.com/office/drawing/2014/main" id="{42F76C19-52EC-B637-4B6D-DE7F79D67861}"/>
              </a:ext>
            </a:extLst>
          </p:cNvPr>
          <p:cNvSpPr txBox="1"/>
          <p:nvPr/>
        </p:nvSpPr>
        <p:spPr>
          <a:xfrm>
            <a:off x="6274904" y="5994288"/>
            <a:ext cx="791817" cy="253916"/>
          </a:xfrm>
          <a:prstGeom prst="rect">
            <a:avLst/>
          </a:prstGeom>
          <a:noFill/>
        </p:spPr>
        <p:txBody>
          <a:bodyPr wrap="square" rtlCol="0">
            <a:spAutoFit/>
          </a:bodyPr>
          <a:lstStyle/>
          <a:p>
            <a:r>
              <a:rPr lang="en-IN" sz="1050" dirty="0">
                <a:latin typeface="Calibri" panose="020F0502020204030204" pitchFamily="34" charset="0"/>
                <a:ea typeface="Calibri" panose="020F0502020204030204" pitchFamily="34" charset="0"/>
                <a:cs typeface="Calibri" panose="020F0502020204030204" pitchFamily="34" charset="0"/>
              </a:rPr>
              <a:t>Fig c</a:t>
            </a:r>
          </a:p>
        </p:txBody>
      </p:sp>
      <p:sp>
        <p:nvSpPr>
          <p:cNvPr id="15" name="TextBox 14">
            <a:extLst>
              <a:ext uri="{FF2B5EF4-FFF2-40B4-BE49-F238E27FC236}">
                <a16:creationId xmlns:a16="http://schemas.microsoft.com/office/drawing/2014/main" id="{45064B5A-9EFA-BBE6-5BC3-FAD291789371}"/>
              </a:ext>
            </a:extLst>
          </p:cNvPr>
          <p:cNvSpPr txBox="1"/>
          <p:nvPr/>
        </p:nvSpPr>
        <p:spPr>
          <a:xfrm>
            <a:off x="10035210" y="5994288"/>
            <a:ext cx="791817" cy="253916"/>
          </a:xfrm>
          <a:prstGeom prst="rect">
            <a:avLst/>
          </a:prstGeom>
          <a:noFill/>
        </p:spPr>
        <p:txBody>
          <a:bodyPr wrap="square" rtlCol="0">
            <a:spAutoFit/>
          </a:bodyPr>
          <a:lstStyle/>
          <a:p>
            <a:r>
              <a:rPr lang="en-IN" sz="1050" dirty="0">
                <a:latin typeface="Calibri" panose="020F0502020204030204" pitchFamily="34" charset="0"/>
                <a:ea typeface="Calibri" panose="020F0502020204030204" pitchFamily="34" charset="0"/>
                <a:cs typeface="Calibri" panose="020F0502020204030204" pitchFamily="34" charset="0"/>
              </a:rPr>
              <a:t>Fig d</a:t>
            </a:r>
          </a:p>
        </p:txBody>
      </p:sp>
      <p:sp>
        <p:nvSpPr>
          <p:cNvPr id="16" name="TextBox 15">
            <a:extLst>
              <a:ext uri="{FF2B5EF4-FFF2-40B4-BE49-F238E27FC236}">
                <a16:creationId xmlns:a16="http://schemas.microsoft.com/office/drawing/2014/main" id="{2FDD88F5-DD03-EF80-3796-E48784220E06}"/>
              </a:ext>
            </a:extLst>
          </p:cNvPr>
          <p:cNvSpPr txBox="1"/>
          <p:nvPr/>
        </p:nvSpPr>
        <p:spPr>
          <a:xfrm>
            <a:off x="824948" y="1570383"/>
            <a:ext cx="3570148" cy="4031873"/>
          </a:xfrm>
          <a:prstGeom prst="rect">
            <a:avLst/>
          </a:prstGeom>
          <a:noFill/>
        </p:spPr>
        <p:txBody>
          <a:bodyPr wrap="square" rtlCol="0">
            <a:sp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The 4 accuracy vs number of malicious clients graph for each type of attacks.</a:t>
            </a:r>
          </a:p>
          <a:p>
            <a:r>
              <a:rPr lang="en-IN" sz="1600" dirty="0">
                <a:latin typeface="Calibri" panose="020F0502020204030204" pitchFamily="34" charset="0"/>
                <a:ea typeface="Calibri" panose="020F0502020204030204" pitchFamily="34" charset="0"/>
                <a:cs typeface="Calibri" panose="020F0502020204030204" pitchFamily="34" charset="0"/>
              </a:rPr>
              <a:t>Fig a: Label flip</a:t>
            </a:r>
          </a:p>
          <a:p>
            <a:r>
              <a:rPr lang="en-IN" sz="1600" dirty="0">
                <a:latin typeface="Calibri" panose="020F0502020204030204" pitchFamily="34" charset="0"/>
                <a:ea typeface="Calibri" panose="020F0502020204030204" pitchFamily="34" charset="0"/>
                <a:cs typeface="Calibri" panose="020F0502020204030204" pitchFamily="34" charset="0"/>
              </a:rPr>
              <a:t>Fig b: Noise</a:t>
            </a:r>
          </a:p>
          <a:p>
            <a:r>
              <a:rPr lang="en-IN" sz="1600" dirty="0">
                <a:latin typeface="Calibri" panose="020F0502020204030204" pitchFamily="34" charset="0"/>
                <a:ea typeface="Calibri" panose="020F0502020204030204" pitchFamily="34" charset="0"/>
                <a:cs typeface="Calibri" panose="020F0502020204030204" pitchFamily="34" charset="0"/>
              </a:rPr>
              <a:t>Fig c: Model poisoning</a:t>
            </a:r>
          </a:p>
          <a:p>
            <a:r>
              <a:rPr lang="en-IN" sz="1600" dirty="0">
                <a:latin typeface="Calibri" panose="020F0502020204030204" pitchFamily="34" charset="0"/>
                <a:ea typeface="Calibri" panose="020F0502020204030204" pitchFamily="34" charset="0"/>
                <a:cs typeface="Calibri" panose="020F0502020204030204" pitchFamily="34" charset="0"/>
              </a:rPr>
              <a:t>Fig d: Data duplication</a:t>
            </a:r>
          </a:p>
          <a:p>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600" b="1" dirty="0">
                <a:latin typeface="Calibri" panose="020F0502020204030204" pitchFamily="34" charset="0"/>
                <a:ea typeface="Calibri" panose="020F0502020204030204" pitchFamily="34" charset="0"/>
                <a:cs typeface="Calibri" panose="020F0502020204030204" pitchFamily="34" charset="0"/>
              </a:rPr>
              <a:t>Observations: </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Aggregation methods performed well in IID settings compared to the Non-IID settings for almost at the types of aggregation methods.</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Data heterogeneity plays a crucial role in the attack strategy determination as well as defense mechanism to be applied.</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7222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a:xfrm>
            <a:off x="876691" y="509996"/>
            <a:ext cx="10559983" cy="734304"/>
          </a:xfrm>
        </p:spPr>
        <p:txBody>
          <a:bodyPr/>
          <a:lstStyle/>
          <a:p>
            <a:r>
              <a:rPr lang="en-US" dirty="0">
                <a:solidFill>
                  <a:srgbClr val="5DAAB0"/>
                </a:solidFill>
              </a:rPr>
              <a:t>Gap Analysis</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a:xfrm>
            <a:off x="876691" y="1487310"/>
            <a:ext cx="10681349" cy="4287325"/>
          </a:xfrm>
        </p:spPr>
        <p:txBody>
          <a:bodyPr>
            <a:normAutofit fontScale="92500"/>
          </a:bodyPr>
          <a:lstStyle/>
          <a:p>
            <a:pPr marL="285750" indent="-285750">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Trade-off between robustness and accuracy, </a:t>
            </a:r>
            <a:r>
              <a:rPr lang="en-US" sz="1800" b="1" dirty="0">
                <a:latin typeface="Calibri" panose="020F0502020204030204" pitchFamily="34" charset="0"/>
                <a:ea typeface="Calibri" panose="020F0502020204030204" pitchFamily="34" charset="0"/>
                <a:cs typeface="Calibri" panose="020F0502020204030204" pitchFamily="34" charset="0"/>
              </a:rPr>
              <a:t>lack of testing </a:t>
            </a:r>
            <a:r>
              <a:rPr lang="en-US" sz="1800" dirty="0">
                <a:latin typeface="Calibri" panose="020F0502020204030204" pitchFamily="34" charset="0"/>
                <a:ea typeface="Calibri" panose="020F0502020204030204" pitchFamily="34" charset="0"/>
                <a:cs typeface="Calibri" panose="020F0502020204030204" pitchFamily="34" charset="0"/>
              </a:rPr>
              <a:t>on </a:t>
            </a:r>
            <a:r>
              <a:rPr lang="en-US" sz="1800" b="1" dirty="0">
                <a:latin typeface="Calibri" panose="020F0502020204030204" pitchFamily="34" charset="0"/>
                <a:ea typeface="Calibri" panose="020F0502020204030204" pitchFamily="34" charset="0"/>
                <a:cs typeface="Calibri" panose="020F0502020204030204" pitchFamily="34" charset="0"/>
              </a:rPr>
              <a:t>real world application data</a:t>
            </a:r>
            <a:r>
              <a:rPr lang="en-US" sz="18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Inadequate Study of </a:t>
            </a:r>
            <a:r>
              <a:rPr lang="en-US" sz="1800" b="1" dirty="0">
                <a:latin typeface="Calibri" panose="020F0502020204030204" pitchFamily="34" charset="0"/>
                <a:ea typeface="Calibri" panose="020F0502020204030204" pitchFamily="34" charset="0"/>
                <a:cs typeface="Calibri" panose="020F0502020204030204" pitchFamily="34" charset="0"/>
              </a:rPr>
              <a:t>Non-IID Data Distributions in real world settings</a:t>
            </a:r>
            <a:r>
              <a:rPr lang="en-US" sz="18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Client drift </a:t>
            </a:r>
            <a:r>
              <a:rPr lang="en-US" sz="1800" dirty="0">
                <a:latin typeface="Calibri" panose="020F0502020204030204" pitchFamily="34" charset="0"/>
                <a:ea typeface="Calibri" panose="020F0502020204030204" pitchFamily="34" charset="0"/>
                <a:cs typeface="Calibri" panose="020F0502020204030204" pitchFamily="34" charset="0"/>
              </a:rPr>
              <a:t>and </a:t>
            </a:r>
            <a:r>
              <a:rPr lang="en-US" sz="1800" b="1" dirty="0">
                <a:latin typeface="Calibri" panose="020F0502020204030204" pitchFamily="34" charset="0"/>
                <a:ea typeface="Calibri" panose="020F0502020204030204" pitchFamily="34" charset="0"/>
                <a:cs typeface="Calibri" panose="020F0502020204030204" pitchFamily="34" charset="0"/>
              </a:rPr>
              <a:t>Model Poisoning attack </a:t>
            </a:r>
            <a:r>
              <a:rPr lang="en-US" sz="1800" dirty="0">
                <a:latin typeface="Calibri" panose="020F0502020204030204" pitchFamily="34" charset="0"/>
                <a:ea typeface="Calibri" panose="020F0502020204030204" pitchFamily="34" charset="0"/>
                <a:cs typeface="Calibri" panose="020F0502020204030204" pitchFamily="34" charset="0"/>
              </a:rPr>
              <a:t>trade offs. </a:t>
            </a:r>
          </a:p>
          <a:p>
            <a:pPr marL="285750" indent="-285750">
              <a:lnSpc>
                <a:spcPct val="150000"/>
              </a:lnSpc>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Limited research of fake client injection </a:t>
            </a:r>
            <a:r>
              <a:rPr lang="en-US" sz="1800" dirty="0">
                <a:latin typeface="Calibri" panose="020F0502020204030204" pitchFamily="34" charset="0"/>
                <a:ea typeface="Calibri" panose="020F0502020204030204" pitchFamily="34" charset="0"/>
                <a:cs typeface="Calibri" panose="020F0502020204030204" pitchFamily="34" charset="0"/>
              </a:rPr>
              <a:t>in FL systems. Could affect systems </a:t>
            </a:r>
            <a:r>
              <a:rPr lang="en-US" sz="1800" b="1" dirty="0">
                <a:latin typeface="Calibri" panose="020F0502020204030204" pitchFamily="34" charset="0"/>
                <a:ea typeface="Calibri" panose="020F0502020204030204" pitchFamily="34" charset="0"/>
                <a:cs typeface="Calibri" panose="020F0502020204030204" pitchFamily="34" charset="0"/>
              </a:rPr>
              <a:t>like Federated Recommendation System. </a:t>
            </a:r>
          </a:p>
          <a:p>
            <a:pPr marL="285750" indent="-285750">
              <a:lnSpc>
                <a:spcPct val="150000"/>
              </a:lnSpc>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Data heterogeneity </a:t>
            </a:r>
            <a:r>
              <a:rPr lang="en-US" sz="1800" dirty="0">
                <a:latin typeface="Calibri" panose="020F0502020204030204" pitchFamily="34" charset="0"/>
                <a:ea typeface="Calibri" panose="020F0502020204030204" pitchFamily="34" charset="0"/>
                <a:cs typeface="Calibri" panose="020F0502020204030204" pitchFamily="34" charset="0"/>
              </a:rPr>
              <a:t>is crucial in the analysis of model poisoning attacks and defense under FL settings. </a:t>
            </a:r>
          </a:p>
          <a:p>
            <a:pPr marL="285750" indent="-285750">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Studies are </a:t>
            </a:r>
            <a:r>
              <a:rPr lang="en-US" sz="1800" b="1" dirty="0">
                <a:latin typeface="Calibri" panose="020F0502020204030204" pitchFamily="34" charset="0"/>
                <a:ea typeface="Calibri" panose="020F0502020204030204" pitchFamily="34" charset="0"/>
                <a:cs typeface="Calibri" panose="020F0502020204030204" pitchFamily="34" charset="0"/>
              </a:rPr>
              <a:t>mostly focused on untargeted model poisoning attacks</a:t>
            </a:r>
            <a:r>
              <a:rPr lang="en-US" sz="1800" dirty="0">
                <a:latin typeface="Calibri" panose="020F0502020204030204" pitchFamily="34" charset="0"/>
                <a:ea typeface="Calibri" panose="020F0502020204030204" pitchFamily="34" charset="0"/>
                <a:cs typeface="Calibri" panose="020F0502020204030204" pitchFamily="34" charset="0"/>
              </a:rPr>
              <a:t>. Targeted attacks seems to be less explored area. </a:t>
            </a:r>
          </a:p>
          <a:p>
            <a:pPr marL="285750" indent="-285750">
              <a:lnSpc>
                <a:spcPct val="150000"/>
              </a:lnSpc>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Wireless ad hoc networks </a:t>
            </a:r>
            <a:r>
              <a:rPr lang="en-US" sz="1800" dirty="0">
                <a:latin typeface="Calibri" panose="020F0502020204030204" pitchFamily="34" charset="0"/>
                <a:ea typeface="Calibri" panose="020F0502020204030204" pitchFamily="34" charset="0"/>
                <a:cs typeface="Calibri" panose="020F0502020204030204" pitchFamily="34" charset="0"/>
              </a:rPr>
              <a:t>analysis shows they are resilient to model poisoning attacks while some shows they need efficient solutions for such a complex system.  </a:t>
            </a:r>
          </a:p>
          <a:p>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sp>
        <p:nvSpPr>
          <p:cNvPr id="2" name="TextBox 1">
            <a:extLst>
              <a:ext uri="{FF2B5EF4-FFF2-40B4-BE49-F238E27FC236}">
                <a16:creationId xmlns:a16="http://schemas.microsoft.com/office/drawing/2014/main" id="{27E8FBB9-C739-3827-3904-ADE2BD5F09C4}"/>
              </a:ext>
            </a:extLst>
          </p:cNvPr>
          <p:cNvSpPr txBox="1"/>
          <p:nvPr/>
        </p:nvSpPr>
        <p:spPr>
          <a:xfrm>
            <a:off x="5608949" y="6202168"/>
            <a:ext cx="678729" cy="369332"/>
          </a:xfrm>
          <a:prstGeom prst="rect">
            <a:avLst/>
          </a:prstGeom>
          <a:noFill/>
        </p:spPr>
        <p:txBody>
          <a:bodyPr wrap="square" rtlCol="0">
            <a:spAutoFit/>
          </a:bodyPr>
          <a:lstStyle/>
          <a:p>
            <a:r>
              <a:rPr lang="en-IN" dirty="0"/>
              <a:t>   15</a:t>
            </a:r>
          </a:p>
        </p:txBody>
      </p:sp>
    </p:spTree>
    <p:extLst>
      <p:ext uri="{BB962C8B-B14F-4D97-AF65-F5344CB8AC3E}">
        <p14:creationId xmlns:p14="http://schemas.microsoft.com/office/powerpoint/2010/main" val="389446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5EAE6-4716-3B62-01B7-E590E38A185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A72095B-EA1D-6B5D-261E-A793EDDB4E23}"/>
              </a:ext>
            </a:extLst>
          </p:cNvPr>
          <p:cNvSpPr>
            <a:spLocks noGrp="1"/>
          </p:cNvSpPr>
          <p:nvPr>
            <p:ph type="title"/>
          </p:nvPr>
        </p:nvSpPr>
        <p:spPr>
          <a:xfrm>
            <a:off x="755325" y="364411"/>
            <a:ext cx="10681349" cy="951121"/>
          </a:xfrm>
        </p:spPr>
        <p:txBody>
          <a:bodyPr/>
          <a:lstStyle/>
          <a:p>
            <a:r>
              <a:rPr lang="en-US" dirty="0">
                <a:solidFill>
                  <a:srgbClr val="5DAAB0"/>
                </a:solidFill>
              </a:rPr>
              <a:t>Future Research Direction</a:t>
            </a:r>
          </a:p>
        </p:txBody>
      </p:sp>
      <p:sp>
        <p:nvSpPr>
          <p:cNvPr id="10" name="Text Placeholder 9">
            <a:extLst>
              <a:ext uri="{FF2B5EF4-FFF2-40B4-BE49-F238E27FC236}">
                <a16:creationId xmlns:a16="http://schemas.microsoft.com/office/drawing/2014/main" id="{802DD8D2-E363-A3A6-A058-8A9ADAFC0526}"/>
              </a:ext>
            </a:extLst>
          </p:cNvPr>
          <p:cNvSpPr>
            <a:spLocks noGrp="1"/>
          </p:cNvSpPr>
          <p:nvPr>
            <p:ph type="body" sz="quarter" idx="11"/>
          </p:nvPr>
        </p:nvSpPr>
        <p:spPr>
          <a:xfrm>
            <a:off x="755325" y="1600199"/>
            <a:ext cx="10681349" cy="4373217"/>
          </a:xfrm>
        </p:spPr>
        <p:txBody>
          <a:bodyPr>
            <a:normAutofit/>
          </a:bodyPr>
          <a:lstStyle/>
          <a:p>
            <a:pPr marL="285750" indent="-285750">
              <a:lnSpc>
                <a:spcPct val="20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Defenses against </a:t>
            </a:r>
            <a:r>
              <a:rPr lang="en-US" sz="1800" b="1" dirty="0">
                <a:latin typeface="Calibri" panose="020F0502020204030204" pitchFamily="34" charset="0"/>
                <a:ea typeface="Calibri" panose="020F0502020204030204" pitchFamily="34" charset="0"/>
                <a:cs typeface="Calibri" panose="020F0502020204030204" pitchFamily="34" charset="0"/>
              </a:rPr>
              <a:t>collusion of malicious</a:t>
            </a:r>
            <a:r>
              <a:rPr lang="en-US" sz="1800" dirty="0">
                <a:latin typeface="Calibri" panose="020F0502020204030204" pitchFamily="34" charset="0"/>
                <a:ea typeface="Calibri" panose="020F0502020204030204" pitchFamily="34" charset="0"/>
                <a:cs typeface="Calibri" panose="020F0502020204030204" pitchFamily="34" charset="0"/>
              </a:rPr>
              <a:t> clients is a crucial area yet to be explored.</a:t>
            </a:r>
          </a:p>
          <a:p>
            <a:pPr marL="285750" indent="-285750">
              <a:lnSpc>
                <a:spcPct val="20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Conduct study of </a:t>
            </a:r>
            <a:r>
              <a:rPr lang="en-US" sz="1800" b="1" dirty="0">
                <a:latin typeface="Calibri" panose="020F0502020204030204" pitchFamily="34" charset="0"/>
                <a:ea typeface="Calibri" panose="020F0502020204030204" pitchFamily="34" charset="0"/>
                <a:cs typeface="Calibri" panose="020F0502020204030204" pitchFamily="34" charset="0"/>
              </a:rPr>
              <a:t>Non-IID Data Distributions</a:t>
            </a:r>
            <a:r>
              <a:rPr lang="en-US" sz="1800" dirty="0">
                <a:latin typeface="Calibri" panose="020F0502020204030204" pitchFamily="34" charset="0"/>
                <a:ea typeface="Calibri" panose="020F0502020204030204" pitchFamily="34" charset="0"/>
                <a:cs typeface="Calibri" panose="020F0502020204030204" pitchFamily="34" charset="0"/>
              </a:rPr>
              <a:t> in real world settings with </a:t>
            </a:r>
            <a:r>
              <a:rPr lang="en-US" sz="1800" b="1" dirty="0">
                <a:latin typeface="Calibri" panose="020F0502020204030204" pitchFamily="34" charset="0"/>
                <a:ea typeface="Calibri" panose="020F0502020204030204" pitchFamily="34" charset="0"/>
                <a:cs typeface="Calibri" panose="020F0502020204030204" pitchFamily="34" charset="0"/>
              </a:rPr>
              <a:t>real-world datasets. </a:t>
            </a:r>
          </a:p>
          <a:p>
            <a:pPr marL="285750" indent="-285750">
              <a:lnSpc>
                <a:spcPct val="200000"/>
              </a:lnSpc>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Fake client</a:t>
            </a:r>
            <a:r>
              <a:rPr lang="en-US" sz="1800" dirty="0">
                <a:latin typeface="Calibri" panose="020F0502020204030204" pitchFamily="34" charset="0"/>
                <a:ea typeface="Calibri" panose="020F0502020204030204" pitchFamily="34" charset="0"/>
                <a:cs typeface="Calibri" panose="020F0502020204030204" pitchFamily="34" charset="0"/>
              </a:rPr>
              <a:t> introduction in personalized systems like </a:t>
            </a:r>
            <a:r>
              <a:rPr lang="en-US" sz="1800" b="1" dirty="0">
                <a:latin typeface="Calibri" panose="020F0502020204030204" pitchFamily="34" charset="0"/>
                <a:ea typeface="Calibri" panose="020F0502020204030204" pitchFamily="34" charset="0"/>
                <a:cs typeface="Calibri" panose="020F0502020204030204" pitchFamily="34" charset="0"/>
              </a:rPr>
              <a:t>recommendation systems. </a:t>
            </a:r>
          </a:p>
          <a:p>
            <a:pPr marL="285750" indent="-285750">
              <a:lnSpc>
                <a:spcPct val="200000"/>
              </a:lnSpc>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Client drift </a:t>
            </a:r>
            <a:r>
              <a:rPr lang="en-US" sz="1800" dirty="0">
                <a:latin typeface="Calibri" panose="020F0502020204030204" pitchFamily="34" charset="0"/>
                <a:ea typeface="Calibri" panose="020F0502020204030204" pitchFamily="34" charset="0"/>
                <a:cs typeface="Calibri" panose="020F0502020204030204" pitchFamily="34" charset="0"/>
              </a:rPr>
              <a:t>due to</a:t>
            </a:r>
            <a:r>
              <a:rPr lang="en-US" sz="1800" b="1" dirty="0">
                <a:latin typeface="Calibri" panose="020F0502020204030204" pitchFamily="34" charset="0"/>
                <a:ea typeface="Calibri" panose="020F0502020204030204" pitchFamily="34" charset="0"/>
                <a:cs typeface="Calibri" panose="020F0502020204030204" pitchFamily="34" charset="0"/>
              </a:rPr>
              <a:t> data heterogeneity </a:t>
            </a:r>
            <a:r>
              <a:rPr lang="en-US" sz="1800" dirty="0">
                <a:latin typeface="Calibri" panose="020F0502020204030204" pitchFamily="34" charset="0"/>
                <a:ea typeface="Calibri" panose="020F0502020204030204" pitchFamily="34" charset="0"/>
                <a:cs typeface="Calibri" panose="020F0502020204030204" pitchFamily="34" charset="0"/>
              </a:rPr>
              <a:t>is an area of future research. </a:t>
            </a:r>
          </a:p>
          <a:p>
            <a:pPr marL="285750" indent="-285750">
              <a:lnSpc>
                <a:spcPct val="20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To find the perfect balance between defending the model poisoning attacks vs reducing the performance of the model i.e., </a:t>
            </a:r>
            <a:r>
              <a:rPr lang="en-US" sz="1800" b="1" dirty="0">
                <a:latin typeface="Calibri" panose="020F0502020204030204" pitchFamily="34" charset="0"/>
                <a:ea typeface="Calibri" panose="020F0502020204030204" pitchFamily="34" charset="0"/>
                <a:cs typeface="Calibri" panose="020F0502020204030204" pitchFamily="34" charset="0"/>
              </a:rPr>
              <a:t>striking balance between utility and security</a:t>
            </a:r>
            <a:r>
              <a:rPr lang="en-US" sz="1800" dirty="0">
                <a:latin typeface="Calibri" panose="020F0502020204030204" pitchFamily="34" charset="0"/>
                <a:ea typeface="Calibri" panose="020F0502020204030204" pitchFamily="34" charset="0"/>
                <a:cs typeface="Calibri" panose="020F0502020204030204" pitchFamily="34" charset="0"/>
              </a:rPr>
              <a:t>. </a:t>
            </a:r>
          </a:p>
        </p:txBody>
      </p:sp>
      <p:sp>
        <p:nvSpPr>
          <p:cNvPr id="2" name="TextBox 1">
            <a:extLst>
              <a:ext uri="{FF2B5EF4-FFF2-40B4-BE49-F238E27FC236}">
                <a16:creationId xmlns:a16="http://schemas.microsoft.com/office/drawing/2014/main" id="{71ECA461-D936-7332-01E4-B2CA465053ED}"/>
              </a:ext>
            </a:extLst>
          </p:cNvPr>
          <p:cNvSpPr txBox="1"/>
          <p:nvPr/>
        </p:nvSpPr>
        <p:spPr>
          <a:xfrm>
            <a:off x="5684362" y="6124207"/>
            <a:ext cx="678729" cy="369332"/>
          </a:xfrm>
          <a:prstGeom prst="rect">
            <a:avLst/>
          </a:prstGeom>
          <a:noFill/>
        </p:spPr>
        <p:txBody>
          <a:bodyPr wrap="square" rtlCol="0">
            <a:spAutoFit/>
          </a:bodyPr>
          <a:lstStyle/>
          <a:p>
            <a:r>
              <a:rPr lang="en-IN" dirty="0"/>
              <a:t>   16</a:t>
            </a:r>
          </a:p>
        </p:txBody>
      </p:sp>
    </p:spTree>
    <p:extLst>
      <p:ext uri="{BB962C8B-B14F-4D97-AF65-F5344CB8AC3E}">
        <p14:creationId xmlns:p14="http://schemas.microsoft.com/office/powerpoint/2010/main" val="1814273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1E0FA-8B99-50C7-56B3-8B8025CA730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45392FC-0485-DDCC-796C-B36F6FFFE9FA}"/>
              </a:ext>
            </a:extLst>
          </p:cNvPr>
          <p:cNvSpPr>
            <a:spLocks noGrp="1"/>
          </p:cNvSpPr>
          <p:nvPr>
            <p:ph type="title"/>
          </p:nvPr>
        </p:nvSpPr>
        <p:spPr>
          <a:xfrm>
            <a:off x="669304" y="414779"/>
            <a:ext cx="10681349" cy="707011"/>
          </a:xfrm>
        </p:spPr>
        <p:txBody>
          <a:bodyPr>
            <a:normAutofit/>
          </a:bodyPr>
          <a:lstStyle/>
          <a:p>
            <a:r>
              <a:rPr lang="en-US" dirty="0">
                <a:solidFill>
                  <a:srgbClr val="5DAAB0"/>
                </a:solidFill>
              </a:rPr>
              <a:t>References</a:t>
            </a:r>
          </a:p>
        </p:txBody>
      </p:sp>
      <p:sp>
        <p:nvSpPr>
          <p:cNvPr id="10" name="Text Placeholder 9">
            <a:extLst>
              <a:ext uri="{FF2B5EF4-FFF2-40B4-BE49-F238E27FC236}">
                <a16:creationId xmlns:a16="http://schemas.microsoft.com/office/drawing/2014/main" id="{27EF3A59-95AD-BCB2-F443-07E23CF2214C}"/>
              </a:ext>
            </a:extLst>
          </p:cNvPr>
          <p:cNvSpPr>
            <a:spLocks noGrp="1"/>
          </p:cNvSpPr>
          <p:nvPr>
            <p:ph type="body" sz="quarter" idx="11"/>
          </p:nvPr>
        </p:nvSpPr>
        <p:spPr>
          <a:xfrm>
            <a:off x="669304" y="1376314"/>
            <a:ext cx="11019933" cy="4176074"/>
          </a:xfrm>
        </p:spPr>
        <p:txBody>
          <a:bodyPr>
            <a:no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1. </a:t>
            </a:r>
            <a:r>
              <a:rPr lang="en-IN"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J. Shi, W. Wan, S. Hu, J. Lu and L. Yu Zhang, "Challenges and Approaches for Mitigating Byzantine Attacks in Federated Learning," </a:t>
            </a:r>
            <a:r>
              <a:rPr lang="en-IN" sz="1600" b="0" i="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2022 IEEE International Conference on Trust, Security and Privacy in Computing and Communications (</a:t>
            </a:r>
            <a:r>
              <a:rPr lang="en-IN" sz="1600" b="0" i="1"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TrustCom</a:t>
            </a:r>
            <a:r>
              <a:rPr lang="en-IN" sz="1600" b="0" i="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r>
              <a:rPr lang="en-IN"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Wuhan, China, 2022, pp. 139-146, </a:t>
            </a:r>
            <a:r>
              <a:rPr lang="en-IN" sz="1600" b="0" i="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doi</a:t>
            </a:r>
            <a:r>
              <a:rPr lang="en-IN"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10.1109/TrustCom56396.2022.00030.</a:t>
            </a:r>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2. </a:t>
            </a:r>
            <a:r>
              <a:rPr lang="en-IN" sz="1600" b="0" i="0" dirty="0">
                <a:solidFill>
                  <a:srgbClr val="2E414F"/>
                </a:solidFill>
                <a:effectLst/>
                <a:latin typeface="Calibri" panose="020F0502020204030204" pitchFamily="34" charset="0"/>
                <a:ea typeface="Calibri" panose="020F0502020204030204" pitchFamily="34" charset="0"/>
                <a:cs typeface="Calibri" panose="020F0502020204030204" pitchFamily="34" charset="0"/>
              </a:rPr>
              <a:t>Cao, </a:t>
            </a:r>
            <a:r>
              <a:rPr lang="en-IN" sz="1600" b="0" i="0" dirty="0" err="1">
                <a:solidFill>
                  <a:srgbClr val="2E414F"/>
                </a:solidFill>
                <a:effectLst/>
                <a:latin typeface="Calibri" panose="020F0502020204030204" pitchFamily="34" charset="0"/>
                <a:ea typeface="Calibri" panose="020F0502020204030204" pitchFamily="34" charset="0"/>
                <a:cs typeface="Calibri" panose="020F0502020204030204" pitchFamily="34" charset="0"/>
              </a:rPr>
              <a:t>Xiaoyu</a:t>
            </a:r>
            <a:r>
              <a:rPr lang="en-IN" sz="1600" b="0" i="0" dirty="0">
                <a:solidFill>
                  <a:srgbClr val="2E414F"/>
                </a:solidFill>
                <a:effectLst/>
                <a:latin typeface="Calibri" panose="020F0502020204030204" pitchFamily="34" charset="0"/>
                <a:ea typeface="Calibri" panose="020F0502020204030204" pitchFamily="34" charset="0"/>
                <a:cs typeface="Calibri" panose="020F0502020204030204" pitchFamily="34" charset="0"/>
              </a:rPr>
              <a:t> et al. “</a:t>
            </a:r>
            <a:r>
              <a:rPr lang="en-IN" sz="1600" b="0" i="0" dirty="0" err="1">
                <a:solidFill>
                  <a:srgbClr val="2E414F"/>
                </a:solidFill>
                <a:effectLst/>
                <a:latin typeface="Calibri" panose="020F0502020204030204" pitchFamily="34" charset="0"/>
                <a:ea typeface="Calibri" panose="020F0502020204030204" pitchFamily="34" charset="0"/>
                <a:cs typeface="Calibri" panose="020F0502020204030204" pitchFamily="34" charset="0"/>
              </a:rPr>
              <a:t>FLTrust</a:t>
            </a:r>
            <a:r>
              <a:rPr lang="en-IN" sz="1600" b="0" i="0" dirty="0">
                <a:solidFill>
                  <a:srgbClr val="2E414F"/>
                </a:solidFill>
                <a:effectLst/>
                <a:latin typeface="Calibri" panose="020F0502020204030204" pitchFamily="34" charset="0"/>
                <a:ea typeface="Calibri" panose="020F0502020204030204" pitchFamily="34" charset="0"/>
                <a:cs typeface="Calibri" panose="020F0502020204030204" pitchFamily="34" charset="0"/>
              </a:rPr>
              <a:t>: Byzantine-robust Federated Learning via Trust Bootstrapping.” </a:t>
            </a:r>
            <a:r>
              <a:rPr lang="en-IN" sz="1600" b="0" i="1" dirty="0" err="1">
                <a:solidFill>
                  <a:srgbClr val="2E414F"/>
                </a:solidFill>
                <a:effectLst/>
                <a:latin typeface="Calibri" panose="020F0502020204030204" pitchFamily="34" charset="0"/>
                <a:ea typeface="Calibri" panose="020F0502020204030204" pitchFamily="34" charset="0"/>
                <a:cs typeface="Calibri" panose="020F0502020204030204" pitchFamily="34" charset="0"/>
              </a:rPr>
              <a:t>ArXiv</a:t>
            </a:r>
            <a:r>
              <a:rPr lang="en-IN" sz="1600" b="0" i="0" dirty="0">
                <a:solidFill>
                  <a:srgbClr val="2E414F"/>
                </a:solidFill>
                <a:effectLst/>
                <a:latin typeface="Calibri" panose="020F0502020204030204" pitchFamily="34" charset="0"/>
                <a:ea typeface="Calibri" panose="020F0502020204030204" pitchFamily="34" charset="0"/>
                <a:cs typeface="Calibri" panose="020F0502020204030204" pitchFamily="34" charset="0"/>
              </a:rPr>
              <a:t> abs/2012.13995 (2020): n. </a:t>
            </a:r>
            <a:r>
              <a:rPr lang="en-IN" sz="1600" b="0" i="0" dirty="0" err="1">
                <a:solidFill>
                  <a:srgbClr val="2E414F"/>
                </a:solidFill>
                <a:effectLst/>
                <a:latin typeface="Calibri" panose="020F0502020204030204" pitchFamily="34" charset="0"/>
                <a:ea typeface="Calibri" panose="020F0502020204030204" pitchFamily="34" charset="0"/>
                <a:cs typeface="Calibri" panose="020F0502020204030204" pitchFamily="34" charset="0"/>
              </a:rPr>
              <a:t>pag</a:t>
            </a:r>
            <a:r>
              <a:rPr lang="en-IN" sz="1600" b="0" i="0" dirty="0">
                <a:solidFill>
                  <a:srgbClr val="2E414F"/>
                </a:solidFill>
                <a:effectLst/>
                <a:latin typeface="Calibri" panose="020F0502020204030204" pitchFamily="34" charset="0"/>
                <a:ea typeface="Calibri" panose="020F0502020204030204" pitchFamily="34" charset="0"/>
                <a:cs typeface="Calibri" panose="020F0502020204030204" pitchFamily="34" charset="0"/>
              </a:rPr>
              <a:t>.</a:t>
            </a:r>
            <a:endParaRPr lang="en-IN" sz="1600" dirty="0">
              <a:latin typeface="Calibri" panose="020F0502020204030204" pitchFamily="34" charset="0"/>
              <a:ea typeface="Calibri" panose="020F0502020204030204" pitchFamily="34" charset="0"/>
              <a:cs typeface="Calibri" panose="020F0502020204030204" pitchFamily="34" charset="0"/>
            </a:endParaRPr>
          </a:p>
          <a:p>
            <a:pPr algn="l"/>
            <a:r>
              <a:rPr lang="en-IN" sz="1600" dirty="0">
                <a:latin typeface="Calibri" panose="020F0502020204030204" pitchFamily="34" charset="0"/>
                <a:ea typeface="Calibri" panose="020F0502020204030204" pitchFamily="34" charset="0"/>
                <a:cs typeface="Calibri" panose="020F0502020204030204" pitchFamily="34" charset="0"/>
              </a:rPr>
              <a:t>3. </a:t>
            </a:r>
            <a:r>
              <a:rPr lang="en-IN" sz="1600" b="0" i="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Zaixi</a:t>
            </a:r>
            <a:r>
              <a:rPr lang="en-IN"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Zhang, </a:t>
            </a:r>
            <a:r>
              <a:rPr lang="en-IN" sz="1600" b="0" i="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Xiaoyu</a:t>
            </a:r>
            <a:r>
              <a:rPr lang="en-IN"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Cao, </a:t>
            </a:r>
            <a:r>
              <a:rPr lang="en-IN" sz="1600" b="0" i="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Jinyuan</a:t>
            </a:r>
            <a:r>
              <a:rPr lang="en-IN"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Jia, and Neil </a:t>
            </a:r>
            <a:r>
              <a:rPr lang="en-IN" sz="1600" b="0" i="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Zhenqiang</a:t>
            </a:r>
            <a:r>
              <a:rPr lang="en-IN"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Gong. 2022. </a:t>
            </a:r>
            <a:r>
              <a:rPr lang="en-IN" sz="1600" b="0" i="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FLDetector</a:t>
            </a:r>
            <a:r>
              <a:rPr lang="en-IN"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Defending Federated Learning Against Model Poisoning Attacks via Detecting Malicious Clients. In Proceedings of the 28th ACM SIGKDD Conference on Knowledge Discovery and Data Mining (KDD '22). Association for Computing Machinery, New York, NY, USA, 2545–2555. https://doi.org/10.1145/3534678.3539231</a:t>
            </a:r>
            <a:br>
              <a:rPr lang="en-IN" sz="1600" dirty="0">
                <a:latin typeface="Calibri" panose="020F0502020204030204" pitchFamily="34" charset="0"/>
                <a:ea typeface="Calibri" panose="020F0502020204030204" pitchFamily="34" charset="0"/>
                <a:cs typeface="Calibri" panose="020F0502020204030204" pitchFamily="34" charset="0"/>
              </a:rPr>
            </a:br>
            <a:r>
              <a:rPr lang="en-IN" sz="1600" dirty="0">
                <a:latin typeface="Calibri" panose="020F0502020204030204" pitchFamily="34" charset="0"/>
                <a:ea typeface="Calibri" panose="020F0502020204030204" pitchFamily="34" charset="0"/>
                <a:cs typeface="Calibri" panose="020F0502020204030204" pitchFamily="34" charset="0"/>
              </a:rPr>
              <a:t>4. </a:t>
            </a:r>
            <a:r>
              <a:rPr lang="en-IN"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D. Rong, S. Ye, R. Zhao, H. N. Yuen, J. Chen and Q. He, "</a:t>
            </a:r>
            <a:r>
              <a:rPr lang="en-IN" sz="1600" b="0" i="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FedRecAttack</a:t>
            </a:r>
            <a:r>
              <a:rPr lang="en-IN"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Model Poisoning Attack to Federated Recommendation," </a:t>
            </a:r>
            <a:r>
              <a:rPr lang="en-IN" sz="1600" b="0" i="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2022 IEEE 38th International Conference on Data Engineering (ICDE)</a:t>
            </a:r>
            <a:r>
              <a:rPr lang="en-IN"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Kuala Lumpur, Malaysia, 2022, pp. 2643-2655, </a:t>
            </a:r>
            <a:r>
              <a:rPr lang="en-IN" sz="1600" b="0" i="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doi</a:t>
            </a:r>
            <a:r>
              <a:rPr lang="en-IN"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10.1109/ICDE53745.2022.00243.</a:t>
            </a:r>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5.</a:t>
            </a:r>
            <a:r>
              <a:rPr lang="en-IN"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L. -Y. Chen, T. -C. Chiu, A. -C. Pang and L. -C. Cheng, "</a:t>
            </a:r>
            <a:r>
              <a:rPr lang="en-IN" sz="1600" b="0" i="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FedEqual</a:t>
            </a:r>
            <a:r>
              <a:rPr lang="en-IN"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Defending Model Poisoning Attacks in Heterogeneous Federated Learning," </a:t>
            </a:r>
            <a:r>
              <a:rPr lang="en-IN" sz="1600" b="0" i="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2021 IEEE Global Communications Conference (GLOBECOM)</a:t>
            </a:r>
            <a:r>
              <a:rPr lang="en-IN"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Madrid, Spain, 2021, pp. 1-6, </a:t>
            </a:r>
            <a:r>
              <a:rPr lang="en-IN" sz="1600" b="0" i="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doi</a:t>
            </a:r>
            <a:r>
              <a:rPr lang="en-IN"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10.1109/GLOBECOM46510.2021.9685082</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59AD2561-6A5A-4AF0-8EB3-4FF15E4F1896}"/>
              </a:ext>
            </a:extLst>
          </p:cNvPr>
          <p:cNvSpPr txBox="1"/>
          <p:nvPr/>
        </p:nvSpPr>
        <p:spPr>
          <a:xfrm>
            <a:off x="5670613" y="6073889"/>
            <a:ext cx="678729" cy="369332"/>
          </a:xfrm>
          <a:prstGeom prst="rect">
            <a:avLst/>
          </a:prstGeom>
          <a:noFill/>
        </p:spPr>
        <p:txBody>
          <a:bodyPr wrap="square" rtlCol="0">
            <a:spAutoFit/>
          </a:bodyPr>
          <a:lstStyle/>
          <a:p>
            <a:r>
              <a:rPr lang="en-IN" dirty="0"/>
              <a:t>   17</a:t>
            </a:r>
          </a:p>
        </p:txBody>
      </p:sp>
    </p:spTree>
    <p:extLst>
      <p:ext uri="{BB962C8B-B14F-4D97-AF65-F5344CB8AC3E}">
        <p14:creationId xmlns:p14="http://schemas.microsoft.com/office/powerpoint/2010/main" val="3510591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2444F3-7D24-93BC-3A58-AFD92CF5F00F}"/>
              </a:ext>
            </a:extLst>
          </p:cNvPr>
          <p:cNvSpPr>
            <a:spLocks noGrp="1"/>
          </p:cNvSpPr>
          <p:nvPr>
            <p:ph type="title"/>
          </p:nvPr>
        </p:nvSpPr>
        <p:spPr/>
        <p:txBody>
          <a:bodyPr/>
          <a:lstStyle/>
          <a:p>
            <a:r>
              <a:rPr lang="en-IN" dirty="0"/>
              <a:t>Thank You </a:t>
            </a:r>
          </a:p>
        </p:txBody>
      </p:sp>
    </p:spTree>
    <p:extLst>
      <p:ext uri="{BB962C8B-B14F-4D97-AF65-F5344CB8AC3E}">
        <p14:creationId xmlns:p14="http://schemas.microsoft.com/office/powerpoint/2010/main" val="1292149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826625" y="4867539"/>
            <a:ext cx="2727803" cy="1025525"/>
          </a:xfrm>
        </p:spPr>
        <p:txBody>
          <a:bodyPr/>
          <a:lstStyle/>
          <a:p>
            <a:r>
              <a:rPr lang="en-US">
                <a:solidFill>
                  <a:srgbClr val="5DAAB0"/>
                </a:solidFill>
              </a:rPr>
              <a:t>What is </a:t>
            </a:r>
            <a:endParaRPr lang="en-US" dirty="0">
              <a:solidFill>
                <a:srgbClr val="5DAAB0"/>
              </a:solidFill>
            </a:endParaRP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7748832" y="1743451"/>
            <a:ext cx="4104805" cy="942680"/>
          </a:xfrm>
        </p:spPr>
        <p:txBody>
          <a:bodyPr>
            <a:normAutofit/>
          </a:bodyPr>
          <a:lstStyle/>
          <a:p>
            <a:r>
              <a:rPr lang="en-US" sz="1800" b="1"/>
              <a:t>Federated Learning </a:t>
            </a:r>
            <a:endParaRPr lang="en-US" sz="1800" b="1" dirty="0"/>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p:txBody>
          <a:bodyPr>
            <a:normAutofit/>
          </a:bodyPr>
          <a:lstStyle/>
          <a:p>
            <a:pPr marL="285750" indent="-285750">
              <a:buFont typeface="Arial" panose="020B0604020202020204" pitchFamily="34" charset="0"/>
              <a:buChar char="•"/>
            </a:pPr>
            <a:r>
              <a:rPr lang="en-US" sz="1600">
                <a:latin typeface="Calibri" panose="020F0502020204030204" pitchFamily="34" charset="0"/>
                <a:ea typeface="Calibri" panose="020F0502020204030204" pitchFamily="34" charset="0"/>
                <a:cs typeface="Calibri" panose="020F0502020204030204" pitchFamily="34" charset="0"/>
              </a:rPr>
              <a:t>It is a decentralized machine learning approach </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p:txBody>
          <a:bodyPr>
            <a:normAutofit/>
          </a:bodyPr>
          <a:lstStyle/>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Each client trains on local data and only sends the updated model parameters to the central server. </a:t>
            </a:r>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p:txBody>
          <a:bodyPr>
            <a:normAutofit/>
          </a:bodyPr>
          <a:lstStyle/>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Multiple clients collaboratively trains a global model</a:t>
            </a:r>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p:txBody>
          <a:bodyPr>
            <a:normAutofit/>
          </a:bodyPr>
          <a:lstStyle/>
          <a:p>
            <a:pPr marL="285750" indent="-285750">
              <a:buFont typeface="Arial" panose="020B0604020202020204" pitchFamily="34" charset="0"/>
              <a:buChar char="•"/>
            </a:pPr>
            <a:r>
              <a:rPr lang="en-US" sz="1600">
                <a:latin typeface="Calibri" panose="020F0502020204030204" pitchFamily="34" charset="0"/>
                <a:ea typeface="Calibri" panose="020F0502020204030204" pitchFamily="34" charset="0"/>
                <a:cs typeface="Calibri" panose="020F0502020204030204" pitchFamily="34" charset="0"/>
              </a:rPr>
              <a:t>Application: In privacy sensitive domains like healthcare, finance, etc. </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pic>
        <p:nvPicPr>
          <p:cNvPr id="18" name="Picture Placeholder 17">
            <a:extLst>
              <a:ext uri="{FF2B5EF4-FFF2-40B4-BE49-F238E27FC236}">
                <a16:creationId xmlns:a16="http://schemas.microsoft.com/office/drawing/2014/main" id="{0307639C-7E3C-B0EF-420B-077611E45680}"/>
              </a:ext>
            </a:extLst>
          </p:cNvPr>
          <p:cNvPicPr>
            <a:picLocks noGrp="1" noChangeAspect="1"/>
          </p:cNvPicPr>
          <p:nvPr>
            <p:ph type="pic" sz="quarter" idx="12"/>
          </p:nvPr>
        </p:nvPicPr>
        <p:blipFill>
          <a:blip r:embed="rId3"/>
          <a:srcRect l="1221" t="-911" r="2471" b="-911"/>
          <a:stretch/>
        </p:blipFill>
        <p:spPr>
          <a:xfrm>
            <a:off x="3327662" y="2686131"/>
            <a:ext cx="3938209" cy="2775856"/>
          </a:xfrm>
        </p:spPr>
      </p:pic>
      <p:sp>
        <p:nvSpPr>
          <p:cNvPr id="21" name="TextBox 20">
            <a:extLst>
              <a:ext uri="{FF2B5EF4-FFF2-40B4-BE49-F238E27FC236}">
                <a16:creationId xmlns:a16="http://schemas.microsoft.com/office/drawing/2014/main" id="{76E52BC3-8518-0E9D-9DCC-5DE8E94556FA}"/>
              </a:ext>
            </a:extLst>
          </p:cNvPr>
          <p:cNvSpPr txBox="1"/>
          <p:nvPr/>
        </p:nvSpPr>
        <p:spPr>
          <a:xfrm>
            <a:off x="5417271" y="6124207"/>
            <a:ext cx="678729" cy="369332"/>
          </a:xfrm>
          <a:prstGeom prst="rect">
            <a:avLst/>
          </a:prstGeom>
          <a:noFill/>
        </p:spPr>
        <p:txBody>
          <a:bodyPr wrap="square" rtlCol="0">
            <a:spAutoFit/>
          </a:bodyPr>
          <a:lstStyle/>
          <a:p>
            <a:r>
              <a:rPr lang="en-IN" dirty="0"/>
              <a:t>   1</a:t>
            </a:r>
          </a:p>
        </p:txBody>
      </p:sp>
    </p:spTree>
    <p:extLst>
      <p:ext uri="{BB962C8B-B14F-4D97-AF65-F5344CB8AC3E}">
        <p14:creationId xmlns:p14="http://schemas.microsoft.com/office/powerpoint/2010/main" val="307395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94F3D-89D1-0527-67F2-983BDC64E576}"/>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D0D05436-3890-50CF-FC14-2BBD65144CE6}"/>
              </a:ext>
            </a:extLst>
          </p:cNvPr>
          <p:cNvSpPr>
            <a:spLocks noGrp="1"/>
          </p:cNvSpPr>
          <p:nvPr>
            <p:ph type="title"/>
          </p:nvPr>
        </p:nvSpPr>
        <p:spPr/>
        <p:txBody>
          <a:bodyPr/>
          <a:lstStyle/>
          <a:p>
            <a:r>
              <a:rPr lang="en-US" dirty="0">
                <a:solidFill>
                  <a:srgbClr val="5DAAB0"/>
                </a:solidFill>
              </a:rPr>
              <a:t>What is </a:t>
            </a:r>
          </a:p>
        </p:txBody>
      </p:sp>
      <p:pic>
        <p:nvPicPr>
          <p:cNvPr id="24" name="Picture Placeholder 23">
            <a:extLst>
              <a:ext uri="{FF2B5EF4-FFF2-40B4-BE49-F238E27FC236}">
                <a16:creationId xmlns:a16="http://schemas.microsoft.com/office/drawing/2014/main" id="{F1DD46AF-1F42-58B7-3904-051A65AB50A3}"/>
              </a:ext>
            </a:extLst>
          </p:cNvPr>
          <p:cNvPicPr>
            <a:picLocks noGrp="1" noChangeAspect="1"/>
          </p:cNvPicPr>
          <p:nvPr>
            <p:ph type="pic" sz="quarter" idx="12"/>
          </p:nvPr>
        </p:nvPicPr>
        <p:blipFill>
          <a:blip r:embed="rId3"/>
          <a:srcRect l="8673" r="-1283"/>
          <a:stretch/>
        </p:blipFill>
        <p:spPr>
          <a:xfrm>
            <a:off x="4920793" y="1270782"/>
            <a:ext cx="6858336" cy="4272179"/>
          </a:xfrm>
        </p:spPr>
      </p:pic>
      <p:sp>
        <p:nvSpPr>
          <p:cNvPr id="10" name="Text Placeholder 9">
            <a:extLst>
              <a:ext uri="{FF2B5EF4-FFF2-40B4-BE49-F238E27FC236}">
                <a16:creationId xmlns:a16="http://schemas.microsoft.com/office/drawing/2014/main" id="{92D674A2-1E4C-371A-AFB0-5CC43629C50C}"/>
              </a:ext>
            </a:extLst>
          </p:cNvPr>
          <p:cNvSpPr>
            <a:spLocks noGrp="1"/>
          </p:cNvSpPr>
          <p:nvPr>
            <p:ph type="body" sz="quarter" idx="11"/>
          </p:nvPr>
        </p:nvSpPr>
        <p:spPr>
          <a:xfrm>
            <a:off x="412871" y="515133"/>
            <a:ext cx="4294206" cy="755650"/>
          </a:xfrm>
        </p:spPr>
        <p:txBody>
          <a:bodyPr>
            <a:normAutofit/>
          </a:bodyPr>
          <a:lstStyle/>
          <a:p>
            <a:r>
              <a:rPr lang="en-US" sz="1800" b="1"/>
              <a:t>Model Poisoning Attacks </a:t>
            </a:r>
            <a:endParaRPr lang="en-US" sz="1800" b="1" dirty="0"/>
          </a:p>
        </p:txBody>
      </p:sp>
      <p:sp>
        <p:nvSpPr>
          <p:cNvPr id="12" name="Text Placeholder 11">
            <a:extLst>
              <a:ext uri="{FF2B5EF4-FFF2-40B4-BE49-F238E27FC236}">
                <a16:creationId xmlns:a16="http://schemas.microsoft.com/office/drawing/2014/main" id="{0D4114A9-B783-BDFC-1DE3-93E28101EA12}"/>
              </a:ext>
            </a:extLst>
          </p:cNvPr>
          <p:cNvSpPr>
            <a:spLocks noGrp="1"/>
          </p:cNvSpPr>
          <p:nvPr>
            <p:ph type="body" sz="quarter" idx="13"/>
          </p:nvPr>
        </p:nvSpPr>
        <p:spPr>
          <a:xfrm>
            <a:off x="448700" y="1392249"/>
            <a:ext cx="4294206" cy="755650"/>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An adversarial attack where malicious participants aim to corrupt the global model by altering their local updates.</a:t>
            </a:r>
          </a:p>
        </p:txBody>
      </p:sp>
      <p:sp>
        <p:nvSpPr>
          <p:cNvPr id="14" name="Text Placeholder 13">
            <a:extLst>
              <a:ext uri="{FF2B5EF4-FFF2-40B4-BE49-F238E27FC236}">
                <a16:creationId xmlns:a16="http://schemas.microsoft.com/office/drawing/2014/main" id="{72BABB2A-894B-77CB-0410-B59ADAEC8586}"/>
              </a:ext>
            </a:extLst>
          </p:cNvPr>
          <p:cNvSpPr>
            <a:spLocks noGrp="1"/>
          </p:cNvSpPr>
          <p:nvPr>
            <p:ph type="body" sz="quarter" idx="14"/>
          </p:nvPr>
        </p:nvSpPr>
        <p:spPr>
          <a:xfrm>
            <a:off x="425731" y="2498102"/>
            <a:ext cx="4294206" cy="1571920"/>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Types of attacks : </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Untargeted Poisoning</a:t>
            </a:r>
            <a:r>
              <a:rPr lang="en-US" dirty="0">
                <a:latin typeface="Calibri" panose="020F0502020204030204" pitchFamily="34" charset="0"/>
                <a:ea typeface="Calibri" panose="020F0502020204030204" pitchFamily="34" charset="0"/>
                <a:cs typeface="Calibri" panose="020F0502020204030204" pitchFamily="34" charset="0"/>
              </a:rPr>
              <a:t>: Corrupt the model's general performance.</a:t>
            </a:r>
          </a:p>
          <a:p>
            <a:endParaRPr lang="en-US"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Targeted Poisoning </a:t>
            </a:r>
            <a:r>
              <a:rPr lang="en-US" dirty="0">
                <a:latin typeface="Calibri" panose="020F0502020204030204" pitchFamily="34" charset="0"/>
                <a:ea typeface="Calibri" panose="020F0502020204030204" pitchFamily="34" charset="0"/>
                <a:cs typeface="Calibri" panose="020F0502020204030204" pitchFamily="34" charset="0"/>
              </a:rPr>
              <a:t>(Backdoor Attack): Mislead the model on specific inputs.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1D4EAECE-5B03-1938-3910-4A8989EBC1E6}"/>
              </a:ext>
            </a:extLst>
          </p:cNvPr>
          <p:cNvSpPr txBox="1"/>
          <p:nvPr/>
        </p:nvSpPr>
        <p:spPr>
          <a:xfrm>
            <a:off x="5505254" y="6124207"/>
            <a:ext cx="678729" cy="369332"/>
          </a:xfrm>
          <a:prstGeom prst="rect">
            <a:avLst/>
          </a:prstGeom>
          <a:noFill/>
        </p:spPr>
        <p:txBody>
          <a:bodyPr wrap="square" rtlCol="0">
            <a:spAutoFit/>
          </a:bodyPr>
          <a:lstStyle/>
          <a:p>
            <a:r>
              <a:rPr lang="en-IN" dirty="0"/>
              <a:t>   2</a:t>
            </a:r>
          </a:p>
        </p:txBody>
      </p:sp>
    </p:spTree>
    <p:extLst>
      <p:ext uri="{BB962C8B-B14F-4D97-AF65-F5344CB8AC3E}">
        <p14:creationId xmlns:p14="http://schemas.microsoft.com/office/powerpoint/2010/main" val="2362780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BDE3D-DA76-149A-A8D4-EEACF6D70E07}"/>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7DAAB69F-9A81-0F1A-E6F7-70622AA9C562}"/>
              </a:ext>
            </a:extLst>
          </p:cNvPr>
          <p:cNvSpPr>
            <a:spLocks noGrp="1"/>
          </p:cNvSpPr>
          <p:nvPr>
            <p:ph type="title"/>
          </p:nvPr>
        </p:nvSpPr>
        <p:spPr>
          <a:xfrm>
            <a:off x="864705" y="558171"/>
            <a:ext cx="3081540" cy="766645"/>
          </a:xfrm>
        </p:spPr>
        <p:txBody>
          <a:bodyPr>
            <a:normAutofit/>
          </a:bodyPr>
          <a:lstStyle/>
          <a:p>
            <a:pPr algn="l"/>
            <a:r>
              <a:rPr lang="en-US" dirty="0">
                <a:solidFill>
                  <a:srgbClr val="5DAAB0"/>
                </a:solidFill>
              </a:rPr>
              <a:t>Objective</a:t>
            </a:r>
          </a:p>
        </p:txBody>
      </p:sp>
      <p:sp>
        <p:nvSpPr>
          <p:cNvPr id="16" name="Text Placeholder 15">
            <a:extLst>
              <a:ext uri="{FF2B5EF4-FFF2-40B4-BE49-F238E27FC236}">
                <a16:creationId xmlns:a16="http://schemas.microsoft.com/office/drawing/2014/main" id="{A31EA6D0-B369-AAB1-5A68-31E5BA5DAF7A}"/>
              </a:ext>
            </a:extLst>
          </p:cNvPr>
          <p:cNvSpPr>
            <a:spLocks noGrp="1"/>
          </p:cNvSpPr>
          <p:nvPr>
            <p:ph type="body" sz="quarter" idx="15"/>
          </p:nvPr>
        </p:nvSpPr>
        <p:spPr>
          <a:xfrm>
            <a:off x="864704" y="1716394"/>
            <a:ext cx="10783957" cy="4031873"/>
          </a:xfrm>
        </p:spPr>
        <p:txBody>
          <a:bodyPr>
            <a:no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Explore the existing literature on the impact of model poisoning attacks in Federated Learning(FL)</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 Review the state-of-the-art defense mechanisms to prevent Model Poisoning Attacks(MPAs)</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Highlight the unexplored and less researched areas which are of high importance.</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Analyze the factors responsible for MPAs in FL.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Organize the literature in a logical and systematic way.</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Suggest potential future research directions to enhance the robustness of FL systems against MPAs. </a:t>
            </a:r>
          </a:p>
          <a:p>
            <a:pPr>
              <a:lnSpc>
                <a:spcPct val="150000"/>
              </a:lnSpc>
            </a:pPr>
            <a:endParaRPr lang="en-US" sz="16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8F42776-A60C-E5FC-F4CF-07A3708DE98D}"/>
              </a:ext>
            </a:extLst>
          </p:cNvPr>
          <p:cNvSpPr txBox="1"/>
          <p:nvPr/>
        </p:nvSpPr>
        <p:spPr>
          <a:xfrm>
            <a:off x="5756635" y="6139845"/>
            <a:ext cx="678729" cy="369332"/>
          </a:xfrm>
          <a:prstGeom prst="rect">
            <a:avLst/>
          </a:prstGeom>
          <a:noFill/>
        </p:spPr>
        <p:txBody>
          <a:bodyPr wrap="square" rtlCol="0">
            <a:spAutoFit/>
          </a:bodyPr>
          <a:lstStyle/>
          <a:p>
            <a:r>
              <a:rPr lang="en-IN" dirty="0"/>
              <a:t>   3</a:t>
            </a:r>
          </a:p>
        </p:txBody>
      </p:sp>
    </p:spTree>
    <p:extLst>
      <p:ext uri="{BB962C8B-B14F-4D97-AF65-F5344CB8AC3E}">
        <p14:creationId xmlns:p14="http://schemas.microsoft.com/office/powerpoint/2010/main" val="65475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p:txBody>
          <a:bodyPr>
            <a:normAutofit fontScale="90000"/>
          </a:bodyPr>
          <a:lstStyle/>
          <a:p>
            <a:r>
              <a:rPr lang="en-US" dirty="0"/>
              <a:t>Focus of the</a:t>
            </a:r>
            <a:br>
              <a:rPr lang="en-US" dirty="0"/>
            </a:br>
            <a:r>
              <a:rPr lang="en-US" dirty="0">
                <a:solidFill>
                  <a:srgbClr val="5DAAB0"/>
                </a:solidFill>
              </a:rPr>
              <a:t>Literature Review</a:t>
            </a:r>
          </a:p>
        </p:txBody>
      </p:sp>
      <p:sp>
        <p:nvSpPr>
          <p:cNvPr id="17" name="Text Placeholder 16">
            <a:extLst>
              <a:ext uri="{FF2B5EF4-FFF2-40B4-BE49-F238E27FC236}">
                <a16:creationId xmlns:a16="http://schemas.microsoft.com/office/drawing/2014/main" id="{F6443A42-448F-1AC4-91AE-828B62058981}"/>
              </a:ext>
            </a:extLst>
          </p:cNvPr>
          <p:cNvSpPr>
            <a:spLocks noGrp="1"/>
          </p:cNvSpPr>
          <p:nvPr>
            <p:ph type="body" sz="quarter" idx="17"/>
          </p:nvPr>
        </p:nvSpPr>
        <p:spPr>
          <a:xfrm>
            <a:off x="7342508" y="1259615"/>
            <a:ext cx="3977648" cy="1124435"/>
          </a:xfrm>
        </p:spPr>
        <p:txBody>
          <a:bodyPr>
            <a:normAutofit/>
          </a:bodyPr>
          <a:lstStyle/>
          <a:p>
            <a:pPr marL="285750" indent="-285750">
              <a:lnSpc>
                <a:spcPct val="10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Purpose: Review existing literature on model poisoning attacks in federated learning. </a:t>
            </a:r>
          </a:p>
          <a:p>
            <a:pPr marL="285750" indent="-285750">
              <a:lnSpc>
                <a:spcPct val="100000"/>
              </a:lnSpc>
              <a:buFont typeface="Arial" panose="020B0604020202020204" pitchFamily="34" charset="0"/>
              <a:buChar char="•"/>
            </a:pP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18" name="Text Placeholder 17">
            <a:extLst>
              <a:ext uri="{FF2B5EF4-FFF2-40B4-BE49-F238E27FC236}">
                <a16:creationId xmlns:a16="http://schemas.microsoft.com/office/drawing/2014/main" id="{7430CF95-9D22-8A64-40A4-5367E90EDD15}"/>
              </a:ext>
            </a:extLst>
          </p:cNvPr>
          <p:cNvSpPr>
            <a:spLocks noGrp="1"/>
          </p:cNvSpPr>
          <p:nvPr>
            <p:ph type="body" sz="quarter" idx="18"/>
          </p:nvPr>
        </p:nvSpPr>
        <p:spPr>
          <a:xfrm>
            <a:off x="7373295" y="2555780"/>
            <a:ext cx="3977648" cy="904973"/>
          </a:xfrm>
        </p:spPr>
        <p:txBody>
          <a:bodyPr>
            <a:noAutofit/>
          </a:bodyPr>
          <a:lstStyle/>
          <a:p>
            <a:pPr marL="285750" indent="-285750">
              <a:lnSpc>
                <a:spcPct val="10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 Analyze dimensions like attack methods, defenses, and research gaps. </a:t>
            </a:r>
          </a:p>
          <a:p>
            <a:pPr marL="285750" indent="-285750">
              <a:lnSpc>
                <a:spcPct val="100000"/>
              </a:lnSpc>
              <a:buFont typeface="Arial" panose="020B0604020202020204" pitchFamily="34" charset="0"/>
              <a:buChar char="•"/>
            </a:pP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19" name="Text Placeholder 18">
            <a:extLst>
              <a:ext uri="{FF2B5EF4-FFF2-40B4-BE49-F238E27FC236}">
                <a16:creationId xmlns:a16="http://schemas.microsoft.com/office/drawing/2014/main" id="{78D2051C-C2D5-133B-1350-D2A7A0A54E59}"/>
              </a:ext>
            </a:extLst>
          </p:cNvPr>
          <p:cNvSpPr>
            <a:spLocks noGrp="1"/>
          </p:cNvSpPr>
          <p:nvPr>
            <p:ph type="body" sz="quarter" idx="19"/>
          </p:nvPr>
        </p:nvSpPr>
        <p:spPr>
          <a:xfrm>
            <a:off x="7373295" y="3470910"/>
            <a:ext cx="3977648" cy="1209724"/>
          </a:xfrm>
        </p:spPr>
        <p:txBody>
          <a:bodyPr>
            <a:normAutofit/>
          </a:bodyPr>
          <a:lstStyle/>
          <a:p>
            <a:pPr marL="285750" indent="-285750">
              <a:lnSpc>
                <a:spcPct val="10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Evaluate the impact of poisoning attacks under various data distributions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20" name="Text Placeholder 19">
            <a:extLst>
              <a:ext uri="{FF2B5EF4-FFF2-40B4-BE49-F238E27FC236}">
                <a16:creationId xmlns:a16="http://schemas.microsoft.com/office/drawing/2014/main" id="{654D17E4-5ACC-4479-585D-D77D34105567}"/>
              </a:ext>
            </a:extLst>
          </p:cNvPr>
          <p:cNvSpPr>
            <a:spLocks noGrp="1"/>
          </p:cNvSpPr>
          <p:nvPr>
            <p:ph type="body" sz="quarter" idx="20"/>
          </p:nvPr>
        </p:nvSpPr>
        <p:spPr>
          <a:xfrm>
            <a:off x="7373295" y="4852364"/>
            <a:ext cx="3977648" cy="763571"/>
          </a:xfrm>
        </p:spPr>
        <p:txBody>
          <a:bodyPr>
            <a:noAutofit/>
          </a:bodyPr>
          <a:lstStyle/>
          <a:p>
            <a:pPr marL="285750" indent="-285750">
              <a:lnSpc>
                <a:spcPct val="10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Methodology: Review of key papers from academic journals and conferences.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40" name="Picture 39">
            <a:extLst>
              <a:ext uri="{FF2B5EF4-FFF2-40B4-BE49-F238E27FC236}">
                <a16:creationId xmlns:a16="http://schemas.microsoft.com/office/drawing/2014/main" id="{0D8B405C-4582-A039-0324-A865B018F6CC}"/>
              </a:ext>
            </a:extLst>
          </p:cNvPr>
          <p:cNvPicPr>
            <a:picLocks noChangeAspect="1"/>
          </p:cNvPicPr>
          <p:nvPr/>
        </p:nvPicPr>
        <p:blipFill>
          <a:blip r:embed="rId3"/>
          <a:srcRect r="57719" b="1464"/>
          <a:stretch/>
        </p:blipFill>
        <p:spPr>
          <a:xfrm>
            <a:off x="841057" y="2555780"/>
            <a:ext cx="4681713" cy="3613446"/>
          </a:xfrm>
          <a:prstGeom prst="rect">
            <a:avLst/>
          </a:prstGeom>
        </p:spPr>
      </p:pic>
      <p:sp>
        <p:nvSpPr>
          <p:cNvPr id="4" name="TextBox 3">
            <a:extLst>
              <a:ext uri="{FF2B5EF4-FFF2-40B4-BE49-F238E27FC236}">
                <a16:creationId xmlns:a16="http://schemas.microsoft.com/office/drawing/2014/main" id="{A3ED049B-7546-5C06-4953-9FB7F0F97E0A}"/>
              </a:ext>
            </a:extLst>
          </p:cNvPr>
          <p:cNvSpPr txBox="1"/>
          <p:nvPr/>
        </p:nvSpPr>
        <p:spPr>
          <a:xfrm>
            <a:off x="5769303" y="5984560"/>
            <a:ext cx="678729" cy="369332"/>
          </a:xfrm>
          <a:prstGeom prst="rect">
            <a:avLst/>
          </a:prstGeom>
          <a:noFill/>
        </p:spPr>
        <p:txBody>
          <a:bodyPr wrap="square" rtlCol="0">
            <a:spAutoFit/>
          </a:bodyPr>
          <a:lstStyle/>
          <a:p>
            <a:r>
              <a:rPr lang="en-IN" dirty="0"/>
              <a:t>   4</a:t>
            </a:r>
          </a:p>
        </p:txBody>
      </p:sp>
    </p:spTree>
    <p:extLst>
      <p:ext uri="{BB962C8B-B14F-4D97-AF65-F5344CB8AC3E}">
        <p14:creationId xmlns:p14="http://schemas.microsoft.com/office/powerpoint/2010/main" val="605044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981189-9280-48E8-90AE-7F25E741BE94}"/>
              </a:ext>
            </a:extLst>
          </p:cNvPr>
          <p:cNvSpPr>
            <a:spLocks noGrp="1"/>
          </p:cNvSpPr>
          <p:nvPr>
            <p:ph type="title"/>
          </p:nvPr>
        </p:nvSpPr>
        <p:spPr>
          <a:xfrm>
            <a:off x="386499" y="401914"/>
            <a:ext cx="11114202" cy="908412"/>
          </a:xfrm>
        </p:spPr>
        <p:txBody>
          <a:bodyPr>
            <a:normAutofit/>
          </a:bodyPr>
          <a:lstStyle/>
          <a:p>
            <a:pPr algn="l"/>
            <a:r>
              <a:rPr lang="en-US" dirty="0">
                <a:solidFill>
                  <a:srgbClr val="5DAAB0"/>
                </a:solidFill>
              </a:rPr>
              <a:t>Dimensions of Analysis </a:t>
            </a:r>
          </a:p>
        </p:txBody>
      </p:sp>
      <p:sp>
        <p:nvSpPr>
          <p:cNvPr id="16" name="Text Placeholder 15">
            <a:extLst>
              <a:ext uri="{FF2B5EF4-FFF2-40B4-BE49-F238E27FC236}">
                <a16:creationId xmlns:a16="http://schemas.microsoft.com/office/drawing/2014/main" id="{5E9ED32E-028C-428E-97AF-168C8D6F92A9}"/>
              </a:ext>
            </a:extLst>
          </p:cNvPr>
          <p:cNvSpPr>
            <a:spLocks noGrp="1"/>
          </p:cNvSpPr>
          <p:nvPr>
            <p:ph type="body" sz="quarter" idx="15"/>
          </p:nvPr>
        </p:nvSpPr>
        <p:spPr>
          <a:xfrm>
            <a:off x="5882327" y="1970202"/>
            <a:ext cx="5816337" cy="1838227"/>
          </a:xfrm>
        </p:spPr>
        <p:txBody>
          <a:bodyPr>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Attack Techniques</a:t>
            </a:r>
          </a:p>
          <a:p>
            <a:r>
              <a:rPr lang="en-US" sz="1800" dirty="0">
                <a:latin typeface="Calibri" panose="020F0502020204030204" pitchFamily="34" charset="0"/>
                <a:ea typeface="Calibri" panose="020F0502020204030204" pitchFamily="34" charset="0"/>
                <a:cs typeface="Calibri" panose="020F0502020204030204" pitchFamily="34" charset="0"/>
              </a:rPr>
              <a:t>Defense Mechanisms</a:t>
            </a:r>
          </a:p>
          <a:p>
            <a:r>
              <a:rPr lang="en-US" sz="1800" b="1" dirty="0">
                <a:latin typeface="Calibri" panose="020F0502020204030204" pitchFamily="34" charset="0"/>
                <a:ea typeface="Calibri" panose="020F0502020204030204" pitchFamily="34" charset="0"/>
                <a:cs typeface="Calibri" panose="020F0502020204030204" pitchFamily="34" charset="0"/>
              </a:rPr>
              <a:t>Data distribution </a:t>
            </a:r>
            <a:r>
              <a:rPr lang="en-US" sz="1800" dirty="0">
                <a:latin typeface="Calibri" panose="020F0502020204030204" pitchFamily="34" charset="0"/>
                <a:ea typeface="Calibri" panose="020F0502020204030204" pitchFamily="34" charset="0"/>
                <a:cs typeface="Calibri" panose="020F0502020204030204" pitchFamily="34" charset="0"/>
              </a:rPr>
              <a:t>and </a:t>
            </a:r>
            <a:r>
              <a:rPr lang="en-US" sz="1800" b="1" dirty="0">
                <a:latin typeface="Calibri" panose="020F0502020204030204" pitchFamily="34" charset="0"/>
                <a:ea typeface="Calibri" panose="020F0502020204030204" pitchFamily="34" charset="0"/>
                <a:cs typeface="Calibri" panose="020F0502020204030204" pitchFamily="34" charset="0"/>
              </a:rPr>
              <a:t>System heterogeneity.</a:t>
            </a:r>
            <a:r>
              <a:rPr lang="en-US" sz="1800" dirty="0">
                <a:latin typeface="Calibri" panose="020F0502020204030204" pitchFamily="34" charset="0"/>
                <a:ea typeface="Calibri" panose="020F0502020204030204" pitchFamily="34" charset="0"/>
                <a:cs typeface="Calibri" panose="020F0502020204030204" pitchFamily="34" charset="0"/>
              </a:rPr>
              <a:t> Its impact on model poisoning attack</a:t>
            </a: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18" name="Text Placeholder 17">
            <a:extLst>
              <a:ext uri="{FF2B5EF4-FFF2-40B4-BE49-F238E27FC236}">
                <a16:creationId xmlns:a16="http://schemas.microsoft.com/office/drawing/2014/main" id="{94D72ABF-5D1D-4141-8DFE-03D197B7C1E3}"/>
              </a:ext>
            </a:extLst>
          </p:cNvPr>
          <p:cNvSpPr>
            <a:spLocks noGrp="1"/>
          </p:cNvSpPr>
          <p:nvPr>
            <p:ph type="body" sz="quarter" idx="16"/>
          </p:nvPr>
        </p:nvSpPr>
        <p:spPr>
          <a:xfrm>
            <a:off x="5882327" y="3827282"/>
            <a:ext cx="6034702" cy="1879813"/>
          </a:xfrm>
        </p:spPr>
        <p:txBody>
          <a:bodyPr>
            <a:norm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Computational cost </a:t>
            </a:r>
            <a:r>
              <a:rPr lang="en-US" sz="1800" dirty="0">
                <a:latin typeface="Calibri" panose="020F0502020204030204" pitchFamily="34" charset="0"/>
                <a:ea typeface="Calibri" panose="020F0502020204030204" pitchFamily="34" charset="0"/>
                <a:cs typeface="Calibri" panose="020F0502020204030204" pitchFamily="34" charset="0"/>
              </a:rPr>
              <a:t>of various defense mechanisms.</a:t>
            </a:r>
          </a:p>
          <a:p>
            <a:r>
              <a:rPr lang="en-IN" sz="1800" b="1" dirty="0">
                <a:latin typeface="Calibri" panose="020F0502020204030204" pitchFamily="34" charset="0"/>
                <a:ea typeface="Calibri" panose="020F0502020204030204" pitchFamily="34" charset="0"/>
                <a:cs typeface="Calibri" panose="020F0502020204030204" pitchFamily="34" charset="0"/>
              </a:rPr>
              <a:t>Collusion</a:t>
            </a:r>
            <a:r>
              <a:rPr lang="en-IN" sz="1800" dirty="0">
                <a:latin typeface="Calibri" panose="020F0502020204030204" pitchFamily="34" charset="0"/>
                <a:ea typeface="Calibri" panose="020F0502020204030204" pitchFamily="34" charset="0"/>
                <a:cs typeface="Calibri" panose="020F0502020204030204" pitchFamily="34" charset="0"/>
              </a:rPr>
              <a:t> Among </a:t>
            </a:r>
            <a:r>
              <a:rPr lang="en-IN" sz="1800" b="1" dirty="0">
                <a:latin typeface="Calibri" panose="020F0502020204030204" pitchFamily="34" charset="0"/>
                <a:ea typeface="Calibri" panose="020F0502020204030204" pitchFamily="34" charset="0"/>
                <a:cs typeface="Calibri" panose="020F0502020204030204" pitchFamily="34" charset="0"/>
              </a:rPr>
              <a:t>Malicious Clients</a:t>
            </a:r>
            <a:r>
              <a:rPr lang="en-US" sz="1800" b="1" dirty="0">
                <a:latin typeface="Calibri" panose="020F0502020204030204" pitchFamily="34" charset="0"/>
                <a:ea typeface="Calibri" panose="020F0502020204030204" pitchFamily="34" charset="0"/>
                <a:cs typeface="Calibri" panose="020F0502020204030204" pitchFamily="34" charset="0"/>
              </a:rPr>
              <a:t> </a:t>
            </a:r>
          </a:p>
          <a:p>
            <a:r>
              <a:rPr lang="en-US" sz="1800" b="1" dirty="0">
                <a:latin typeface="Calibri" panose="020F0502020204030204" pitchFamily="34" charset="0"/>
                <a:ea typeface="Calibri" panose="020F0502020204030204" pitchFamily="34" charset="0"/>
                <a:cs typeface="Calibri" panose="020F0502020204030204" pitchFamily="34" charset="0"/>
              </a:rPr>
              <a:t>Real world implications </a:t>
            </a:r>
            <a:r>
              <a:rPr lang="en-US" sz="1800" dirty="0">
                <a:latin typeface="Calibri" panose="020F0502020204030204" pitchFamily="34" charset="0"/>
                <a:ea typeface="Calibri" panose="020F0502020204030204" pitchFamily="34" charset="0"/>
                <a:cs typeface="Calibri" panose="020F0502020204030204" pitchFamily="34" charset="0"/>
              </a:rPr>
              <a:t>in </a:t>
            </a:r>
            <a:r>
              <a:rPr lang="en-US" sz="1800" b="1" dirty="0">
                <a:latin typeface="Calibri" panose="020F0502020204030204" pitchFamily="34" charset="0"/>
                <a:ea typeface="Calibri" panose="020F0502020204030204" pitchFamily="34" charset="0"/>
                <a:cs typeface="Calibri" panose="020F0502020204030204" pitchFamily="34" charset="0"/>
              </a:rPr>
              <a:t>sensitive</a:t>
            </a:r>
            <a:r>
              <a:rPr lang="en-US" sz="1800" dirty="0">
                <a:latin typeface="Calibri" panose="020F0502020204030204" pitchFamily="34" charset="0"/>
                <a:ea typeface="Calibri" panose="020F0502020204030204" pitchFamily="34" charset="0"/>
                <a:cs typeface="Calibri" panose="020F0502020204030204" pitchFamily="34" charset="0"/>
              </a:rPr>
              <a:t> domains. </a:t>
            </a: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Placeholder 4">
            <a:extLst>
              <a:ext uri="{FF2B5EF4-FFF2-40B4-BE49-F238E27FC236}">
                <a16:creationId xmlns:a16="http://schemas.microsoft.com/office/drawing/2014/main" id="{E61F9382-29F2-133E-2691-5095B8ADC4EF}"/>
              </a:ext>
            </a:extLst>
          </p:cNvPr>
          <p:cNvPicPr>
            <a:picLocks noGrp="1" noChangeAspect="1"/>
          </p:cNvPicPr>
          <p:nvPr>
            <p:ph type="pic" sz="quarter" idx="10"/>
          </p:nvPr>
        </p:nvPicPr>
        <p:blipFill>
          <a:blip r:embed="rId3"/>
          <a:srcRect l="173" r="-398"/>
          <a:stretch/>
        </p:blipFill>
        <p:spPr>
          <a:xfrm>
            <a:off x="386499" y="1894789"/>
            <a:ext cx="4674263" cy="3661186"/>
          </a:xfrm>
        </p:spPr>
      </p:pic>
      <p:sp>
        <p:nvSpPr>
          <p:cNvPr id="11" name="TextBox 10">
            <a:extLst>
              <a:ext uri="{FF2B5EF4-FFF2-40B4-BE49-F238E27FC236}">
                <a16:creationId xmlns:a16="http://schemas.microsoft.com/office/drawing/2014/main" id="{487FCA1C-4720-A7F8-5506-39ECAD7C18AE}"/>
              </a:ext>
            </a:extLst>
          </p:cNvPr>
          <p:cNvSpPr txBox="1"/>
          <p:nvPr/>
        </p:nvSpPr>
        <p:spPr>
          <a:xfrm>
            <a:off x="5417271" y="6230096"/>
            <a:ext cx="678729" cy="369332"/>
          </a:xfrm>
          <a:prstGeom prst="rect">
            <a:avLst/>
          </a:prstGeom>
          <a:noFill/>
        </p:spPr>
        <p:txBody>
          <a:bodyPr wrap="square" rtlCol="0">
            <a:spAutoFit/>
          </a:bodyPr>
          <a:lstStyle/>
          <a:p>
            <a:r>
              <a:rPr lang="en-IN" dirty="0"/>
              <a:t>   5</a:t>
            </a:r>
          </a:p>
        </p:txBody>
      </p:sp>
    </p:spTree>
    <p:extLst>
      <p:ext uri="{BB962C8B-B14F-4D97-AF65-F5344CB8AC3E}">
        <p14:creationId xmlns:p14="http://schemas.microsoft.com/office/powerpoint/2010/main" val="329899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0E218-A224-A7AF-5F64-6599E31FED1B}"/>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14316B78-5C95-EBF6-204D-B121A719DE75}"/>
              </a:ext>
            </a:extLst>
          </p:cNvPr>
          <p:cNvSpPr>
            <a:spLocks noGrp="1"/>
          </p:cNvSpPr>
          <p:nvPr>
            <p:ph type="title"/>
          </p:nvPr>
        </p:nvSpPr>
        <p:spPr>
          <a:xfrm>
            <a:off x="556181" y="401914"/>
            <a:ext cx="5938887" cy="697970"/>
          </a:xfrm>
        </p:spPr>
        <p:txBody>
          <a:bodyPr>
            <a:normAutofit/>
          </a:bodyPr>
          <a:lstStyle/>
          <a:p>
            <a:pPr algn="l"/>
            <a:r>
              <a:rPr lang="en-US" dirty="0">
                <a:solidFill>
                  <a:srgbClr val="5DAAB0"/>
                </a:solidFill>
              </a:rPr>
              <a:t>Search Strategies</a:t>
            </a:r>
          </a:p>
        </p:txBody>
      </p:sp>
      <p:sp>
        <p:nvSpPr>
          <p:cNvPr id="18" name="Text Placeholder 17">
            <a:extLst>
              <a:ext uri="{FF2B5EF4-FFF2-40B4-BE49-F238E27FC236}">
                <a16:creationId xmlns:a16="http://schemas.microsoft.com/office/drawing/2014/main" id="{A9BE7E3F-A51B-D37B-C67F-C7FB33056FE8}"/>
              </a:ext>
            </a:extLst>
          </p:cNvPr>
          <p:cNvSpPr>
            <a:spLocks noGrp="1"/>
          </p:cNvSpPr>
          <p:nvPr>
            <p:ph type="body" sz="quarter" idx="16"/>
          </p:nvPr>
        </p:nvSpPr>
        <p:spPr>
          <a:xfrm>
            <a:off x="8262455" y="2554193"/>
            <a:ext cx="3023149" cy="3472502"/>
          </a:xfrm>
        </p:spPr>
        <p:txBody>
          <a:bodyPr>
            <a:normAutofit/>
          </a:bodyPr>
          <a:lstStyle/>
          <a:p>
            <a:endParaRPr lang="en-US" dirty="0"/>
          </a:p>
          <a:p>
            <a:endParaRPr lang="en-US" dirty="0"/>
          </a:p>
          <a:p>
            <a:endParaRPr lang="en-US" dirty="0"/>
          </a:p>
        </p:txBody>
      </p:sp>
      <p:sp>
        <p:nvSpPr>
          <p:cNvPr id="11" name="TextBox 10">
            <a:extLst>
              <a:ext uri="{FF2B5EF4-FFF2-40B4-BE49-F238E27FC236}">
                <a16:creationId xmlns:a16="http://schemas.microsoft.com/office/drawing/2014/main" id="{F302B02C-C841-E129-B228-3C69DAE03EC1}"/>
              </a:ext>
            </a:extLst>
          </p:cNvPr>
          <p:cNvSpPr txBox="1"/>
          <p:nvPr/>
        </p:nvSpPr>
        <p:spPr>
          <a:xfrm>
            <a:off x="2301213" y="1472807"/>
            <a:ext cx="8765853" cy="92333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Attack Type: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model poisoning</a:t>
            </a: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poisoning attack</a:t>
            </a: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Learning Paradigm: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federated learning</a:t>
            </a: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distributed learning</a:t>
            </a: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Security Focus: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security</a:t>
            </a: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defense</a:t>
            </a: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mitigation</a:t>
            </a: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attacks</a:t>
            </a: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p:txBody>
      </p:sp>
      <p:sp>
        <p:nvSpPr>
          <p:cNvPr id="12" name="Rectangle 3">
            <a:extLst>
              <a:ext uri="{FF2B5EF4-FFF2-40B4-BE49-F238E27FC236}">
                <a16:creationId xmlns:a16="http://schemas.microsoft.com/office/drawing/2014/main" id="{AB20CBB0-F31E-EEF6-7498-DC0EB0745917}"/>
              </a:ext>
            </a:extLst>
          </p:cNvPr>
          <p:cNvSpPr>
            <a:spLocks noChangeArrowheads="1"/>
          </p:cNvSpPr>
          <p:nvPr/>
        </p:nvSpPr>
        <p:spPr bwMode="auto">
          <a:xfrm>
            <a:off x="2375553" y="2607952"/>
            <a:ext cx="705384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Attack Type: "model poisoning"</a:t>
            </a:r>
          </a:p>
          <a:p>
            <a:pPr marL="0" marR="0" lvl="0" indent="0" algn="just"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Learning Paradigm: "federated learning" OR "distributed learning"</a:t>
            </a:r>
          </a:p>
          <a:p>
            <a:pPr marL="0" marR="0" lvl="0" indent="0" algn="just"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Focus: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attack</a:t>
            </a: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p:txBody>
      </p:sp>
      <p:sp>
        <p:nvSpPr>
          <p:cNvPr id="13" name="Rectangle 4">
            <a:extLst>
              <a:ext uri="{FF2B5EF4-FFF2-40B4-BE49-F238E27FC236}">
                <a16:creationId xmlns:a16="http://schemas.microsoft.com/office/drawing/2014/main" id="{6E405C5E-0A7F-7934-767E-65D9B9C8AC67}"/>
              </a:ext>
            </a:extLst>
          </p:cNvPr>
          <p:cNvSpPr>
            <a:spLocks noChangeArrowheads="1"/>
          </p:cNvSpPr>
          <p:nvPr/>
        </p:nvSpPr>
        <p:spPr bwMode="auto">
          <a:xfrm>
            <a:off x="2371376" y="3843086"/>
            <a:ext cx="86255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Attack Type: "model poisoning"</a:t>
            </a:r>
          </a:p>
          <a:p>
            <a:pPr marL="0" marR="0" lvl="0" indent="0" algn="just"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Learning Paradigm: "federated" OR "distributed" </a:t>
            </a:r>
          </a:p>
        </p:txBody>
      </p:sp>
      <p:sp>
        <p:nvSpPr>
          <p:cNvPr id="15" name="Rectangle 5">
            <a:extLst>
              <a:ext uri="{FF2B5EF4-FFF2-40B4-BE49-F238E27FC236}">
                <a16:creationId xmlns:a16="http://schemas.microsoft.com/office/drawing/2014/main" id="{352A0B27-BC7D-E2A7-47DB-A2EE952DE38B}"/>
              </a:ext>
            </a:extLst>
          </p:cNvPr>
          <p:cNvSpPr>
            <a:spLocks noChangeArrowheads="1"/>
          </p:cNvSpPr>
          <p:nvPr/>
        </p:nvSpPr>
        <p:spPr bwMode="auto">
          <a:xfrm>
            <a:off x="2371376" y="4738862"/>
            <a:ext cx="78303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Attack Type: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byzantine</a:t>
            </a: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"model poisoning"</a:t>
            </a:r>
          </a:p>
          <a:p>
            <a:pPr marL="0" marR="0" lvl="0" indent="0" algn="just"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Learning Paradigm: "federated" OR "distributed" </a:t>
            </a:r>
          </a:p>
        </p:txBody>
      </p:sp>
      <p:sp>
        <p:nvSpPr>
          <p:cNvPr id="19" name="TextBox 18">
            <a:extLst>
              <a:ext uri="{FF2B5EF4-FFF2-40B4-BE49-F238E27FC236}">
                <a16:creationId xmlns:a16="http://schemas.microsoft.com/office/drawing/2014/main" id="{2D479322-7AC2-C74E-3B44-6A4BEB2A84E6}"/>
              </a:ext>
            </a:extLst>
          </p:cNvPr>
          <p:cNvSpPr txBox="1"/>
          <p:nvPr/>
        </p:nvSpPr>
        <p:spPr>
          <a:xfrm>
            <a:off x="483125" y="2719491"/>
            <a:ext cx="1958417" cy="646331"/>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Strategy 2:</a:t>
            </a:r>
          </a:p>
          <a:p>
            <a:r>
              <a:rPr lang="en-US" dirty="0">
                <a:latin typeface="Calibri" panose="020F0502020204030204" pitchFamily="34" charset="0"/>
                <a:ea typeface="Calibri" panose="020F0502020204030204" pitchFamily="34" charset="0"/>
                <a:cs typeface="Calibri" panose="020F0502020204030204" pitchFamily="34" charset="0"/>
              </a:rPr>
              <a:t> Attack </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D40871FC-12C4-10B3-51D3-7B332D4C7774}"/>
              </a:ext>
            </a:extLst>
          </p:cNvPr>
          <p:cNvSpPr txBox="1"/>
          <p:nvPr/>
        </p:nvSpPr>
        <p:spPr>
          <a:xfrm>
            <a:off x="484696" y="1634891"/>
            <a:ext cx="1958417" cy="646331"/>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Strategy 1: </a:t>
            </a:r>
          </a:p>
          <a:p>
            <a:r>
              <a:rPr lang="en-US" dirty="0">
                <a:latin typeface="Calibri" panose="020F0502020204030204" pitchFamily="34" charset="0"/>
                <a:ea typeface="Calibri" panose="020F0502020204030204" pitchFamily="34" charset="0"/>
                <a:cs typeface="Calibri" panose="020F0502020204030204" pitchFamily="34" charset="0"/>
              </a:rPr>
              <a:t>Broad Query</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804ED09-EBA6-0447-77BF-52D43BA6569A}"/>
              </a:ext>
            </a:extLst>
          </p:cNvPr>
          <p:cNvSpPr txBox="1"/>
          <p:nvPr/>
        </p:nvSpPr>
        <p:spPr>
          <a:xfrm>
            <a:off x="483124" y="3829536"/>
            <a:ext cx="1892429" cy="646331"/>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Strategy 3: </a:t>
            </a:r>
          </a:p>
          <a:p>
            <a:r>
              <a:rPr lang="en-US" dirty="0">
                <a:latin typeface="Calibri" panose="020F0502020204030204" pitchFamily="34" charset="0"/>
                <a:ea typeface="Calibri" panose="020F0502020204030204" pitchFamily="34" charset="0"/>
                <a:cs typeface="Calibri" panose="020F0502020204030204" pitchFamily="34" charset="0"/>
              </a:rPr>
              <a:t>FL Focus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ED233A90-D218-D7FE-9207-5C83170CA090}"/>
              </a:ext>
            </a:extLst>
          </p:cNvPr>
          <p:cNvSpPr txBox="1"/>
          <p:nvPr/>
        </p:nvSpPr>
        <p:spPr>
          <a:xfrm>
            <a:off x="483124" y="4801222"/>
            <a:ext cx="1958417" cy="646331"/>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Strategy 4: Byzantine focus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6F1F6EC7-3C30-3F09-DF37-8E9E22A34704}"/>
              </a:ext>
            </a:extLst>
          </p:cNvPr>
          <p:cNvSpPr txBox="1"/>
          <p:nvPr/>
        </p:nvSpPr>
        <p:spPr>
          <a:xfrm>
            <a:off x="5563111" y="6074112"/>
            <a:ext cx="678729" cy="369332"/>
          </a:xfrm>
          <a:prstGeom prst="rect">
            <a:avLst/>
          </a:prstGeom>
          <a:noFill/>
        </p:spPr>
        <p:txBody>
          <a:bodyPr wrap="square" rtlCol="0">
            <a:spAutoFit/>
          </a:bodyPr>
          <a:lstStyle/>
          <a:p>
            <a:r>
              <a:rPr lang="en-IN" dirty="0"/>
              <a:t>   6</a:t>
            </a:r>
          </a:p>
        </p:txBody>
      </p:sp>
    </p:spTree>
    <p:extLst>
      <p:ext uri="{BB962C8B-B14F-4D97-AF65-F5344CB8AC3E}">
        <p14:creationId xmlns:p14="http://schemas.microsoft.com/office/powerpoint/2010/main" val="2560502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9EC4B-B53A-BAC4-7B5C-E18F76D042CA}"/>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F333D44F-2429-DA43-932C-F86AA77D8F6B}"/>
              </a:ext>
            </a:extLst>
          </p:cNvPr>
          <p:cNvSpPr>
            <a:spLocks noGrp="1"/>
          </p:cNvSpPr>
          <p:nvPr>
            <p:ph type="title"/>
          </p:nvPr>
        </p:nvSpPr>
        <p:spPr>
          <a:xfrm>
            <a:off x="659865" y="649596"/>
            <a:ext cx="5731508" cy="697970"/>
          </a:xfrm>
        </p:spPr>
        <p:txBody>
          <a:bodyPr>
            <a:normAutofit/>
          </a:bodyPr>
          <a:lstStyle/>
          <a:p>
            <a:pPr algn="l"/>
            <a:r>
              <a:rPr lang="en-US" dirty="0">
                <a:solidFill>
                  <a:srgbClr val="5DAAB0"/>
                </a:solidFill>
              </a:rPr>
              <a:t>Resources</a:t>
            </a:r>
          </a:p>
        </p:txBody>
      </p:sp>
      <p:sp>
        <p:nvSpPr>
          <p:cNvPr id="18" name="Text Placeholder 17">
            <a:extLst>
              <a:ext uri="{FF2B5EF4-FFF2-40B4-BE49-F238E27FC236}">
                <a16:creationId xmlns:a16="http://schemas.microsoft.com/office/drawing/2014/main" id="{07107228-7192-E225-F68B-3644B88D2F06}"/>
              </a:ext>
            </a:extLst>
          </p:cNvPr>
          <p:cNvSpPr>
            <a:spLocks noGrp="1"/>
          </p:cNvSpPr>
          <p:nvPr>
            <p:ph type="body" sz="quarter" idx="16"/>
          </p:nvPr>
        </p:nvSpPr>
        <p:spPr>
          <a:xfrm>
            <a:off x="8262455" y="2554193"/>
            <a:ext cx="3023149" cy="3472502"/>
          </a:xfrm>
        </p:spPr>
        <p:txBody>
          <a:bodyPr>
            <a:normAutofit/>
          </a:bodyPr>
          <a:lstStyle/>
          <a:p>
            <a:endParaRPr lang="en-US" dirty="0"/>
          </a:p>
          <a:p>
            <a:endParaRPr lang="en-US" dirty="0"/>
          </a:p>
          <a:p>
            <a:endParaRPr lang="en-US" dirty="0"/>
          </a:p>
        </p:txBody>
      </p:sp>
      <p:sp>
        <p:nvSpPr>
          <p:cNvPr id="5" name="TextBox 4">
            <a:extLst>
              <a:ext uri="{FF2B5EF4-FFF2-40B4-BE49-F238E27FC236}">
                <a16:creationId xmlns:a16="http://schemas.microsoft.com/office/drawing/2014/main" id="{17F2E7E0-EB70-DA7A-2B3B-0E198196B23B}"/>
              </a:ext>
            </a:extLst>
          </p:cNvPr>
          <p:cNvSpPr txBox="1"/>
          <p:nvPr/>
        </p:nvSpPr>
        <p:spPr>
          <a:xfrm>
            <a:off x="761529" y="1901643"/>
            <a:ext cx="5014574" cy="1808316"/>
          </a:xfrm>
          <a:prstGeom prst="rect">
            <a:avLst/>
          </a:prstGeom>
          <a:noFill/>
        </p:spPr>
        <p:txBody>
          <a:bodyPr wrap="square">
            <a:spAutoFit/>
          </a:bodyPr>
          <a:lstStyle/>
          <a:p>
            <a:pPr>
              <a:lnSpc>
                <a:spcPct val="107000"/>
              </a:lnSpc>
              <a:spcAft>
                <a:spcPts val="800"/>
              </a:spcAft>
            </a:pPr>
            <a:r>
              <a:rPr lang="en-IN" sz="1600" kern="100" dirty="0">
                <a:latin typeface="Calibri" panose="020F0502020204030204" pitchFamily="34" charset="0"/>
                <a:ea typeface="Calibri" panose="020F0502020204030204" pitchFamily="34" charset="0"/>
                <a:cs typeface="Times New Roman" panose="02020603050405020304" pitchFamily="18" charset="0"/>
              </a:rPr>
              <a:t>Total Papers Collected</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129</a:t>
            </a:r>
          </a:p>
          <a:p>
            <a:pPr>
              <a:lnSpc>
                <a:spcPct val="107000"/>
              </a:lnSpc>
              <a:spcAft>
                <a:spcPts val="800"/>
              </a:spcAft>
            </a:pPr>
            <a:r>
              <a:rPr lang="en-IN" sz="1600" kern="100" dirty="0">
                <a:latin typeface="Calibri" panose="020F0502020204030204" pitchFamily="34" charset="0"/>
                <a:ea typeface="Calibri" panose="020F0502020204030204" pitchFamily="34" charset="0"/>
                <a:cs typeface="Times New Roman" panose="02020603050405020304" pitchFamily="18" charset="0"/>
              </a:rPr>
              <a:t>Papers Selected: </a:t>
            </a:r>
            <a:r>
              <a:rPr lang="en-IN" sz="1600" b="1" kern="100" dirty="0">
                <a:latin typeface="Calibri" panose="020F0502020204030204" pitchFamily="34" charset="0"/>
                <a:ea typeface="Calibri" panose="020F0502020204030204" pitchFamily="34" charset="0"/>
                <a:cs typeface="Times New Roman" panose="02020603050405020304" pitchFamily="18" charset="0"/>
              </a:rPr>
              <a:t>42</a:t>
            </a:r>
          </a:p>
          <a:p>
            <a:pPr>
              <a:lnSpc>
                <a:spcPct val="107000"/>
              </a:lnSpc>
              <a:spcAft>
                <a:spcPts val="800"/>
              </a:spcAft>
            </a:pPr>
            <a:r>
              <a:rPr lang="en-IN" sz="1600" kern="100" dirty="0">
                <a:latin typeface="Calibri" panose="020F0502020204030204" pitchFamily="34" charset="0"/>
                <a:ea typeface="Calibri" panose="020F0502020204030204" pitchFamily="34" charset="0"/>
                <a:cs typeface="Times New Roman" panose="02020603050405020304" pitchFamily="18" charset="0"/>
              </a:rPr>
              <a:t>Papers Covered: </a:t>
            </a:r>
            <a:r>
              <a:rPr lang="en-IN" sz="1600" b="1" kern="100" dirty="0">
                <a:latin typeface="Calibri" panose="020F0502020204030204" pitchFamily="34" charset="0"/>
                <a:ea typeface="Calibri" panose="020F0502020204030204" pitchFamily="34" charset="0"/>
                <a:cs typeface="Times New Roman" panose="02020603050405020304" pitchFamily="18" charset="0"/>
              </a:rPr>
              <a:t>29</a:t>
            </a:r>
          </a:p>
          <a:p>
            <a:pPr>
              <a:lnSpc>
                <a:spcPct val="107000"/>
              </a:lnSpc>
              <a:spcAft>
                <a:spcPts val="800"/>
              </a:spcAft>
            </a:pPr>
            <a:endParaRPr lang="en-IN" sz="1600" b="1"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6AE6B4A-6E3F-FA64-11B9-C574ABCF46CE}"/>
              </a:ext>
            </a:extLst>
          </p:cNvPr>
          <p:cNvSpPr txBox="1"/>
          <p:nvPr/>
        </p:nvSpPr>
        <p:spPr>
          <a:xfrm>
            <a:off x="4363279" y="1490763"/>
            <a:ext cx="7511830" cy="3652603"/>
          </a:xfrm>
          <a:prstGeom prst="rect">
            <a:avLst/>
          </a:prstGeom>
          <a:noFill/>
        </p:spPr>
        <p:txBody>
          <a:bodyPr wrap="square">
            <a:spAutoFit/>
          </a:bodyPr>
          <a:lstStyle/>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Inclusion/Exclusion Criteria: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Inclusion: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Papers published in peer-reviewed journals or conferences from the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last 5 years</a:t>
            </a:r>
          </a:p>
          <a:p>
            <a:pPr marL="342900" lvl="0" indent="-342900">
              <a:lnSpc>
                <a:spcPct val="107000"/>
              </a:lnSpc>
              <a:buFont typeface="+mj-lt"/>
              <a:buAutoNum type="arabicPeriod"/>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Studies with complete focus on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Model Poisoning Attacks in FL</a:t>
            </a:r>
          </a:p>
          <a:p>
            <a:pPr marL="342900" lvl="0" indent="-342900">
              <a:lnSpc>
                <a:spcPct val="107000"/>
              </a:lnSpc>
              <a:buFont typeface="+mj-lt"/>
              <a:buAutoNum type="arabicPeriod"/>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Research focusing one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newer defence techniques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and performance evaluations.</a:t>
            </a:r>
          </a:p>
          <a:p>
            <a:pPr marL="342900" lvl="0" indent="-342900">
              <a:lnSpc>
                <a:spcPct val="107000"/>
              </a:lnSpc>
              <a:spcAft>
                <a:spcPts val="800"/>
              </a:spcAft>
              <a:buFont typeface="+mj-lt"/>
              <a:buAutoNum type="arabicPeriod"/>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Researches conducted on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industrial datasets and stimulated with real domain datasets in distributed settings </a:t>
            </a: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Exclusion: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Papers discussing broader privacy issues and defence mechanisms. Excluded the papers which provide a generic view of poisoning attacks.</a:t>
            </a:r>
          </a:p>
          <a:p>
            <a:pPr marL="342900" lvl="0" indent="-342900">
              <a:lnSpc>
                <a:spcPct val="107000"/>
              </a:lnSpc>
              <a:spcAft>
                <a:spcPts val="800"/>
              </a:spcAft>
              <a:buFont typeface="+mj-lt"/>
              <a:buAutoNum type="arabicPeriod"/>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Papers which focus on non-poisoning attacks like inference attacks unless linked with model poisoning attacks.</a:t>
            </a:r>
          </a:p>
        </p:txBody>
      </p:sp>
      <p:sp>
        <p:nvSpPr>
          <p:cNvPr id="10" name="TextBox 9">
            <a:extLst>
              <a:ext uri="{FF2B5EF4-FFF2-40B4-BE49-F238E27FC236}">
                <a16:creationId xmlns:a16="http://schemas.microsoft.com/office/drawing/2014/main" id="{2E51DC5C-FECA-5408-F1F6-18E3E7331E48}"/>
              </a:ext>
            </a:extLst>
          </p:cNvPr>
          <p:cNvSpPr txBox="1"/>
          <p:nvPr/>
        </p:nvSpPr>
        <p:spPr>
          <a:xfrm>
            <a:off x="5482617" y="6072352"/>
            <a:ext cx="678729" cy="369332"/>
          </a:xfrm>
          <a:prstGeom prst="rect">
            <a:avLst/>
          </a:prstGeom>
          <a:noFill/>
        </p:spPr>
        <p:txBody>
          <a:bodyPr wrap="square" rtlCol="0">
            <a:spAutoFit/>
          </a:bodyPr>
          <a:lstStyle/>
          <a:p>
            <a:r>
              <a:rPr lang="en-IN" dirty="0"/>
              <a:t>   7</a:t>
            </a:r>
          </a:p>
        </p:txBody>
      </p:sp>
      <p:sp>
        <p:nvSpPr>
          <p:cNvPr id="2" name="TextBox 1">
            <a:extLst>
              <a:ext uri="{FF2B5EF4-FFF2-40B4-BE49-F238E27FC236}">
                <a16:creationId xmlns:a16="http://schemas.microsoft.com/office/drawing/2014/main" id="{D26A3CB9-04B5-739B-215C-1FD0ADCE0DA7}"/>
              </a:ext>
            </a:extLst>
          </p:cNvPr>
          <p:cNvSpPr txBox="1"/>
          <p:nvPr/>
        </p:nvSpPr>
        <p:spPr>
          <a:xfrm>
            <a:off x="761529" y="3796645"/>
            <a:ext cx="4061530" cy="1237070"/>
          </a:xfrm>
          <a:prstGeom prst="rect">
            <a:avLst/>
          </a:prstGeom>
          <a:noFill/>
        </p:spPr>
        <p:txBody>
          <a:bodyPr wrap="square" rtlCol="0">
            <a:spAutoFit/>
          </a:bodyPr>
          <a:lstStyle/>
          <a:p>
            <a:pPr>
              <a:lnSpc>
                <a:spcPct val="107000"/>
              </a:lnSpc>
              <a:spcAft>
                <a:spcPts val="800"/>
              </a:spcAft>
            </a:pPr>
            <a:r>
              <a:rPr lang="en-IN" sz="1600" b="1" kern="100" dirty="0">
                <a:latin typeface="Calibri" panose="020F0502020204030204" pitchFamily="34" charset="0"/>
                <a:ea typeface="Calibri" panose="020F0502020204030204" pitchFamily="34" charset="0"/>
                <a:cs typeface="Times New Roman" panose="02020603050405020304" pitchFamily="18" charset="0"/>
              </a:rPr>
              <a:t>Databases Used:</a:t>
            </a:r>
          </a:p>
          <a:p>
            <a:pPr marL="285750" lvl="0" indent="-285750">
              <a:lnSpc>
                <a:spcPct val="107000"/>
              </a:lnSpc>
              <a:buFont typeface="Arial" panose="020B0604020202020204" pitchFamily="34" charset="0"/>
              <a:buChar cha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IEEE Xplore</a:t>
            </a:r>
          </a:p>
          <a:p>
            <a:pPr marL="285750" lvl="0" indent="-285750">
              <a:lnSpc>
                <a:spcPct val="107000"/>
              </a:lnSpc>
              <a:buFont typeface="Arial" panose="020B0604020202020204" pitchFamily="34" charset="0"/>
              <a:buChar cha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ACM Digital Library</a:t>
            </a:r>
          </a:p>
          <a:p>
            <a:pPr marL="285750" lvl="0" indent="-285750">
              <a:lnSpc>
                <a:spcPct val="107000"/>
              </a:lnSpc>
              <a:spcAft>
                <a:spcPts val="800"/>
              </a:spcAft>
              <a:buFont typeface="Arial" panose="020B0604020202020204" pitchFamily="34" charset="0"/>
              <a:buChar cha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ScienceDirect</a:t>
            </a:r>
          </a:p>
        </p:txBody>
      </p:sp>
    </p:spTree>
    <p:extLst>
      <p:ext uri="{BB962C8B-B14F-4D97-AF65-F5344CB8AC3E}">
        <p14:creationId xmlns:p14="http://schemas.microsoft.com/office/powerpoint/2010/main" val="2182213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2380A-BA74-0CEA-6EF2-9E7805CCC255}"/>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ED1C1600-3D6F-EFEA-ED52-386E48C25EB5}"/>
              </a:ext>
            </a:extLst>
          </p:cNvPr>
          <p:cNvSpPr>
            <a:spLocks noGrp="1"/>
          </p:cNvSpPr>
          <p:nvPr>
            <p:ph type="title"/>
          </p:nvPr>
        </p:nvSpPr>
        <p:spPr>
          <a:xfrm>
            <a:off x="512841" y="488758"/>
            <a:ext cx="9754384" cy="895547"/>
          </a:xfrm>
        </p:spPr>
        <p:txBody>
          <a:bodyPr>
            <a:normAutofit/>
          </a:bodyPr>
          <a:lstStyle/>
          <a:p>
            <a:pPr algn="l"/>
            <a:r>
              <a:rPr lang="en-US" dirty="0">
                <a:solidFill>
                  <a:srgbClr val="5DAAB0"/>
                </a:solidFill>
              </a:rPr>
              <a:t>Attack Mechanisms</a:t>
            </a:r>
          </a:p>
        </p:txBody>
      </p:sp>
      <p:sp>
        <p:nvSpPr>
          <p:cNvPr id="24" name="TextBox 23">
            <a:extLst>
              <a:ext uri="{FF2B5EF4-FFF2-40B4-BE49-F238E27FC236}">
                <a16:creationId xmlns:a16="http://schemas.microsoft.com/office/drawing/2014/main" id="{66DA7D40-4E55-A87C-7CDC-EFF08E51ACA9}"/>
              </a:ext>
            </a:extLst>
          </p:cNvPr>
          <p:cNvSpPr txBox="1"/>
          <p:nvPr/>
        </p:nvSpPr>
        <p:spPr>
          <a:xfrm>
            <a:off x="5778630" y="6259242"/>
            <a:ext cx="678729" cy="369332"/>
          </a:xfrm>
          <a:prstGeom prst="rect">
            <a:avLst/>
          </a:prstGeom>
          <a:noFill/>
        </p:spPr>
        <p:txBody>
          <a:bodyPr wrap="square" rtlCol="0">
            <a:spAutoFit/>
          </a:bodyPr>
          <a:lstStyle/>
          <a:p>
            <a:r>
              <a:rPr lang="en-IN" dirty="0"/>
              <a:t>   8</a:t>
            </a:r>
          </a:p>
        </p:txBody>
      </p:sp>
      <p:sp>
        <p:nvSpPr>
          <p:cNvPr id="4" name="TextBox 3">
            <a:extLst>
              <a:ext uri="{FF2B5EF4-FFF2-40B4-BE49-F238E27FC236}">
                <a16:creationId xmlns:a16="http://schemas.microsoft.com/office/drawing/2014/main" id="{548F4501-882C-42FE-45D2-EA8498CD845A}"/>
              </a:ext>
            </a:extLst>
          </p:cNvPr>
          <p:cNvSpPr txBox="1"/>
          <p:nvPr/>
        </p:nvSpPr>
        <p:spPr>
          <a:xfrm>
            <a:off x="512841" y="1590197"/>
            <a:ext cx="5061680" cy="2308324"/>
          </a:xfrm>
          <a:prstGeom prst="rect">
            <a:avLst/>
          </a:prstGeom>
          <a:noFill/>
          <a:ln>
            <a:solidFill>
              <a:schemeClr val="bg1"/>
            </a:solidFill>
          </a:ln>
        </p:spPr>
        <p:txBody>
          <a:bodyPr wrap="square" rtlCol="0">
            <a:spAutoFit/>
          </a:bodyPr>
          <a:lstStyle/>
          <a:p>
            <a:r>
              <a:rPr lang="en-IN" sz="1600" b="1" dirty="0">
                <a:solidFill>
                  <a:schemeClr val="accent4"/>
                </a:solidFill>
                <a:latin typeface="Calibri" panose="020F0502020204030204" pitchFamily="34" charset="0"/>
                <a:ea typeface="Calibri" panose="020F0502020204030204" pitchFamily="34" charset="0"/>
                <a:cs typeface="Calibri" panose="020F0502020204030204" pitchFamily="34" charset="0"/>
              </a:rPr>
              <a:t>Targeted Attacks</a:t>
            </a:r>
            <a:r>
              <a:rPr lang="en-IN" sz="1600"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1600" dirty="0">
                <a:solidFill>
                  <a:schemeClr val="accent4"/>
                </a:solidFill>
                <a:latin typeface="Calibri" panose="020F0502020204030204" pitchFamily="34" charset="0"/>
                <a:ea typeface="Calibri" panose="020F0502020204030204" pitchFamily="34" charset="0"/>
                <a:cs typeface="Calibri" panose="020F0502020204030204" pitchFamily="34" charset="0"/>
              </a:rPr>
              <a:t>Attackers try to manipulate the model to produce specific output by misclassifying certain selective data points. </a:t>
            </a:r>
            <a:endParaRPr lang="en-IN" sz="1600"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1" dirty="0">
                <a:solidFill>
                  <a:schemeClr val="accent4"/>
                </a:solidFill>
                <a:latin typeface="Calibri" panose="020F0502020204030204" pitchFamily="34" charset="0"/>
                <a:ea typeface="Calibri" panose="020F0502020204030204" pitchFamily="34" charset="0"/>
                <a:cs typeface="Calibri" panose="020F0502020204030204" pitchFamily="34" charset="0"/>
              </a:rPr>
              <a:t>Scaling Attacks: </a:t>
            </a:r>
            <a:r>
              <a:rPr lang="en-US" sz="1600" dirty="0">
                <a:solidFill>
                  <a:schemeClr val="accent4"/>
                </a:solidFill>
                <a:latin typeface="Calibri" panose="020F0502020204030204" pitchFamily="34" charset="0"/>
                <a:ea typeface="Calibri" panose="020F0502020204030204" pitchFamily="34" charset="0"/>
                <a:cs typeface="Calibri" panose="020F0502020204030204" pitchFamily="34" charset="0"/>
              </a:rPr>
              <a:t>Manipulates the model aggregation process by scaling up a malicious client’s gradient update before sending it to the server</a:t>
            </a:r>
          </a:p>
          <a:p>
            <a:pPr marL="285750" indent="-285750">
              <a:buFont typeface="Arial" panose="020B0604020202020204" pitchFamily="34" charset="0"/>
              <a:buChar char="•"/>
            </a:pPr>
            <a:r>
              <a:rPr lang="en-IN" sz="1600" b="1" dirty="0">
                <a:solidFill>
                  <a:schemeClr val="accent4"/>
                </a:solidFill>
                <a:latin typeface="Calibri" panose="020F0502020204030204" pitchFamily="34" charset="0"/>
                <a:ea typeface="Calibri" panose="020F0502020204030204" pitchFamily="34" charset="0"/>
                <a:cs typeface="Calibri" panose="020F0502020204030204" pitchFamily="34" charset="0"/>
              </a:rPr>
              <a:t>Distributed Backdoor Attacks</a:t>
            </a:r>
            <a:r>
              <a:rPr lang="en-US" sz="1600" b="1" dirty="0">
                <a:solidFill>
                  <a:schemeClr val="accent4"/>
                </a:solidFill>
                <a:latin typeface="Calibri" panose="020F0502020204030204" pitchFamily="34" charset="0"/>
                <a:ea typeface="Calibri" panose="020F0502020204030204" pitchFamily="34" charset="0"/>
                <a:cs typeface="Calibri" panose="020F0502020204030204" pitchFamily="34" charset="0"/>
              </a:rPr>
              <a:t>:</a:t>
            </a:r>
            <a:r>
              <a:rPr lang="en-US" sz="1600" dirty="0">
                <a:solidFill>
                  <a:schemeClr val="accent4"/>
                </a:solidFill>
                <a:latin typeface="Calibri" panose="020F0502020204030204" pitchFamily="34" charset="0"/>
                <a:ea typeface="Calibri" panose="020F0502020204030204" pitchFamily="34" charset="0"/>
                <a:cs typeface="Calibri" panose="020F0502020204030204" pitchFamily="34" charset="0"/>
              </a:rPr>
              <a:t> Manipulate the trained model to predict a selective label by embedding a hidden trigger pattern</a:t>
            </a:r>
            <a:endParaRPr lang="en-IN" sz="1600"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5D87AC0-AB8D-FD0F-85B3-74987DD44080}"/>
              </a:ext>
            </a:extLst>
          </p:cNvPr>
          <p:cNvSpPr txBox="1"/>
          <p:nvPr/>
        </p:nvSpPr>
        <p:spPr>
          <a:xfrm>
            <a:off x="512841" y="4177596"/>
            <a:ext cx="5061680" cy="1815882"/>
          </a:xfrm>
          <a:prstGeom prst="rect">
            <a:avLst/>
          </a:prstGeom>
          <a:noFill/>
          <a:ln>
            <a:solidFill>
              <a:schemeClr val="bg1"/>
            </a:solidFill>
          </a:ln>
        </p:spPr>
        <p:txBody>
          <a:bodyPr wrap="square" rtlCol="0">
            <a:spAutoFit/>
          </a:bodyPr>
          <a:lstStyle/>
          <a:p>
            <a:r>
              <a:rPr lang="en-IN" sz="1600" b="1" dirty="0">
                <a:solidFill>
                  <a:schemeClr val="accent4"/>
                </a:solidFill>
                <a:latin typeface="Calibri" panose="020F0502020204030204" pitchFamily="34" charset="0"/>
                <a:ea typeface="Calibri" panose="020F0502020204030204" pitchFamily="34" charset="0"/>
                <a:cs typeface="Calibri" panose="020F0502020204030204" pitchFamily="34" charset="0"/>
              </a:rPr>
              <a:t>Semi-targeted Attacks: </a:t>
            </a:r>
            <a:r>
              <a:rPr lang="en-IN" sz="1600" dirty="0">
                <a:solidFill>
                  <a:schemeClr val="accent4"/>
                </a:solidFill>
                <a:latin typeface="Calibri" panose="020F0502020204030204" pitchFamily="34" charset="0"/>
                <a:ea typeface="Calibri" panose="020F0502020204030204" pitchFamily="34" charset="0"/>
                <a:cs typeface="Calibri" panose="020F0502020204030204" pitchFamily="34" charset="0"/>
              </a:rPr>
              <a:t>Attacker specifies the source class they want to misclassify but not the output class.</a:t>
            </a:r>
          </a:p>
          <a:p>
            <a:pPr marL="285750" indent="-285750">
              <a:buFont typeface="Arial" panose="020B0604020202020204" pitchFamily="34" charset="0"/>
              <a:buChar char="•"/>
            </a:pPr>
            <a:r>
              <a:rPr lang="en-US" sz="1600" b="1" dirty="0">
                <a:solidFill>
                  <a:schemeClr val="accent4"/>
                </a:solidFill>
                <a:latin typeface="Calibri" panose="020F0502020204030204" pitchFamily="34" charset="0"/>
                <a:ea typeface="Calibri" panose="020F0502020204030204" pitchFamily="34" charset="0"/>
                <a:cs typeface="Calibri" panose="020F0502020204030204" pitchFamily="34" charset="0"/>
              </a:rPr>
              <a:t>Adaptive Directional Attack(ADA): </a:t>
            </a:r>
            <a:r>
              <a:rPr lang="en-US" sz="1600" dirty="0">
                <a:solidFill>
                  <a:schemeClr val="accent4"/>
                </a:solidFill>
                <a:latin typeface="Calibri" panose="020F0502020204030204" pitchFamily="34" charset="0"/>
                <a:ea typeface="Calibri" panose="020F0502020204030204" pitchFamily="34" charset="0"/>
                <a:cs typeface="Calibri" panose="020F0502020204030204" pitchFamily="34" charset="0"/>
              </a:rPr>
              <a:t>Evaluates the global model’s gradient updates and by examining the backward gradients identifies the optimum target class</a:t>
            </a:r>
            <a:r>
              <a:rPr lang="en-IN" sz="1600"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5F2E6063-8E2C-1ABA-8D3B-A2A043DC3E47}"/>
              </a:ext>
            </a:extLst>
          </p:cNvPr>
          <p:cNvSpPr txBox="1"/>
          <p:nvPr/>
        </p:nvSpPr>
        <p:spPr>
          <a:xfrm>
            <a:off x="6231835" y="4177596"/>
            <a:ext cx="5330717" cy="1815882"/>
          </a:xfrm>
          <a:prstGeom prst="rect">
            <a:avLst/>
          </a:prstGeom>
          <a:noFill/>
          <a:ln>
            <a:solidFill>
              <a:schemeClr val="bg1"/>
            </a:solidFill>
          </a:ln>
        </p:spPr>
        <p:txBody>
          <a:bodyPr wrap="square" rtlCol="0">
            <a:spAutoFit/>
          </a:bodyPr>
          <a:lstStyle/>
          <a:p>
            <a:r>
              <a:rPr lang="en-IN" sz="1600" b="1" dirty="0">
                <a:solidFill>
                  <a:schemeClr val="accent4"/>
                </a:solidFill>
                <a:latin typeface="Calibri" panose="020F0502020204030204" pitchFamily="34" charset="0"/>
                <a:ea typeface="Calibri" panose="020F0502020204030204" pitchFamily="34" charset="0"/>
                <a:cs typeface="Calibri" panose="020F0502020204030204" pitchFamily="34" charset="0"/>
              </a:rPr>
              <a:t>Fake Client Attacks: </a:t>
            </a:r>
            <a:r>
              <a:rPr lang="en-US" sz="1600" dirty="0">
                <a:solidFill>
                  <a:schemeClr val="accent4"/>
                </a:solidFill>
                <a:latin typeface="Calibri" panose="020F0502020204030204" pitchFamily="34" charset="0"/>
                <a:ea typeface="Calibri" panose="020F0502020204030204" pitchFamily="34" charset="0"/>
                <a:cs typeface="Calibri" panose="020F0502020204030204" pitchFamily="34" charset="0"/>
              </a:rPr>
              <a:t>An attack where attacker introduces fake clients to degrade the performance of the global model.</a:t>
            </a:r>
          </a:p>
          <a:p>
            <a:pPr marL="285750" indent="-285750">
              <a:buFont typeface="Arial" panose="020B0604020202020204" pitchFamily="34" charset="0"/>
              <a:buChar char="•"/>
            </a:pPr>
            <a:r>
              <a:rPr lang="en-US" sz="1600" b="1" dirty="0">
                <a:solidFill>
                  <a:schemeClr val="accent4"/>
                </a:solidFill>
                <a:latin typeface="Calibri" panose="020F0502020204030204" pitchFamily="34" charset="0"/>
                <a:ea typeface="Calibri" panose="020F0502020204030204" pitchFamily="34" charset="0"/>
                <a:cs typeface="Calibri" panose="020F0502020204030204" pitchFamily="34" charset="0"/>
              </a:rPr>
              <a:t>Model Poisoning Attack using Fake Clients (MPAF):</a:t>
            </a:r>
            <a:r>
              <a:rPr lang="en-US" sz="1600" dirty="0">
                <a:solidFill>
                  <a:schemeClr val="accent4"/>
                </a:solidFill>
                <a:latin typeface="Calibri" panose="020F0502020204030204" pitchFamily="34" charset="0"/>
                <a:ea typeface="Calibri" panose="020F0502020204030204" pitchFamily="34" charset="0"/>
                <a:cs typeface="Calibri" panose="020F0502020204030204" pitchFamily="34" charset="0"/>
              </a:rPr>
              <a:t>It injects fake client all together in the system. The fake clients try to pull the global model towards the base model with a low accuracy. </a:t>
            </a:r>
          </a:p>
          <a:p>
            <a:pPr marL="285750" indent="-285750">
              <a:buFont typeface="Arial" panose="020B0604020202020204" pitchFamily="34" charset="0"/>
              <a:buChar char="•"/>
            </a:pPr>
            <a:endParaRPr lang="en-IN" sz="16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8B64B9AF-9317-1B60-373D-DB72E8A9F459}"/>
              </a:ext>
            </a:extLst>
          </p:cNvPr>
          <p:cNvSpPr txBox="1"/>
          <p:nvPr/>
        </p:nvSpPr>
        <p:spPr>
          <a:xfrm>
            <a:off x="6321287" y="1609676"/>
            <a:ext cx="5061680" cy="2308324"/>
          </a:xfrm>
          <a:prstGeom prst="rect">
            <a:avLst/>
          </a:prstGeom>
          <a:noFill/>
        </p:spPr>
        <p:txBody>
          <a:bodyPr wrap="square" rtlCol="0">
            <a:spAutoFit/>
          </a:bodyPr>
          <a:lstStyle/>
          <a:p>
            <a:pPr marL="0" indent="0">
              <a:buNone/>
            </a:pPr>
            <a:r>
              <a:rPr lang="en-IN" sz="1600" b="1" dirty="0">
                <a:solidFill>
                  <a:schemeClr val="accent4"/>
                </a:solidFill>
                <a:latin typeface="Calibri" panose="020F0502020204030204" pitchFamily="34" charset="0"/>
                <a:ea typeface="Calibri" panose="020F0502020204030204" pitchFamily="34" charset="0"/>
                <a:cs typeface="Calibri" panose="020F0502020204030204" pitchFamily="34" charset="0"/>
              </a:rPr>
              <a:t>Untargeted Attacks</a:t>
            </a:r>
            <a:r>
              <a:rPr lang="en-IN" sz="1600" dirty="0">
                <a:solidFill>
                  <a:schemeClr val="accent4"/>
                </a:solidFill>
                <a:latin typeface="Calibri" panose="020F0502020204030204" pitchFamily="34" charset="0"/>
                <a:ea typeface="Calibri" panose="020F0502020204030204" pitchFamily="34" charset="0"/>
                <a:cs typeface="Calibri" panose="020F0502020204030204" pitchFamily="34" charset="0"/>
              </a:rPr>
              <a:t>: Goal is to prevent convergence of the global model by degrading the overall performance. </a:t>
            </a:r>
          </a:p>
          <a:p>
            <a:pPr marL="285750" indent="-285750">
              <a:buFont typeface="Arial" panose="020B0604020202020204" pitchFamily="34" charset="0"/>
              <a:buChar char="•"/>
            </a:pPr>
            <a:r>
              <a:rPr lang="en-IN" sz="16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DeSMP</a:t>
            </a:r>
            <a:r>
              <a:rPr lang="en-IN" sz="1600" b="1" dirty="0">
                <a:solidFill>
                  <a:schemeClr val="accent4"/>
                </a:solidFill>
                <a:latin typeface="Calibri" panose="020F0502020204030204" pitchFamily="34" charset="0"/>
                <a:ea typeface="Calibri" panose="020F0502020204030204" pitchFamily="34" charset="0"/>
                <a:cs typeface="Calibri" panose="020F0502020204030204" pitchFamily="34" charset="0"/>
              </a:rPr>
              <a:t>:</a:t>
            </a:r>
            <a:r>
              <a:rPr lang="en-IN" sz="1600" dirty="0">
                <a:solidFill>
                  <a:schemeClr val="accent4"/>
                </a:solidFill>
                <a:latin typeface="Calibri" panose="020F0502020204030204" pitchFamily="34" charset="0"/>
                <a:ea typeface="Calibri" panose="020F0502020204030204" pitchFamily="34" charset="0"/>
                <a:cs typeface="Calibri" panose="020F0502020204030204" pitchFamily="34" charset="0"/>
              </a:rPr>
              <a:t> A differential privacy(DP) based MPA which adds noise to the local model updates. Central server cannot differentiate between malicious and benign DP noise added ones. </a:t>
            </a:r>
          </a:p>
          <a:p>
            <a:pPr marL="285750" indent="-285750">
              <a:buFont typeface="Arial" panose="020B0604020202020204" pitchFamily="34" charset="0"/>
              <a:buChar char="•"/>
            </a:pPr>
            <a:r>
              <a:rPr lang="en-IN" sz="1600" b="1" dirty="0">
                <a:solidFill>
                  <a:schemeClr val="accent4"/>
                </a:solidFill>
                <a:latin typeface="Calibri" panose="020F0502020204030204" pitchFamily="34" charset="0"/>
                <a:ea typeface="Calibri" panose="020F0502020204030204" pitchFamily="34" charset="0"/>
                <a:cs typeface="Calibri" panose="020F0502020204030204" pitchFamily="34" charset="0"/>
              </a:rPr>
              <a:t>Sine: </a:t>
            </a:r>
            <a:r>
              <a:rPr lang="en-IN" sz="1600" dirty="0">
                <a:solidFill>
                  <a:schemeClr val="accent4"/>
                </a:solidFill>
                <a:latin typeface="Calibri" panose="020F0502020204030204" pitchFamily="34" charset="0"/>
                <a:ea typeface="Calibri" panose="020F0502020204030204" pitchFamily="34" charset="0"/>
                <a:cs typeface="Calibri" panose="020F0502020204030204" pitchFamily="34" charset="0"/>
              </a:rPr>
              <a:t>It utilizes </a:t>
            </a:r>
            <a:r>
              <a:rPr lang="en-US" sz="1600" dirty="0">
                <a:solidFill>
                  <a:schemeClr val="accent4"/>
                </a:solidFill>
                <a:latin typeface="Calibri" panose="020F0502020204030204" pitchFamily="34" charset="0"/>
                <a:ea typeface="Calibri" panose="020F0502020204030204" pitchFamily="34" charset="0"/>
                <a:cs typeface="Calibri" panose="020F0502020204030204" pitchFamily="34" charset="0"/>
              </a:rPr>
              <a:t>vulnerability in cosine similarity which increases the attack success rate and decreases the performance of the central model.</a:t>
            </a:r>
            <a:endParaRPr lang="en-IN" sz="1600" dirty="0"/>
          </a:p>
        </p:txBody>
      </p:sp>
    </p:spTree>
    <p:extLst>
      <p:ext uri="{BB962C8B-B14F-4D97-AF65-F5344CB8AC3E}">
        <p14:creationId xmlns:p14="http://schemas.microsoft.com/office/powerpoint/2010/main" val="4265726149"/>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clean sophisticated presentation</Template>
  <TotalTime>1483</TotalTime>
  <Words>2050</Words>
  <Application>Microsoft Office PowerPoint</Application>
  <PresentationFormat>Widescreen</PresentationFormat>
  <Paragraphs>227</Paragraphs>
  <Slides>19</Slides>
  <Notes>17</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Arial</vt:lpstr>
      <vt:lpstr>Calibri</vt:lpstr>
      <vt:lpstr>Calibri Light</vt:lpstr>
      <vt:lpstr>Constantia</vt:lpstr>
      <vt:lpstr>Office Theme</vt:lpstr>
      <vt:lpstr>1_Custom Design</vt:lpstr>
      <vt:lpstr>Custom Design</vt:lpstr>
      <vt:lpstr>Model Poisoning Attacks in Federated Learning : Literature Review </vt:lpstr>
      <vt:lpstr>What is </vt:lpstr>
      <vt:lpstr>What is </vt:lpstr>
      <vt:lpstr>Objective</vt:lpstr>
      <vt:lpstr>Focus of the Literature Review</vt:lpstr>
      <vt:lpstr>Dimensions of Analysis </vt:lpstr>
      <vt:lpstr>Search Strategies</vt:lpstr>
      <vt:lpstr>Resources</vt:lpstr>
      <vt:lpstr>Attack Mechanisms</vt:lpstr>
      <vt:lpstr>Detection of Attacks</vt:lpstr>
      <vt:lpstr>Heterogeneity in Federated Learning</vt:lpstr>
      <vt:lpstr>Defense Mechanisms</vt:lpstr>
      <vt:lpstr>Literature Review Findings</vt:lpstr>
      <vt:lpstr>Experimental Setup </vt:lpstr>
      <vt:lpstr>Experimental Results  </vt:lpstr>
      <vt:lpstr>Gap Analysis</vt:lpstr>
      <vt:lpstr>Future Research Direction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amrita sinha roy</dc:creator>
  <cp:lastModifiedBy>amrita sinha roy</cp:lastModifiedBy>
  <cp:revision>337</cp:revision>
  <dcterms:created xsi:type="dcterms:W3CDTF">2024-10-22T14:27:05Z</dcterms:created>
  <dcterms:modified xsi:type="dcterms:W3CDTF">2025-09-05T18:48:50Z</dcterms:modified>
</cp:coreProperties>
</file>