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62" r:id="rId6"/>
    <p:sldId id="257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83F18-EFC1-A69F-29E4-E4B1965D9AC2}" v="539" dt="2024-12-03T09:35:46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2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64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6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1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1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8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1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2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2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0533DE-F325-49D6-A3BC-943BA5C1E004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C85095-0CF9-449F-A46D-C393CE7EA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20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3D75-391E-47A2-B8B9-39192B309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047"/>
            <a:ext cx="9144000" cy="30009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 of Efficient Machine Learning Techniques for Prediction of Cardiac Disease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BE88B-F27E-42C3-9A88-1CEAFBDDF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3798" y="4487159"/>
            <a:ext cx="4666268" cy="208332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Meenakshi </a:t>
            </a:r>
            <a:r>
              <a:rPr lang="en-US" sz="1800" dirty="0" err="1"/>
              <a:t>Mangaesh</a:t>
            </a:r>
            <a:endParaRPr lang="en-US" sz="1800" dirty="0"/>
          </a:p>
          <a:p>
            <a:pPr algn="l"/>
            <a:r>
              <a:rPr lang="en-US" sz="1800" dirty="0"/>
              <a:t>Mary Liz</a:t>
            </a:r>
          </a:p>
          <a:p>
            <a:pPr algn="l"/>
            <a:r>
              <a:rPr lang="en-US" sz="1800" dirty="0" err="1"/>
              <a:t>Athulya</a:t>
            </a:r>
            <a:r>
              <a:rPr lang="en-US" sz="1800" dirty="0"/>
              <a:t> Rajeev</a:t>
            </a:r>
          </a:p>
          <a:p>
            <a:pPr algn="l"/>
            <a:r>
              <a:rPr lang="en-US" sz="1800" dirty="0" err="1"/>
              <a:t>Asin</a:t>
            </a:r>
            <a:r>
              <a:rPr lang="en-US" sz="1800" dirty="0"/>
              <a:t> Sona Thomas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6739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73DA-5F04-5C87-4016-B04640C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Evaluation Matrices – Logistic Regression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9743DC-842E-7485-708D-3C6C69A3E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133" y="2002831"/>
            <a:ext cx="5343525" cy="3371850"/>
          </a:xfr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8331928-7EEF-D220-14C3-F3867B7D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47" y="1716066"/>
            <a:ext cx="49377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2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9769-A652-F1F5-A5BE-FBC93CA4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Models Comparison</a:t>
            </a:r>
            <a:endParaRPr lang="en-US" dirty="0"/>
          </a:p>
        </p:txBody>
      </p:sp>
      <p:pic>
        <p:nvPicPr>
          <p:cNvPr id="4" name="Content Placeholder 3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311E146C-15CE-50DD-A123-2A198EA04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42" y="1710687"/>
            <a:ext cx="6096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3E247-EEF9-DC14-AC5D-37507094A972}"/>
              </a:ext>
            </a:extLst>
          </p:cNvPr>
          <p:cNvSpPr txBox="1"/>
          <p:nvPr/>
        </p:nvSpPr>
        <p:spPr>
          <a:xfrm>
            <a:off x="7808947" y="3103964"/>
            <a:ext cx="39768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Random Forest Model seems to have the highest accuracy (95%)</a:t>
            </a:r>
          </a:p>
        </p:txBody>
      </p:sp>
    </p:spTree>
    <p:extLst>
      <p:ext uri="{BB962C8B-B14F-4D97-AF65-F5344CB8AC3E}">
        <p14:creationId xmlns:p14="http://schemas.microsoft.com/office/powerpoint/2010/main" val="285150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B9F5-E4D3-FC46-8A91-3CBBDA2B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2835" y="244258"/>
            <a:ext cx="10353762" cy="970450"/>
          </a:xfrm>
        </p:spPr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Evaluation Metrics Comparison</a:t>
            </a:r>
            <a:endParaRPr lang="en-US" dirty="0"/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F3FDA51-697A-3C2A-5B36-87F6C42A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053" y="1328644"/>
            <a:ext cx="7146096" cy="5283895"/>
          </a:xfrm>
        </p:spPr>
      </p:pic>
    </p:spTree>
    <p:extLst>
      <p:ext uri="{BB962C8B-B14F-4D97-AF65-F5344CB8AC3E}">
        <p14:creationId xmlns:p14="http://schemas.microsoft.com/office/powerpoint/2010/main" val="13067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F0FE-8F87-467C-BCE8-FBDB353E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2580A-5DEC-41C3-BFCF-AF5D0BC26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81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B619-457F-4B30-820A-BC543F87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F774-ABF8-46F4-B2F0-FA9D2958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/>
              <a:t>Dataset</a:t>
            </a:r>
            <a:endParaRPr lang="en-US"/>
          </a:p>
          <a:p>
            <a:pPr indent="-305435"/>
            <a:r>
              <a:rPr lang="en-US" dirty="0"/>
              <a:t>Dataset Overview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/>
              <a:t>Correlation Heatmap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Selected Features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 Evaluation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 Comparison</a:t>
            </a:r>
          </a:p>
          <a:p>
            <a:pPr indent="-305435"/>
            <a:endParaRPr lang="en-IN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22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D5A6-1113-49C7-A495-6DB70B93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EB85E-C588-45B9-BCBE-09B35CC2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9" r="27738" b="8152"/>
          <a:stretch/>
        </p:blipFill>
        <p:spPr>
          <a:xfrm>
            <a:off x="558930" y="1959360"/>
            <a:ext cx="8038316" cy="406295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A027A6C-8BC0-45D4-9C02-F30324542D43}"/>
              </a:ext>
            </a:extLst>
          </p:cNvPr>
          <p:cNvSpPr/>
          <p:nvPr/>
        </p:nvSpPr>
        <p:spPr>
          <a:xfrm flipV="1">
            <a:off x="8597246" y="2263848"/>
            <a:ext cx="63301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825ED-5E1A-42E7-A8D7-518AA468465F}"/>
              </a:ext>
            </a:extLst>
          </p:cNvPr>
          <p:cNvSpPr txBox="1"/>
          <p:nvPr/>
        </p:nvSpPr>
        <p:spPr>
          <a:xfrm>
            <a:off x="9230256" y="1988784"/>
            <a:ext cx="2770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Validated dataset from KAGGLE. It is a heart disease dataset called </a:t>
            </a:r>
            <a:r>
              <a:rPr lang="en-US" dirty="0" err="1"/>
              <a:t>cleavland</a:t>
            </a:r>
            <a:r>
              <a:rPr lang="en-US" dirty="0"/>
              <a:t>  dataset from UCI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0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3EA1-E303-3FA9-D703-943FEFC9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30A3-3DA0-6704-6ABE-BA258847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endParaRPr lang="en-US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Consists of 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4 databases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 Cleveland, Hungary, Switzerland, Long Beach V.</a:t>
            </a:r>
            <a:endParaRPr lang="en-US" dirty="0"/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Contains 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13 attributes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, including the predicted attribute.</a:t>
            </a:r>
            <a:endParaRPr lang="en-US" dirty="0"/>
          </a:p>
          <a:p>
            <a:pPr indent="-305435"/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Target Field</a:t>
            </a:r>
            <a:endParaRPr lang="en-US" dirty="0"/>
          </a:p>
          <a:p>
            <a:pPr marL="1025525" lvl="2" indent="-215900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Refers to the presence of 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heart disease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in the patient.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Integer values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/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0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= No disease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2"/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1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= Disease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3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77D1-CEE4-3697-4F6C-7D6C5681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0945" y="4175"/>
            <a:ext cx="10353762" cy="970450"/>
          </a:xfrm>
        </p:spPr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Correlation Matrix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2F90AD-06BF-5FD1-BA31-EACDDC32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315" y="963301"/>
            <a:ext cx="8128175" cy="5784936"/>
          </a:xfrm>
        </p:spPr>
      </p:pic>
    </p:spTree>
    <p:extLst>
      <p:ext uri="{BB962C8B-B14F-4D97-AF65-F5344CB8AC3E}">
        <p14:creationId xmlns:p14="http://schemas.microsoft.com/office/powerpoint/2010/main" val="398271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A865-97B1-2EAE-D73F-BE56C765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Correlation -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BC3A-6817-00A4-C365-730115F99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2011"/>
            <a:ext cx="5677379" cy="71847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305435">
              <a:buFont typeface="Wingdings" charset="2"/>
              <a:buChar char="v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CCCC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Correlation with Target Variable: 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sto MT" panose="0204060305050503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C4B96-048A-DE9A-7A10-15C3E0724057}"/>
              </a:ext>
            </a:extLst>
          </p:cNvPr>
          <p:cNvSpPr txBox="1"/>
          <p:nvPr/>
        </p:nvSpPr>
        <p:spPr>
          <a:xfrm>
            <a:off x="6970921" y="2436374"/>
            <a:ext cx="3248106" cy="358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2000" dirty="0" err="1">
                <a:solidFill>
                  <a:srgbClr val="CCCCCC"/>
                </a:solidFill>
                <a:latin typeface="Consolas"/>
              </a:rPr>
              <a:t>trestbps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-0.138772 </a:t>
            </a:r>
            <a:endParaRPr lang="en-US" sz="2000" dirty="0">
              <a:solidFill>
                <a:srgbClr val="FFFFFF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2000" dirty="0">
                <a:solidFill>
                  <a:srgbClr val="CCCCCC"/>
                </a:solidFill>
                <a:latin typeface="Consolas"/>
              </a:rPr>
              <a:t>age -0.229324 </a:t>
            </a:r>
            <a:endParaRPr lang="en-US" sz="2000" dirty="0"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2000" dirty="0">
                <a:solidFill>
                  <a:srgbClr val="00B0F0"/>
                </a:solidFill>
                <a:latin typeface="Consolas"/>
              </a:rPr>
              <a:t>sex -0.279501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2000" err="1">
                <a:solidFill>
                  <a:srgbClr val="00B0F0"/>
                </a:solidFill>
                <a:latin typeface="Consolas"/>
              </a:rPr>
              <a:t>thal</a:t>
            </a:r>
            <a:r>
              <a:rPr lang="en-US" sz="2000" dirty="0">
                <a:solidFill>
                  <a:srgbClr val="00B0F0"/>
                </a:solidFill>
                <a:latin typeface="Consolas"/>
              </a:rPr>
              <a:t> -0.337838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2000" dirty="0">
                <a:solidFill>
                  <a:srgbClr val="00B0F0"/>
                </a:solidFill>
                <a:latin typeface="Consolas"/>
              </a:rPr>
              <a:t>ca -0.382085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2000" err="1">
                <a:solidFill>
                  <a:srgbClr val="00B0F0"/>
                </a:solidFill>
                <a:latin typeface="Consolas"/>
              </a:rPr>
              <a:t>exang</a:t>
            </a:r>
            <a:r>
              <a:rPr lang="en-US" sz="2000" dirty="0">
                <a:solidFill>
                  <a:srgbClr val="00B0F0"/>
                </a:solidFill>
                <a:latin typeface="Consolas"/>
              </a:rPr>
              <a:t> -0.438029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"/>
              <a:buChar char="v"/>
            </a:pPr>
            <a:r>
              <a:rPr lang="en-US" sz="2000" err="1">
                <a:solidFill>
                  <a:srgbClr val="00B0F0"/>
                </a:solidFill>
                <a:latin typeface="Consolas"/>
              </a:rPr>
              <a:t>oldpeak</a:t>
            </a:r>
            <a:r>
              <a:rPr lang="en-US" sz="2000" dirty="0">
                <a:solidFill>
                  <a:srgbClr val="00B0F0"/>
                </a:solidFill>
                <a:latin typeface="Consolas"/>
              </a:rPr>
              <a:t> -0.438441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algn="l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2ED53-2890-A5B8-2949-89B865F508D8}"/>
              </a:ext>
            </a:extLst>
          </p:cNvPr>
          <p:cNvSpPr txBox="1"/>
          <p:nvPr/>
        </p:nvSpPr>
        <p:spPr>
          <a:xfrm>
            <a:off x="2131773" y="2440719"/>
            <a:ext cx="3962259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en-US" sz="2000" dirty="0">
                <a:solidFill>
                  <a:srgbClr val="92D050"/>
                </a:solidFill>
                <a:latin typeface="Consolas"/>
              </a:rPr>
              <a:t>target 1.000000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</a:t>
            </a:r>
            <a:endParaRPr lang="en-US" sz="2000" dirty="0"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en-US" sz="2000" dirty="0">
                <a:solidFill>
                  <a:srgbClr val="00B0F0"/>
                </a:solidFill>
                <a:latin typeface="Consolas"/>
              </a:rPr>
              <a:t>cp 0.434854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en-US" sz="2000" err="1">
                <a:solidFill>
                  <a:srgbClr val="00B0F0"/>
                </a:solidFill>
                <a:latin typeface="Consolas"/>
              </a:rPr>
              <a:t>thalach</a:t>
            </a:r>
            <a:r>
              <a:rPr lang="en-US" sz="2000" dirty="0">
                <a:solidFill>
                  <a:srgbClr val="00B0F0"/>
                </a:solidFill>
                <a:latin typeface="Consolas"/>
              </a:rPr>
              <a:t> 0.422895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en-US" sz="2000" dirty="0">
                <a:solidFill>
                  <a:srgbClr val="00B0F0"/>
                </a:solidFill>
                <a:latin typeface="Consolas"/>
              </a:rPr>
              <a:t>slope 0.345512 </a:t>
            </a:r>
            <a:endParaRPr lang="en-US" sz="2000">
              <a:solidFill>
                <a:srgbClr val="00B0F0"/>
              </a:solidFill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en-US" sz="2000" err="1">
                <a:solidFill>
                  <a:srgbClr val="00B0F0"/>
                </a:solidFill>
                <a:latin typeface="Consolas"/>
              </a:rPr>
              <a:t>restecg</a:t>
            </a:r>
            <a:r>
              <a:rPr lang="en-US" sz="2000" dirty="0">
                <a:solidFill>
                  <a:srgbClr val="00B0F0"/>
                </a:solidFill>
                <a:latin typeface="Consolas"/>
              </a:rPr>
              <a:t> 0.134468 </a:t>
            </a: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en-US" sz="2000" dirty="0" err="1">
                <a:solidFill>
                  <a:srgbClr val="CCCCCC"/>
                </a:solidFill>
                <a:latin typeface="Consolas"/>
              </a:rPr>
              <a:t>fbs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-0.041164 </a:t>
            </a:r>
            <a:endParaRPr lang="en-US" sz="2000" dirty="0">
              <a:latin typeface="Consolas"/>
            </a:endParaRPr>
          </a:p>
          <a:p>
            <a:pPr marL="285750" indent="-305435">
              <a:spcBef>
                <a:spcPct val="20000"/>
              </a:spcBef>
              <a:spcAft>
                <a:spcPts val="600"/>
              </a:spcAft>
              <a:buFont typeface="Wingdings,Sans-Serif"/>
              <a:buChar char="v"/>
            </a:pPr>
            <a:r>
              <a:rPr lang="en-US" sz="2000" dirty="0" err="1">
                <a:solidFill>
                  <a:srgbClr val="CCCCCC"/>
                </a:solidFill>
                <a:latin typeface="Consolas"/>
              </a:rPr>
              <a:t>chol</a:t>
            </a:r>
            <a:r>
              <a:rPr lang="en-US" sz="2000" dirty="0">
                <a:solidFill>
                  <a:srgbClr val="CCCCCC"/>
                </a:solidFill>
                <a:latin typeface="Consolas"/>
              </a:rPr>
              <a:t> -0.099966 </a:t>
            </a:r>
            <a:endParaRPr lang="en-US" sz="2000" dirty="0">
              <a:latin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A7989-8465-C372-D24F-6FA2CFFFD224}"/>
              </a:ext>
            </a:extLst>
          </p:cNvPr>
          <p:cNvSpPr txBox="1"/>
          <p:nvPr/>
        </p:nvSpPr>
        <p:spPr>
          <a:xfrm>
            <a:off x="1596104" y="5978390"/>
            <a:ext cx="2744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BFBFBF"/>
                </a:solidFill>
                <a:ea typeface="+mn-lt"/>
                <a:cs typeface="+mn-lt"/>
              </a:rPr>
              <a:t>🟦</a:t>
            </a:r>
            <a:r>
              <a:rPr lang="en-US" sz="1200" dirty="0">
                <a:solidFill>
                  <a:srgbClr val="BFBFBF"/>
                </a:solidFill>
              </a:rPr>
              <a:t> - </a:t>
            </a:r>
            <a:r>
              <a:rPr lang="en-US" dirty="0"/>
              <a:t>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141528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4701-8BB5-1859-38E5-71B99A8A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CE4C-3A21-DE85-D71A-CB92B5D7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Random Forest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Support Vector 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macine</a:t>
            </a:r>
            <a:endParaRPr lang="en-US" dirty="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6859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73DA-5F04-5C87-4016-B04640C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Evaluation Matrices – Random Forest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A29E06-98EF-9422-8E35-645AF2EC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62" y="1579164"/>
            <a:ext cx="4937760" cy="411480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2C646E-8200-6D39-477D-E7FAECDA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23" y="1955691"/>
            <a:ext cx="57340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73DA-5F04-5C87-4016-B04640C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Evaluation Matrices – SVM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D816B8-0E51-BC43-CB15-6ACA5187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57" y="1951842"/>
            <a:ext cx="5343525" cy="3371850"/>
          </a:xfrm>
          <a:prstGeom prst="rect">
            <a:avLst/>
          </a:prstGeom>
        </p:spPr>
      </p:pic>
      <p:pic>
        <p:nvPicPr>
          <p:cNvPr id="10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6AA30B40-DCED-4FE9-B26E-EB05F1C44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262" y="1579164"/>
            <a:ext cx="4937760" cy="4114800"/>
          </a:xfrm>
        </p:spPr>
      </p:pic>
    </p:spTree>
    <p:extLst>
      <p:ext uri="{BB962C8B-B14F-4D97-AF65-F5344CB8AC3E}">
        <p14:creationId xmlns:p14="http://schemas.microsoft.com/office/powerpoint/2010/main" val="247850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98F9F4649A6BE469C2319AB73E6B3D2" ma:contentTypeVersion="6" ma:contentTypeDescription="Ein neues Dokument erstellen." ma:contentTypeScope="" ma:versionID="f109132346e50e0fdf70763b944f558f">
  <xsd:schema xmlns:xsd="http://www.w3.org/2001/XMLSchema" xmlns:xs="http://www.w3.org/2001/XMLSchema" xmlns:p="http://schemas.microsoft.com/office/2006/metadata/properties" xmlns:ns3="03e3ae39-6e69-4971-8098-4a07434fa6ce" targetNamespace="http://schemas.microsoft.com/office/2006/metadata/properties" ma:root="true" ma:fieldsID="de3d1f2291c7bf6afb07922272f39db1" ns3:_="">
    <xsd:import namespace="03e3ae39-6e69-4971-8098-4a07434fa6c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3ae39-6e69-4971-8098-4a07434fa6c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e3ae39-6e69-4971-8098-4a07434fa6ce" xsi:nil="true"/>
  </documentManagement>
</p:properties>
</file>

<file path=customXml/itemProps1.xml><?xml version="1.0" encoding="utf-8"?>
<ds:datastoreItem xmlns:ds="http://schemas.openxmlformats.org/officeDocument/2006/customXml" ds:itemID="{EA44A552-FB66-4FC2-AEE4-1B4BA7459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CC9D59-7D23-48D8-9ACC-EDAC11D09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e3ae39-6e69-4971-8098-4a07434fa6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35DC8E-6C12-4F97-962D-6CB2B8DDEC60}">
  <ds:schemaRefs>
    <ds:schemaRef ds:uri="http://purl.org/dc/elements/1.1/"/>
    <ds:schemaRef ds:uri="http://purl.org/dc/terms/"/>
    <ds:schemaRef ds:uri="03e3ae39-6e69-4971-8098-4a07434fa6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864</TotalTime>
  <Words>132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</vt:lpstr>
      <vt:lpstr>Implementation of Efficient Machine Learning Techniques for Prediction of Cardiac Disease</vt:lpstr>
      <vt:lpstr>CONTENTS</vt:lpstr>
      <vt:lpstr>DATASET</vt:lpstr>
      <vt:lpstr>Dataset Overview</vt:lpstr>
      <vt:lpstr>Correlation Matrix</vt:lpstr>
      <vt:lpstr>Correlation - Details</vt:lpstr>
      <vt:lpstr>Models Used</vt:lpstr>
      <vt:lpstr>Evaluation Matrices – Random Forest</vt:lpstr>
      <vt:lpstr>Evaluation Matrices – SVM</vt:lpstr>
      <vt:lpstr>Evaluation Matrices – Logistic Regression</vt:lpstr>
      <vt:lpstr>Models Comparison</vt:lpstr>
      <vt:lpstr>Evaluation Metrics 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Efficient Machine Learning Techniques for Prediction of Cardiac Disease</dc:title>
  <dc:creator>acer</dc:creator>
  <cp:lastModifiedBy>Asin Thomas</cp:lastModifiedBy>
  <cp:revision>227</cp:revision>
  <dcterms:created xsi:type="dcterms:W3CDTF">2024-05-27T19:28:51Z</dcterms:created>
  <dcterms:modified xsi:type="dcterms:W3CDTF">2024-12-03T09:35:48Z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0x010100C98F9F4649A6BE469C2319AB73E6B3D2</vt:lpwstr>
  </property>
</Properties>
</file>