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1" r:id="rId9"/>
    <p:sldId id="269" r:id="rId10"/>
    <p:sldId id="263" r:id="rId11"/>
    <p:sldId id="264" r:id="rId12"/>
    <p:sldId id="265" r:id="rId13"/>
    <p:sldId id="271" r:id="rId14"/>
    <p:sldId id="272" r:id="rId15"/>
    <p:sldId id="270"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712F-112F-C888-DFBE-9592318B2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F77DF7-1A39-465F-AD3A-5922BB6E25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E6B579-1385-9717-7DE9-56AD638788AA}"/>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E4820F0A-ACF6-37C6-541B-64326DF64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B3EE3-AC7E-AB0D-DE6F-CC1370CE6860}"/>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22296421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E77-E9D8-2CFE-1E0C-054E6F138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86580-8742-B65C-F4F3-0964002B0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F993F-2214-BBD8-3F95-719A081D023B}"/>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22867B44-D5E3-4A74-F96E-6B97B0E1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4D57B-25B2-927E-1017-4A825C526683}"/>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21359875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C5EF7-9DC8-09B9-826C-40494D853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A67F68-C5EF-AC2B-EC82-67DAC8B7F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40D98-9AC9-6933-E1CE-34650B9FD371}"/>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3E6A8431-6F34-B429-9FA0-B0299C03D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30B29-3805-30E5-0BEF-A12F93907875}"/>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21816949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5CAC-B40B-FDE2-CA39-FE9A5F54FD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43383B-6E6C-F35C-C462-1963E02B9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CAD58D-54A4-ED56-8CD6-84E4251764F4}"/>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15899A3F-B948-5F08-2A61-D376F31A94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155D24-2C6E-EBF6-03CA-4EEB9E25B849}"/>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38901028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80D0-A164-E381-C321-C92B240693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A69EC5-7174-C2D5-3580-8DD80BB79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71E3B-7005-5F70-89DC-C4D52C0341BE}"/>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B79E6694-DC4A-5E47-3CD0-D038229BF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74662-311F-B0AE-CA33-9A8328959FB8}"/>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114698867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696E-FF9B-B954-CC44-9CF1FBC20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3F2AD7-8B3A-F43B-D734-F101B4329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2E4D7F-2615-D834-5FBF-D30F7077AF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54FE9D-AF95-3CE2-E2E4-F5DBD11D5E32}"/>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6" name="Footer Placeholder 5">
            <a:extLst>
              <a:ext uri="{FF2B5EF4-FFF2-40B4-BE49-F238E27FC236}">
                <a16:creationId xmlns:a16="http://schemas.microsoft.com/office/drawing/2014/main" id="{3CB6665D-C264-2688-64E5-D111E90273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F396D3-AABB-F60B-5EF2-5543CA26887E}"/>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2029553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1259-71DC-B711-365B-AC08F08D28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BACCF-1C41-59DD-29EA-87360E2C4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5F11F-515F-5731-55CF-37812A1E08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F8690-695D-4193-4C9B-31C3EF5BE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90C53-4BB8-BC7E-6348-D4F2B336E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194C6F-8766-34FF-73D7-250795BC4DD7}"/>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8" name="Footer Placeholder 7">
            <a:extLst>
              <a:ext uri="{FF2B5EF4-FFF2-40B4-BE49-F238E27FC236}">
                <a16:creationId xmlns:a16="http://schemas.microsoft.com/office/drawing/2014/main" id="{28170246-65B7-C8CD-073B-E422805FE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DA2743-BC0B-12DC-C415-C9B98DFFF8B0}"/>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130525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8BCD-15C6-3B81-1E88-D09CF4F67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498CAB-1887-9C09-A7A3-9E64E3E84DCF}"/>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4" name="Footer Placeholder 3">
            <a:extLst>
              <a:ext uri="{FF2B5EF4-FFF2-40B4-BE49-F238E27FC236}">
                <a16:creationId xmlns:a16="http://schemas.microsoft.com/office/drawing/2014/main" id="{4B923B90-654F-DDA7-4CE0-A7B3A26E4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1A068-8189-960A-B138-2966E14802A8}"/>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1292511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82B47-DAA6-457C-16A3-DF98B7EC14D9}"/>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3" name="Footer Placeholder 2">
            <a:extLst>
              <a:ext uri="{FF2B5EF4-FFF2-40B4-BE49-F238E27FC236}">
                <a16:creationId xmlns:a16="http://schemas.microsoft.com/office/drawing/2014/main" id="{7E922F7A-0DD0-4831-A81C-51938F1EF8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7BAB1B-0693-5757-BCA0-DEC18EDADC1D}"/>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1556153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7ABA-1472-00EA-204E-E508BC76E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66ED79-6FED-2198-5E59-33C019CB30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6822EB-2D75-5192-324C-8DBA31A67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3442B-26A4-53AF-4137-18BE276A3949}"/>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6" name="Footer Placeholder 5">
            <a:extLst>
              <a:ext uri="{FF2B5EF4-FFF2-40B4-BE49-F238E27FC236}">
                <a16:creationId xmlns:a16="http://schemas.microsoft.com/office/drawing/2014/main" id="{C7F82677-C87B-44B6-7A5B-582B2DF99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1E69C-F34A-D8EE-F6F4-9DAEC1928AB4}"/>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7126732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D1D3-D39F-1781-E8A8-DD1924395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5A582B-F07D-8B4A-2FCA-EE195C277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5F0665-6AC1-F7B8-C19D-9F60037AC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1D73E-5D65-61CC-2DBD-708C137C7102}"/>
              </a:ext>
            </a:extLst>
          </p:cNvPr>
          <p:cNvSpPr>
            <a:spLocks noGrp="1"/>
          </p:cNvSpPr>
          <p:nvPr>
            <p:ph type="dt" sz="half" idx="10"/>
          </p:nvPr>
        </p:nvSpPr>
        <p:spPr/>
        <p:txBody>
          <a:bodyPr/>
          <a:lstStyle/>
          <a:p>
            <a:fld id="{0E2B7E99-B533-4F3B-942B-0913F7BDAF87}" type="datetimeFigureOut">
              <a:rPr lang="en-US" smtClean="0"/>
              <a:t>10/28/2024</a:t>
            </a:fld>
            <a:endParaRPr lang="en-US"/>
          </a:p>
        </p:txBody>
      </p:sp>
      <p:sp>
        <p:nvSpPr>
          <p:cNvPr id="6" name="Footer Placeholder 5">
            <a:extLst>
              <a:ext uri="{FF2B5EF4-FFF2-40B4-BE49-F238E27FC236}">
                <a16:creationId xmlns:a16="http://schemas.microsoft.com/office/drawing/2014/main" id="{129B76E2-138D-DE8D-9854-1958A8B6B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B1782-C0E0-3B8A-F420-59D27F4D2846}"/>
              </a:ext>
            </a:extLst>
          </p:cNvPr>
          <p:cNvSpPr>
            <a:spLocks noGrp="1"/>
          </p:cNvSpPr>
          <p:nvPr>
            <p:ph type="sldNum" sz="quarter" idx="12"/>
          </p:nvPr>
        </p:nvSpPr>
        <p:spPr/>
        <p:txBody>
          <a:bodyPr/>
          <a:lstStyle/>
          <a:p>
            <a:fld id="{1FCA73B3-2570-46EC-8DDC-BA9242D37F33}" type="slidenum">
              <a:rPr lang="en-US" smtClean="0"/>
              <a:t>‹#›</a:t>
            </a:fld>
            <a:endParaRPr lang="en-US"/>
          </a:p>
        </p:txBody>
      </p:sp>
    </p:spTree>
    <p:extLst>
      <p:ext uri="{BB962C8B-B14F-4D97-AF65-F5344CB8AC3E}">
        <p14:creationId xmlns:p14="http://schemas.microsoft.com/office/powerpoint/2010/main" val="2474181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9B272-7466-58C4-5973-3FC32E0A9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661733-D3D4-A448-007D-3A522BD16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45F50-99C3-C05A-C276-BA6A2212F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2B7E99-B533-4F3B-942B-0913F7BDAF87}" type="datetimeFigureOut">
              <a:rPr lang="en-US" smtClean="0"/>
              <a:t>10/28/2024</a:t>
            </a:fld>
            <a:endParaRPr lang="en-US"/>
          </a:p>
        </p:txBody>
      </p:sp>
      <p:sp>
        <p:nvSpPr>
          <p:cNvPr id="5" name="Footer Placeholder 4">
            <a:extLst>
              <a:ext uri="{FF2B5EF4-FFF2-40B4-BE49-F238E27FC236}">
                <a16:creationId xmlns:a16="http://schemas.microsoft.com/office/drawing/2014/main" id="{E2A15554-922B-04B4-8387-964D1BD802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6A090E-F6F0-71D2-AA78-8189E3D8C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CA73B3-2570-46EC-8DDC-BA9242D37F33}" type="slidenum">
              <a:rPr lang="en-US" smtClean="0"/>
              <a:t>‹#›</a:t>
            </a:fld>
            <a:endParaRPr lang="en-US"/>
          </a:p>
        </p:txBody>
      </p:sp>
    </p:spTree>
    <p:extLst>
      <p:ext uri="{BB962C8B-B14F-4D97-AF65-F5344CB8AC3E}">
        <p14:creationId xmlns:p14="http://schemas.microsoft.com/office/powerpoint/2010/main" val="790497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omputer screen with a graph on it&#10;&#10;Description automatically generated">
            <a:extLst>
              <a:ext uri="{FF2B5EF4-FFF2-40B4-BE49-F238E27FC236}">
                <a16:creationId xmlns:a16="http://schemas.microsoft.com/office/drawing/2014/main" id="{EABAF77F-F9F4-746F-76A3-6F6EE7DF0D0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209780" cy="6858000"/>
          </a:xfrm>
          <a:prstGeom prst="rect">
            <a:avLst/>
          </a:prstGeom>
        </p:spPr>
      </p:pic>
      <p:sp>
        <p:nvSpPr>
          <p:cNvPr id="11" name="Rectangle 10">
            <a:extLst>
              <a:ext uri="{FF2B5EF4-FFF2-40B4-BE49-F238E27FC236}">
                <a16:creationId xmlns:a16="http://schemas.microsoft.com/office/drawing/2014/main" id="{43E6E28D-DE31-FB0B-CC9D-49B9D368EF59}"/>
              </a:ext>
            </a:extLst>
          </p:cNvPr>
          <p:cNvSpPr/>
          <p:nvPr/>
        </p:nvSpPr>
        <p:spPr>
          <a:xfrm>
            <a:off x="0" y="0"/>
            <a:ext cx="12192000" cy="6858000"/>
          </a:xfrm>
          <a:prstGeom prst="rect">
            <a:avLst/>
          </a:prstGeom>
          <a:solidFill>
            <a:schemeClr val="dk1">
              <a:alpha val="7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61E55193-E3CF-4FE3-0B2B-942289D096EE}"/>
              </a:ext>
            </a:extLst>
          </p:cNvPr>
          <p:cNvSpPr>
            <a:spLocks noGrp="1"/>
          </p:cNvSpPr>
          <p:nvPr>
            <p:ph type="subTitle" idx="1"/>
          </p:nvPr>
        </p:nvSpPr>
        <p:spPr>
          <a:xfrm>
            <a:off x="2605549" y="4821238"/>
            <a:ext cx="9144000" cy="1655762"/>
          </a:xfrm>
        </p:spPr>
        <p:txBody>
          <a:bodyPr>
            <a:normAutofit lnSpcReduction="10000"/>
          </a:bodyPr>
          <a:lstStyle/>
          <a:p>
            <a:pPr algn="r"/>
            <a:r>
              <a:rPr lang="en-US" dirty="0">
                <a:solidFill>
                  <a:schemeClr val="bg1"/>
                </a:solidFill>
                <a:latin typeface="Poppins Medium" panose="00000600000000000000" pitchFamily="2" charset="0"/>
                <a:cs typeface="Poppins Medium" panose="00000600000000000000" pitchFamily="2" charset="0"/>
              </a:rPr>
              <a:t>Allan Johns</a:t>
            </a:r>
          </a:p>
          <a:p>
            <a:pPr algn="r"/>
            <a:r>
              <a:rPr lang="en-US" dirty="0">
                <a:solidFill>
                  <a:schemeClr val="bg1"/>
                </a:solidFill>
                <a:latin typeface="Poppins Medium" panose="00000600000000000000" pitchFamily="2" charset="0"/>
                <a:cs typeface="Poppins Medium" panose="00000600000000000000" pitchFamily="2" charset="0"/>
              </a:rPr>
              <a:t>Amritesh Vadakkedath Babu</a:t>
            </a:r>
          </a:p>
          <a:p>
            <a:pPr algn="r"/>
            <a:r>
              <a:rPr lang="en-US" dirty="0" err="1">
                <a:solidFill>
                  <a:schemeClr val="bg1"/>
                </a:solidFill>
                <a:latin typeface="Poppins Medium" panose="00000600000000000000" pitchFamily="2" charset="0"/>
                <a:cs typeface="Poppins Medium" panose="00000600000000000000" pitchFamily="2" charset="0"/>
              </a:rPr>
              <a:t>Anaz</a:t>
            </a:r>
            <a:r>
              <a:rPr lang="en-US" dirty="0">
                <a:solidFill>
                  <a:schemeClr val="bg1"/>
                </a:solidFill>
                <a:latin typeface="Poppins Medium" panose="00000600000000000000" pitchFamily="2" charset="0"/>
                <a:cs typeface="Poppins Medium" panose="00000600000000000000" pitchFamily="2" charset="0"/>
              </a:rPr>
              <a:t> </a:t>
            </a:r>
            <a:r>
              <a:rPr lang="en-US" dirty="0" err="1">
                <a:solidFill>
                  <a:schemeClr val="bg1"/>
                </a:solidFill>
                <a:latin typeface="Poppins Medium" panose="00000600000000000000" pitchFamily="2" charset="0"/>
                <a:cs typeface="Poppins Medium" panose="00000600000000000000" pitchFamily="2" charset="0"/>
              </a:rPr>
              <a:t>Nizarudeen</a:t>
            </a:r>
            <a:r>
              <a:rPr lang="en-US" dirty="0">
                <a:solidFill>
                  <a:schemeClr val="bg1"/>
                </a:solidFill>
                <a:latin typeface="Poppins Medium" panose="00000600000000000000" pitchFamily="2" charset="0"/>
                <a:cs typeface="Poppins Medium" panose="00000600000000000000" pitchFamily="2" charset="0"/>
              </a:rPr>
              <a:t> </a:t>
            </a:r>
            <a:r>
              <a:rPr lang="en-US" dirty="0" err="1">
                <a:solidFill>
                  <a:schemeClr val="bg1"/>
                </a:solidFill>
                <a:latin typeface="Poppins Medium" panose="00000600000000000000" pitchFamily="2" charset="0"/>
                <a:cs typeface="Poppins Medium" panose="00000600000000000000" pitchFamily="2" charset="0"/>
              </a:rPr>
              <a:t>Raseena</a:t>
            </a:r>
            <a:r>
              <a:rPr lang="en-US" dirty="0">
                <a:solidFill>
                  <a:schemeClr val="bg1"/>
                </a:solidFill>
                <a:latin typeface="Poppins Medium" panose="00000600000000000000" pitchFamily="2" charset="0"/>
                <a:cs typeface="Poppins Medium" panose="00000600000000000000" pitchFamily="2" charset="0"/>
              </a:rPr>
              <a:t> </a:t>
            </a:r>
            <a:r>
              <a:rPr lang="en-US" dirty="0" err="1">
                <a:solidFill>
                  <a:schemeClr val="bg1"/>
                </a:solidFill>
                <a:latin typeface="Poppins Medium" panose="00000600000000000000" pitchFamily="2" charset="0"/>
                <a:cs typeface="Poppins Medium" panose="00000600000000000000" pitchFamily="2" charset="0"/>
              </a:rPr>
              <a:t>Beevi</a:t>
            </a:r>
            <a:endParaRPr lang="en-US" dirty="0">
              <a:solidFill>
                <a:schemeClr val="bg1"/>
              </a:solidFill>
              <a:latin typeface="Poppins Medium" panose="00000600000000000000" pitchFamily="2" charset="0"/>
              <a:cs typeface="Poppins Medium" panose="00000600000000000000" pitchFamily="2" charset="0"/>
            </a:endParaRPr>
          </a:p>
          <a:p>
            <a:pPr algn="r"/>
            <a:r>
              <a:rPr lang="en-US" dirty="0">
                <a:solidFill>
                  <a:schemeClr val="bg1"/>
                </a:solidFill>
                <a:latin typeface="Poppins Medium" panose="00000600000000000000" pitchFamily="2" charset="0"/>
                <a:cs typeface="Poppins Medium" panose="00000600000000000000" pitchFamily="2" charset="0"/>
              </a:rPr>
              <a:t>Asin Sona Thomas</a:t>
            </a:r>
          </a:p>
        </p:txBody>
      </p:sp>
      <p:sp>
        <p:nvSpPr>
          <p:cNvPr id="4" name="Title 3">
            <a:extLst>
              <a:ext uri="{FF2B5EF4-FFF2-40B4-BE49-F238E27FC236}">
                <a16:creationId xmlns:a16="http://schemas.microsoft.com/office/drawing/2014/main" id="{B9706F9C-0054-D97C-A642-93F3C2BC07F4}"/>
              </a:ext>
            </a:extLst>
          </p:cNvPr>
          <p:cNvSpPr>
            <a:spLocks noGrp="1"/>
          </p:cNvSpPr>
          <p:nvPr>
            <p:ph type="ctrTitle"/>
          </p:nvPr>
        </p:nvSpPr>
        <p:spPr>
          <a:xfrm>
            <a:off x="114577" y="2455759"/>
            <a:ext cx="11962846" cy="973241"/>
          </a:xfrm>
        </p:spPr>
        <p:txBody>
          <a:bodyPr>
            <a:normAutofit fontScale="90000"/>
          </a:bodyPr>
          <a:lstStyle/>
          <a:p>
            <a:r>
              <a:rPr lang="en-US" dirty="0">
                <a:solidFill>
                  <a:schemeClr val="bg1"/>
                </a:solidFill>
                <a:effectLst>
                  <a:outerShdw blurRad="50800" dist="38100" dir="5400000" algn="t" rotWithShape="0">
                    <a:schemeClr val="bg1"/>
                  </a:outerShdw>
                </a:effectLst>
                <a:latin typeface="Montserrat Medium" pitchFamily="2" charset="0"/>
              </a:rPr>
              <a:t>Lab Inventory Management API</a:t>
            </a:r>
          </a:p>
        </p:txBody>
      </p:sp>
      <p:sp>
        <p:nvSpPr>
          <p:cNvPr id="6" name="Subtitle 4">
            <a:extLst>
              <a:ext uri="{FF2B5EF4-FFF2-40B4-BE49-F238E27FC236}">
                <a16:creationId xmlns:a16="http://schemas.microsoft.com/office/drawing/2014/main" id="{442382E8-43A4-1834-7DAB-6138E8BB6793}"/>
              </a:ext>
            </a:extLst>
          </p:cNvPr>
          <p:cNvSpPr txBox="1">
            <a:spLocks/>
          </p:cNvSpPr>
          <p:nvPr/>
        </p:nvSpPr>
        <p:spPr>
          <a:xfrm>
            <a:off x="2217666" y="592395"/>
            <a:ext cx="8008374" cy="660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latin typeface="Poppins Medium" panose="00000600000000000000" pitchFamily="2" charset="0"/>
                <a:cs typeface="Poppins Medium" panose="00000600000000000000" pitchFamily="2" charset="0"/>
              </a:rPr>
              <a:t>Case Study : Intelligent Systems in Production</a:t>
            </a:r>
          </a:p>
        </p:txBody>
      </p:sp>
    </p:spTree>
    <p:extLst>
      <p:ext uri="{BB962C8B-B14F-4D97-AF65-F5344CB8AC3E}">
        <p14:creationId xmlns:p14="http://schemas.microsoft.com/office/powerpoint/2010/main" val="12228125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281367-16F9-B729-C6F0-EBBBD9B531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86BDF0-287F-7432-0167-BF605CAA3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09C6E9F-9ECF-44FB-76C0-63988EF37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1D8D12-A94B-808D-0C50-641ABEABD4B1}"/>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Database Schema</a:t>
            </a:r>
          </a:p>
        </p:txBody>
      </p:sp>
      <p:sp>
        <p:nvSpPr>
          <p:cNvPr id="12" name="Freeform: Shape 11">
            <a:extLst>
              <a:ext uri="{FF2B5EF4-FFF2-40B4-BE49-F238E27FC236}">
                <a16:creationId xmlns:a16="http://schemas.microsoft.com/office/drawing/2014/main" id="{AB5535FB-CD0C-91AB-D522-929F8AAD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ue and white box with text&#10;&#10;Description automatically generated">
            <a:extLst>
              <a:ext uri="{FF2B5EF4-FFF2-40B4-BE49-F238E27FC236}">
                <a16:creationId xmlns:a16="http://schemas.microsoft.com/office/drawing/2014/main" id="{C5117F88-B7C0-EEB0-0B18-40DF3ED9999B}"/>
              </a:ext>
            </a:extLst>
          </p:cNvPr>
          <p:cNvPicPr>
            <a:picLocks noChangeAspect="1"/>
          </p:cNvPicPr>
          <p:nvPr/>
        </p:nvPicPr>
        <p:blipFill>
          <a:blip r:embed="rId2">
            <a:extLst>
              <a:ext uri="{28A0092B-C50C-407E-A947-70E740481C1C}">
                <a14:useLocalDpi xmlns:a14="http://schemas.microsoft.com/office/drawing/2010/main" val="0"/>
              </a:ext>
            </a:extLst>
          </a:blip>
          <a:srcRect l="34991" t="15798" r="10129" b="12934"/>
          <a:stretch/>
        </p:blipFill>
        <p:spPr>
          <a:xfrm>
            <a:off x="3720548" y="1737360"/>
            <a:ext cx="4750903" cy="4113097"/>
          </a:xfrm>
          <a:prstGeom prst="rect">
            <a:avLst/>
          </a:prstGeom>
        </p:spPr>
      </p:pic>
    </p:spTree>
    <p:extLst>
      <p:ext uri="{BB962C8B-B14F-4D97-AF65-F5344CB8AC3E}">
        <p14:creationId xmlns:p14="http://schemas.microsoft.com/office/powerpoint/2010/main" val="387269248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36BC2-A902-0287-B7B3-B7427E91DF8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17EE006-A033-D7EA-65A9-E887FBF6C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5003275-16FE-8C3B-9641-DB467D636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B75C16-0CB3-A80A-FE61-26CC997101F0}"/>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API End Points</a:t>
            </a:r>
          </a:p>
        </p:txBody>
      </p:sp>
      <p:sp>
        <p:nvSpPr>
          <p:cNvPr id="12" name="Freeform: Shape 11">
            <a:extLst>
              <a:ext uri="{FF2B5EF4-FFF2-40B4-BE49-F238E27FC236}">
                <a16:creationId xmlns:a16="http://schemas.microsoft.com/office/drawing/2014/main" id="{EE0678CC-E75B-CBF3-2028-D31C398E9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1400C430-3F1F-2598-ED29-DC7FFE94865B}"/>
              </a:ext>
            </a:extLst>
          </p:cNvPr>
          <p:cNvSpPr>
            <a:spLocks noGrp="1" noChangeArrowheads="1"/>
          </p:cNvSpPr>
          <p:nvPr>
            <p:ph idx="1"/>
          </p:nvPr>
        </p:nvSpPr>
        <p:spPr bwMode="auto">
          <a:xfrm>
            <a:off x="1137036" y="2589056"/>
            <a:ext cx="7508787" cy="30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GET /items </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Fetches a list of all inventory items.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POST /items </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Adds a new item to the inventory.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PUT /items/&lt;id&gt; </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Updates the details of an item.</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DELETE /items/&lt;id&gt; </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Deletes an item from the inventory.</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3841791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C139BE-02A6-28ED-58D3-D56B6056FEF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3C3D0E-4B7D-2560-C918-596933023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F898828-4477-D00D-CB5D-5A2E1CEC9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C7B60CD3-39C1-B6F3-B71C-B90BAAC56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ject execution&#10;&#10;Description automatically generated">
            <a:extLst>
              <a:ext uri="{FF2B5EF4-FFF2-40B4-BE49-F238E27FC236}">
                <a16:creationId xmlns:a16="http://schemas.microsoft.com/office/drawing/2014/main" id="{18D27981-5534-93F2-D637-5D88C1E98470}"/>
              </a:ext>
            </a:extLst>
          </p:cNvPr>
          <p:cNvPicPr>
            <a:picLocks noChangeAspect="1"/>
          </p:cNvPicPr>
          <p:nvPr/>
        </p:nvPicPr>
        <p:blipFill>
          <a:blip r:embed="rId2"/>
          <a:stretch>
            <a:fillRect/>
          </a:stretch>
        </p:blipFill>
        <p:spPr>
          <a:xfrm>
            <a:off x="1194808" y="395074"/>
            <a:ext cx="9553457" cy="6246339"/>
          </a:xfrm>
          <a:prstGeom prst="rect">
            <a:avLst/>
          </a:prstGeom>
        </p:spPr>
      </p:pic>
    </p:spTree>
    <p:extLst>
      <p:ext uri="{BB962C8B-B14F-4D97-AF65-F5344CB8AC3E}">
        <p14:creationId xmlns:p14="http://schemas.microsoft.com/office/powerpoint/2010/main" val="3739024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7DCB5-A06E-EB3D-1DFC-7C8866CD68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1C604D-50AA-F6F4-30B7-8D24C6FDD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F4FF25D-6BCB-619A-886F-78AE6A0B6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45B4EB-469D-4A4C-5D25-A36423AF090A}"/>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Objectives for Phase II</a:t>
            </a:r>
          </a:p>
        </p:txBody>
      </p:sp>
      <p:sp>
        <p:nvSpPr>
          <p:cNvPr id="12" name="Freeform: Shape 11">
            <a:extLst>
              <a:ext uri="{FF2B5EF4-FFF2-40B4-BE49-F238E27FC236}">
                <a16:creationId xmlns:a16="http://schemas.microsoft.com/office/drawing/2014/main" id="{5DC427F3-A3B7-4F38-2A3D-2C84A56EE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84F38D1-A6AF-D184-680B-B0EB223EDEB3}"/>
              </a:ext>
            </a:extLst>
          </p:cNvPr>
          <p:cNvSpPr>
            <a:spLocks noGrp="1" noChangeArrowheads="1"/>
          </p:cNvSpPr>
          <p:nvPr>
            <p:ph idx="1"/>
          </p:nvPr>
        </p:nvSpPr>
        <p:spPr bwMode="auto">
          <a:xfrm>
            <a:off x="1137036" y="1960680"/>
            <a:ext cx="10583016" cy="4344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200000"/>
              </a:lnSpc>
            </a:pPr>
            <a:r>
              <a:rPr lang="en-US" sz="2000">
                <a:latin typeface="Poppins Medium"/>
                <a:cs typeface="Poppins Medium"/>
              </a:rPr>
              <a:t>Create an </a:t>
            </a:r>
            <a:r>
              <a:rPr lang="en-US" sz="2000" err="1">
                <a:latin typeface="Poppins Medium"/>
                <a:cs typeface="Poppins Medium"/>
              </a:rPr>
              <a:t>Sql</a:t>
            </a:r>
            <a:r>
              <a:rPr lang="en-US" sz="2000">
                <a:latin typeface="Poppins Medium"/>
                <a:cs typeface="Poppins Medium"/>
              </a:rPr>
              <a:t>-lite database with necessary data fields</a:t>
            </a:r>
            <a:endParaRPr lang="en-US" sz="2000">
              <a:latin typeface="Poppins Medium" panose="00000600000000000000" pitchFamily="2" charset="0"/>
              <a:cs typeface="Poppins Medium" panose="00000600000000000000" pitchFamily="2" charset="0"/>
            </a:endParaRPr>
          </a:p>
          <a:p>
            <a:pPr marL="342900" indent="-342900">
              <a:lnSpc>
                <a:spcPct val="200000"/>
              </a:lnSpc>
            </a:pPr>
            <a:r>
              <a:rPr lang="en-US" sz="2000">
                <a:latin typeface="Poppins Medium"/>
                <a:cs typeface="Poppins Medium"/>
              </a:rPr>
              <a:t>Collect initial data manually</a:t>
            </a:r>
          </a:p>
          <a:p>
            <a:pPr marL="342900" indent="-342900">
              <a:lnSpc>
                <a:spcPct val="200000"/>
              </a:lnSpc>
            </a:pPr>
            <a:r>
              <a:rPr lang="en-US" sz="2000">
                <a:latin typeface="Poppins Medium"/>
                <a:cs typeface="Poppins Medium"/>
              </a:rPr>
              <a:t>Define API end-points</a:t>
            </a:r>
          </a:p>
          <a:p>
            <a:pPr>
              <a:lnSpc>
                <a:spcPct val="200000"/>
              </a:lnSpc>
            </a:pPr>
            <a:endParaRPr lang="en-US" sz="2000">
              <a:latin typeface="Poppins Medium"/>
              <a:cs typeface="Poppins Medium"/>
            </a:endParaRPr>
          </a:p>
          <a:p>
            <a:pPr>
              <a:lnSpc>
                <a:spcPct val="200000"/>
              </a:lnSpc>
            </a:pPr>
            <a:endParaRPr lang="en-US" sz="2000">
              <a:latin typeface="Poppins Medium"/>
              <a:cs typeface="Poppins Medium"/>
            </a:endParaRPr>
          </a:p>
          <a:p>
            <a:pPr>
              <a:lnSpc>
                <a:spcPct val="200000"/>
              </a:lnSpc>
            </a:pPr>
            <a:endParaRPr lang="en-US" sz="2000">
              <a:latin typeface="Poppins Medium"/>
              <a:cs typeface="Poppins Medium"/>
            </a:endParaRPr>
          </a:p>
        </p:txBody>
      </p:sp>
    </p:spTree>
    <p:extLst>
      <p:ext uri="{BB962C8B-B14F-4D97-AF65-F5344CB8AC3E}">
        <p14:creationId xmlns:p14="http://schemas.microsoft.com/office/powerpoint/2010/main" val="14047771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7DCB5-A06E-EB3D-1DFC-7C8866CD68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1C604D-50AA-F6F4-30B7-8D24C6FDD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F4FF25D-6BCB-619A-886F-78AE6A0B6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45B4EB-469D-4A4C-5D25-A36423AF090A}"/>
              </a:ext>
            </a:extLst>
          </p:cNvPr>
          <p:cNvSpPr>
            <a:spLocks noGrp="1"/>
          </p:cNvSpPr>
          <p:nvPr>
            <p:ph type="title"/>
          </p:nvPr>
        </p:nvSpPr>
        <p:spPr>
          <a:xfrm>
            <a:off x="1137036" y="548640"/>
            <a:ext cx="9543405" cy="5431206"/>
          </a:xfrm>
        </p:spPr>
        <p:txBody>
          <a:bodyPr>
            <a:normAutofit/>
          </a:bodyPr>
          <a:lstStyle/>
          <a:p>
            <a:r>
              <a:rPr lang="en-US" sz="6000" dirty="0">
                <a:solidFill>
                  <a:schemeClr val="tx1">
                    <a:lumMod val="85000"/>
                    <a:lumOff val="15000"/>
                  </a:schemeClr>
                </a:solidFill>
              </a:rPr>
              <a:t>Questions ?</a:t>
            </a:r>
          </a:p>
        </p:txBody>
      </p:sp>
      <p:sp>
        <p:nvSpPr>
          <p:cNvPr id="12" name="Freeform: Shape 11">
            <a:extLst>
              <a:ext uri="{FF2B5EF4-FFF2-40B4-BE49-F238E27FC236}">
                <a16:creationId xmlns:a16="http://schemas.microsoft.com/office/drawing/2014/main" id="{5DC427F3-A3B7-4F38-2A3D-2C84A56EE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84F38D1-A6AF-D184-680B-B0EB223EDEB3}"/>
              </a:ext>
            </a:extLst>
          </p:cNvPr>
          <p:cNvSpPr>
            <a:spLocks noGrp="1" noChangeArrowheads="1"/>
          </p:cNvSpPr>
          <p:nvPr>
            <p:ph idx="1"/>
          </p:nvPr>
        </p:nvSpPr>
        <p:spPr bwMode="auto">
          <a:xfrm>
            <a:off x="1137036" y="3076369"/>
            <a:ext cx="10583016" cy="211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200000"/>
              </a:lnSpc>
              <a:buNone/>
            </a:pPr>
            <a:endParaRPr lang="en-US" sz="2000" dirty="0">
              <a:latin typeface="Poppins Medium" panose="00000600000000000000" pitchFamily="2" charset="0"/>
              <a:cs typeface="Poppins Medium" panose="00000600000000000000" pitchFamily="2" charset="0"/>
            </a:endParaRPr>
          </a:p>
          <a:p>
            <a:pPr>
              <a:lnSpc>
                <a:spcPct val="200000"/>
              </a:lnSpc>
            </a:pPr>
            <a:endParaRPr lang="en-US" sz="2000" dirty="0">
              <a:latin typeface="Poppins Medium"/>
              <a:cs typeface="Poppins Medium"/>
            </a:endParaRPr>
          </a:p>
          <a:p>
            <a:pPr>
              <a:lnSpc>
                <a:spcPct val="200000"/>
              </a:lnSpc>
            </a:pPr>
            <a:endParaRPr lang="en-US" sz="2000" dirty="0">
              <a:latin typeface="Poppins Medium"/>
              <a:cs typeface="Poppins Medium"/>
            </a:endParaRPr>
          </a:p>
        </p:txBody>
      </p:sp>
    </p:spTree>
    <p:extLst>
      <p:ext uri="{BB962C8B-B14F-4D97-AF65-F5344CB8AC3E}">
        <p14:creationId xmlns:p14="http://schemas.microsoft.com/office/powerpoint/2010/main" val="17461803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4ED4F1-06CF-4429-D578-2AAB59501DBD}"/>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Introduction</a:t>
            </a:r>
          </a:p>
        </p:txBody>
      </p:sp>
      <p:sp>
        <p:nvSpPr>
          <p:cNvPr id="3" name="Content Placeholder 2">
            <a:extLst>
              <a:ext uri="{FF2B5EF4-FFF2-40B4-BE49-F238E27FC236}">
                <a16:creationId xmlns:a16="http://schemas.microsoft.com/office/drawing/2014/main" id="{C1C3FC5A-84C2-0EF6-C356-3FEF08BAE367}"/>
              </a:ext>
            </a:extLst>
          </p:cNvPr>
          <p:cNvSpPr>
            <a:spLocks noGrp="1"/>
          </p:cNvSpPr>
          <p:nvPr>
            <p:ph idx="1"/>
          </p:nvPr>
        </p:nvSpPr>
        <p:spPr>
          <a:xfrm>
            <a:off x="1137035" y="2230742"/>
            <a:ext cx="10189725" cy="3320031"/>
          </a:xfrm>
        </p:spPr>
        <p:txBody>
          <a:bodyPr anchor="ctr">
            <a:normAutofit/>
          </a:bodyPr>
          <a:lstStyle/>
          <a:p>
            <a:pPr>
              <a:lnSpc>
                <a:spcPct val="200000"/>
              </a:lnSpc>
            </a:pPr>
            <a:r>
              <a:rPr lang="en-US" sz="2000" dirty="0">
                <a:solidFill>
                  <a:schemeClr val="tx1">
                    <a:lumMod val="85000"/>
                    <a:lumOff val="15000"/>
                  </a:schemeClr>
                </a:solidFill>
                <a:latin typeface="Poppins Medium" panose="00000600000000000000" pitchFamily="2" charset="0"/>
                <a:cs typeface="Poppins Medium" panose="00000600000000000000" pitchFamily="2" charset="0"/>
              </a:rPr>
              <a:t>Goal : </a:t>
            </a:r>
            <a:r>
              <a:rPr lang="en-US" sz="2000" dirty="0">
                <a:latin typeface="Poppins Medium" panose="00000600000000000000" pitchFamily="2" charset="0"/>
                <a:cs typeface="Poppins Medium" panose="00000600000000000000" pitchFamily="2" charset="0"/>
              </a:rPr>
              <a:t>create an </a:t>
            </a:r>
            <a:r>
              <a:rPr lang="en-US" sz="2000" b="1" dirty="0">
                <a:latin typeface="Poppins Medium" panose="00000600000000000000" pitchFamily="2" charset="0"/>
                <a:cs typeface="Poppins Medium" panose="00000600000000000000" pitchFamily="2" charset="0"/>
              </a:rPr>
              <a:t>Inventory Management System (IMS)</a:t>
            </a:r>
            <a:r>
              <a:rPr lang="en-US" sz="2000" dirty="0">
                <a:latin typeface="Poppins Medium" panose="00000600000000000000" pitchFamily="2" charset="0"/>
                <a:cs typeface="Poppins Medium" panose="00000600000000000000" pitchFamily="2" charset="0"/>
              </a:rPr>
              <a:t> API for managing lab equipment and materials.</a:t>
            </a:r>
          </a:p>
          <a:p>
            <a:pPr>
              <a:lnSpc>
                <a:spcPct val="200000"/>
              </a:lnSpc>
            </a:pPr>
            <a:r>
              <a:rPr lang="en-US" sz="2000" dirty="0">
                <a:latin typeface="Poppins Medium" panose="00000600000000000000" pitchFamily="2" charset="0"/>
                <a:cs typeface="Poppins Medium" panose="00000600000000000000" pitchFamily="2" charset="0"/>
              </a:rPr>
              <a:t>This API will automate tasks such as adding, updating, deleting, and retrieving inventory items, which is currently done manually.</a:t>
            </a:r>
            <a:endParaRPr lang="en-US" sz="2000" dirty="0">
              <a:solidFill>
                <a:schemeClr val="tx1">
                  <a:lumMod val="85000"/>
                  <a:lumOff val="15000"/>
                </a:schemeClr>
              </a:solidFill>
              <a:latin typeface="Poppins Medium" panose="00000600000000000000" pitchFamily="2" charset="0"/>
              <a:cs typeface="Poppins Medium" panose="00000600000000000000" pitchFamily="2" charset="0"/>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9595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9015EF-32B2-F160-4EA3-A760FE0198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0544CAB-5BE3-09E3-1D54-E2337F0A9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1F31554-C55D-8B2C-F1AD-9DCE9FA1A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FD52FF-3735-E07F-20B5-F079B7D395FC}"/>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Introduction – What is an API ? </a:t>
            </a:r>
          </a:p>
        </p:txBody>
      </p:sp>
      <p:sp>
        <p:nvSpPr>
          <p:cNvPr id="3" name="Content Placeholder 2">
            <a:extLst>
              <a:ext uri="{FF2B5EF4-FFF2-40B4-BE49-F238E27FC236}">
                <a16:creationId xmlns:a16="http://schemas.microsoft.com/office/drawing/2014/main" id="{E18BD90B-1287-2150-354F-77D52E59861B}"/>
              </a:ext>
            </a:extLst>
          </p:cNvPr>
          <p:cNvSpPr>
            <a:spLocks noGrp="1"/>
          </p:cNvSpPr>
          <p:nvPr>
            <p:ph idx="1"/>
          </p:nvPr>
        </p:nvSpPr>
        <p:spPr>
          <a:xfrm>
            <a:off x="1137036" y="2295242"/>
            <a:ext cx="10189725" cy="3320031"/>
          </a:xfrm>
        </p:spPr>
        <p:txBody>
          <a:bodyPr anchor="ctr">
            <a:noAutofit/>
          </a:bodyPr>
          <a:lstStyle/>
          <a:p>
            <a:pPr>
              <a:lnSpc>
                <a:spcPct val="200000"/>
              </a:lnSpc>
            </a:pPr>
            <a:r>
              <a:rPr lang="en-US" sz="2000" dirty="0">
                <a:latin typeface="Poppins Medium" panose="00000600000000000000" pitchFamily="2" charset="0"/>
                <a:cs typeface="Poppins Medium" panose="00000600000000000000" pitchFamily="2" charset="0"/>
              </a:rPr>
              <a:t>An </a:t>
            </a:r>
            <a:r>
              <a:rPr lang="en-US" sz="2000" b="1" dirty="0">
                <a:latin typeface="Poppins Medium" panose="00000600000000000000" pitchFamily="2" charset="0"/>
                <a:cs typeface="Poppins Medium" panose="00000600000000000000" pitchFamily="2" charset="0"/>
              </a:rPr>
              <a:t>API (Application Programming Interface)</a:t>
            </a:r>
            <a:r>
              <a:rPr lang="en-US" sz="2000" dirty="0">
                <a:latin typeface="Poppins Medium" panose="00000600000000000000" pitchFamily="2" charset="0"/>
                <a:cs typeface="Poppins Medium" panose="00000600000000000000" pitchFamily="2" charset="0"/>
              </a:rPr>
              <a:t> allows different systems to communicate with each other.</a:t>
            </a:r>
          </a:p>
          <a:p>
            <a:pPr>
              <a:lnSpc>
                <a:spcPct val="200000"/>
              </a:lnSpc>
            </a:pPr>
            <a:r>
              <a:rPr lang="en-US" sz="2000" dirty="0">
                <a:latin typeface="Poppins Medium" panose="00000600000000000000" pitchFamily="2" charset="0"/>
                <a:cs typeface="Poppins Medium" panose="00000600000000000000" pitchFamily="2" charset="0"/>
              </a:rPr>
              <a:t>We’re using an API because it enables efficient and structured communication between the </a:t>
            </a:r>
            <a:r>
              <a:rPr lang="en-US" sz="2000" b="1" dirty="0">
                <a:latin typeface="Poppins Medium" panose="00000600000000000000" pitchFamily="2" charset="0"/>
                <a:cs typeface="Poppins Medium" panose="00000600000000000000" pitchFamily="2" charset="0"/>
              </a:rPr>
              <a:t>front-end</a:t>
            </a:r>
            <a:r>
              <a:rPr lang="en-US" sz="2000" dirty="0">
                <a:latin typeface="Poppins Medium" panose="00000600000000000000" pitchFamily="2" charset="0"/>
                <a:cs typeface="Poppins Medium" panose="00000600000000000000" pitchFamily="2" charset="0"/>
              </a:rPr>
              <a:t> (or other systems) and the </a:t>
            </a:r>
            <a:r>
              <a:rPr lang="en-US" sz="2000" b="1" dirty="0">
                <a:latin typeface="Poppins Medium" panose="00000600000000000000" pitchFamily="2" charset="0"/>
                <a:cs typeface="Poppins Medium" panose="00000600000000000000" pitchFamily="2" charset="0"/>
              </a:rPr>
              <a:t>inventory database</a:t>
            </a:r>
            <a:r>
              <a:rPr lang="en-US" sz="2000" dirty="0">
                <a:latin typeface="Poppins Medium" panose="00000600000000000000" pitchFamily="2" charset="0"/>
                <a:cs typeface="Poppins Medium" panose="00000600000000000000" pitchFamily="2" charset="0"/>
              </a:rPr>
              <a:t>, making inventory management more dynamic and automated.</a:t>
            </a:r>
            <a:endParaRPr lang="en-US" sz="2000" dirty="0">
              <a:solidFill>
                <a:schemeClr val="tx1">
                  <a:lumMod val="85000"/>
                  <a:lumOff val="15000"/>
                </a:schemeClr>
              </a:solidFill>
              <a:latin typeface="Poppins Medium" panose="00000600000000000000" pitchFamily="2" charset="0"/>
              <a:cs typeface="Poppins Medium" panose="00000600000000000000" pitchFamily="2" charset="0"/>
            </a:endParaRPr>
          </a:p>
        </p:txBody>
      </p:sp>
      <p:sp>
        <p:nvSpPr>
          <p:cNvPr id="12" name="Freeform: Shape 11">
            <a:extLst>
              <a:ext uri="{FF2B5EF4-FFF2-40B4-BE49-F238E27FC236}">
                <a16:creationId xmlns:a16="http://schemas.microsoft.com/office/drawing/2014/main" id="{436F5776-CF9C-2C81-7D44-2626592F9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87695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4A51E4-0364-3F92-E25F-33D2BC61FF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BFECEA-7783-F059-5E66-B4F6A3E1E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A27DC1E-FEDC-7BA0-FC2C-1308738FB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71D68B4-5F1F-7B26-2A97-857308188D72}"/>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Introduction – Benefits of an API</a:t>
            </a:r>
          </a:p>
        </p:txBody>
      </p:sp>
      <p:sp>
        <p:nvSpPr>
          <p:cNvPr id="12" name="Freeform: Shape 11">
            <a:extLst>
              <a:ext uri="{FF2B5EF4-FFF2-40B4-BE49-F238E27FC236}">
                <a16:creationId xmlns:a16="http://schemas.microsoft.com/office/drawing/2014/main" id="{EED7309F-22C4-F842-9BCC-FA1647AF3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9CF0A6E7-73DD-49C4-3BF2-9B88003F8C4E}"/>
              </a:ext>
            </a:extLst>
          </p:cNvPr>
          <p:cNvSpPr>
            <a:spLocks noGrp="1" noChangeArrowheads="1"/>
          </p:cNvSpPr>
          <p:nvPr>
            <p:ph idx="1"/>
          </p:nvPr>
        </p:nvSpPr>
        <p:spPr bwMode="auto">
          <a:xfrm>
            <a:off x="1137036" y="2162462"/>
            <a:ext cx="10583016" cy="370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Automation:</a:t>
            </a:r>
            <a:r>
              <a:rPr kumimoji="0" lang="en-US" altLang="en-US" sz="20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Eliminates manual errors and speeds up the inventory management process.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Real-time Updates:</a:t>
            </a:r>
            <a:r>
              <a:rPr kumimoji="0" lang="en-US" altLang="en-US" sz="20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Provides lab staff with up-to-date information on available items.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Scalability:</a:t>
            </a:r>
            <a:r>
              <a:rPr kumimoji="0" lang="en-US" altLang="en-US" sz="20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rPr>
              <a:t> The API can easily be extended to support more features in the future. </a:t>
            </a:r>
          </a:p>
        </p:txBody>
      </p:sp>
    </p:spTree>
    <p:extLst>
      <p:ext uri="{BB962C8B-B14F-4D97-AF65-F5344CB8AC3E}">
        <p14:creationId xmlns:p14="http://schemas.microsoft.com/office/powerpoint/2010/main" val="3669872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9D983E-1692-3D3A-364E-A3C178293C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59F47F-78C6-C1A2-DDD2-94D0AF2F5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11E17DE-0761-D342-C01A-5BD10F477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A4EADB-837A-2E98-6835-A9684A1772AD}"/>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Problem Statement</a:t>
            </a:r>
          </a:p>
        </p:txBody>
      </p:sp>
      <p:sp>
        <p:nvSpPr>
          <p:cNvPr id="12" name="Freeform: Shape 11">
            <a:extLst>
              <a:ext uri="{FF2B5EF4-FFF2-40B4-BE49-F238E27FC236}">
                <a16:creationId xmlns:a16="http://schemas.microsoft.com/office/drawing/2014/main" id="{52D31838-18BF-F939-F0EB-F7E00B63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35EA37B5-27B6-DC07-96C9-5B57137EB700}"/>
              </a:ext>
            </a:extLst>
          </p:cNvPr>
          <p:cNvSpPr>
            <a:spLocks noGrp="1" noChangeArrowheads="1"/>
          </p:cNvSpPr>
          <p:nvPr>
            <p:ph idx="1"/>
          </p:nvPr>
        </p:nvSpPr>
        <p:spPr bwMode="auto">
          <a:xfrm>
            <a:off x="1137036" y="2241161"/>
            <a:ext cx="10583016" cy="4255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sz="2000" b="1" dirty="0">
                <a:latin typeface="Poppins Medium" panose="00000600000000000000" pitchFamily="2" charset="0"/>
                <a:cs typeface="Poppins Medium" panose="00000600000000000000" pitchFamily="2" charset="0"/>
              </a:rPr>
              <a:t>Current Challenges with Lab Inventory:</a:t>
            </a:r>
          </a:p>
          <a:p>
            <a:pPr>
              <a:lnSpc>
                <a:spcPct val="150000"/>
              </a:lnSpc>
            </a:pPr>
            <a:r>
              <a:rPr lang="en-US" sz="2000" b="1" dirty="0">
                <a:latin typeface="Poppins Medium" panose="00000600000000000000" pitchFamily="2" charset="0"/>
                <a:cs typeface="Poppins Medium" panose="00000600000000000000" pitchFamily="2" charset="0"/>
              </a:rPr>
              <a:t>Manual Process:</a:t>
            </a:r>
            <a:r>
              <a:rPr lang="en-US" sz="2000" dirty="0">
                <a:latin typeface="Poppins Medium" panose="00000600000000000000" pitchFamily="2" charset="0"/>
                <a:cs typeface="Poppins Medium" panose="00000600000000000000" pitchFamily="2" charset="0"/>
              </a:rPr>
              <a:t> Inventory tracking is done manually using spreadsheets or paper, prone to errors and delays.</a:t>
            </a:r>
          </a:p>
          <a:p>
            <a:pPr>
              <a:lnSpc>
                <a:spcPct val="150000"/>
              </a:lnSpc>
            </a:pPr>
            <a:r>
              <a:rPr lang="en-US" sz="2000" b="1" dirty="0">
                <a:latin typeface="Poppins Medium" panose="00000600000000000000" pitchFamily="2" charset="0"/>
                <a:cs typeface="Poppins Medium" panose="00000600000000000000" pitchFamily="2" charset="0"/>
              </a:rPr>
              <a:t>Inaccuracies:</a:t>
            </a:r>
            <a:r>
              <a:rPr lang="en-US" sz="2000" dirty="0">
                <a:latin typeface="Poppins Medium" panose="00000600000000000000" pitchFamily="2" charset="0"/>
                <a:cs typeface="Poppins Medium" panose="00000600000000000000" pitchFamily="2" charset="0"/>
              </a:rPr>
              <a:t> Inventory data may not always be up-to-date, leading to issues like over-ordering or equipment shortages.</a:t>
            </a:r>
          </a:p>
          <a:p>
            <a:pPr>
              <a:lnSpc>
                <a:spcPct val="150000"/>
              </a:lnSpc>
            </a:pPr>
            <a:r>
              <a:rPr lang="en-US" sz="2000" b="1" dirty="0">
                <a:latin typeface="Poppins Medium" panose="00000600000000000000" pitchFamily="2" charset="0"/>
                <a:cs typeface="Poppins Medium" panose="00000600000000000000" pitchFamily="2" charset="0"/>
              </a:rPr>
              <a:t>Time-Consuming:</a:t>
            </a:r>
            <a:r>
              <a:rPr lang="en-US" sz="2000" dirty="0">
                <a:latin typeface="Poppins Medium" panose="00000600000000000000" pitchFamily="2" charset="0"/>
                <a:cs typeface="Poppins Medium" panose="00000600000000000000" pitchFamily="2" charset="0"/>
              </a:rPr>
              <a:t> Lab staff must manually check inventory levels, reducing efficiency</a:t>
            </a:r>
          </a:p>
          <a:p>
            <a:pPr>
              <a:lnSpc>
                <a:spcPct val="150000"/>
              </a:lnSpc>
              <a:buFont typeface="Wingdings" panose="05000000000000000000" pitchFamily="2" charset="2"/>
              <a:buChar char="§"/>
            </a:pPr>
            <a:endParaRPr lang="en-US" sz="2000" dirty="0">
              <a:latin typeface="Poppins Medium" panose="00000600000000000000" pitchFamily="2" charset="0"/>
              <a:cs typeface="Poppins Medium" panose="00000600000000000000" pitchFamily="2" charset="0"/>
            </a:endParaRPr>
          </a:p>
        </p:txBody>
      </p:sp>
    </p:spTree>
    <p:extLst>
      <p:ext uri="{BB962C8B-B14F-4D97-AF65-F5344CB8AC3E}">
        <p14:creationId xmlns:p14="http://schemas.microsoft.com/office/powerpoint/2010/main" val="75361536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C139BE-02A6-28ED-58D3-D56B6056FEF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3C3D0E-4B7D-2560-C918-596933023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F898828-4477-D00D-CB5D-5A2E1CEC9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F53A6-7668-6865-230B-B6F361BA0F02}"/>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Project Overview</a:t>
            </a:r>
          </a:p>
        </p:txBody>
      </p:sp>
      <p:sp>
        <p:nvSpPr>
          <p:cNvPr id="12" name="Freeform: Shape 11">
            <a:extLst>
              <a:ext uri="{FF2B5EF4-FFF2-40B4-BE49-F238E27FC236}">
                <a16:creationId xmlns:a16="http://schemas.microsoft.com/office/drawing/2014/main" id="{C7B60CD3-39C1-B6F3-B71C-B90BAAC56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583F1C8D-5188-71CC-F2A4-FA79BEAB491A}"/>
              </a:ext>
            </a:extLst>
          </p:cNvPr>
          <p:cNvSpPr>
            <a:spLocks noGrp="1" noChangeArrowheads="1"/>
          </p:cNvSpPr>
          <p:nvPr>
            <p:ph idx="1"/>
          </p:nvPr>
        </p:nvSpPr>
        <p:spPr bwMode="auto">
          <a:xfrm>
            <a:off x="1137036" y="2295242"/>
            <a:ext cx="10147648" cy="3703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Inventory Management:</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API provides functionality to manage the inventory by allowing CRUD operations (Create, Read, Update, Delete).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Security:</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Basic token-based authentication to ensure that only authorized users can modify the inventory.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HTML Response:</a:t>
            </a:r>
            <a:r>
              <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API returns data in HTML format, which is ideal for rendering in web browsers. </a:t>
            </a:r>
          </a:p>
        </p:txBody>
      </p:sp>
    </p:spTree>
    <p:extLst>
      <p:ext uri="{BB962C8B-B14F-4D97-AF65-F5344CB8AC3E}">
        <p14:creationId xmlns:p14="http://schemas.microsoft.com/office/powerpoint/2010/main" val="15422997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299F30-3281-6A7C-4106-6161D43CA5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F6464EB-5382-DB0A-C533-D61EF8C85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FC766F-FF5E-3DC5-E951-614A2DB6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DA9097-BB60-846B-459B-3446D74B7127}"/>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Technology Stack</a:t>
            </a:r>
          </a:p>
        </p:txBody>
      </p:sp>
      <p:sp>
        <p:nvSpPr>
          <p:cNvPr id="12" name="Freeform: Shape 11">
            <a:extLst>
              <a:ext uri="{FF2B5EF4-FFF2-40B4-BE49-F238E27FC236}">
                <a16:creationId xmlns:a16="http://schemas.microsoft.com/office/drawing/2014/main" id="{42DE6DCB-DFC6-95D6-3C0A-15A0AB65A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A39EA20D-020E-2AD6-08BA-D6D5698B0AC6}"/>
              </a:ext>
            </a:extLst>
          </p:cNvPr>
          <p:cNvSpPr>
            <a:spLocks noGrp="1" noChangeArrowheads="1"/>
          </p:cNvSpPr>
          <p:nvPr>
            <p:ph idx="1"/>
          </p:nvPr>
        </p:nvSpPr>
        <p:spPr bwMode="auto">
          <a:xfrm>
            <a:off x="1137036" y="2153040"/>
            <a:ext cx="10583016" cy="39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200000"/>
              </a:lnSpc>
              <a:buNone/>
            </a:pPr>
            <a:r>
              <a:rPr lang="en-US" sz="2000" b="1" dirty="0">
                <a:latin typeface="Poppins Medium" panose="00000600000000000000" pitchFamily="2" charset="0"/>
                <a:cs typeface="Poppins Medium" panose="00000600000000000000" pitchFamily="2" charset="0"/>
              </a:rPr>
              <a:t>Flask (Backend Framework):</a:t>
            </a:r>
            <a:endParaRPr lang="en-US" sz="2000" dirty="0">
              <a:latin typeface="Poppins Medium" panose="00000600000000000000" pitchFamily="2" charset="0"/>
              <a:cs typeface="Poppins Medium" panose="00000600000000000000" pitchFamily="2" charset="0"/>
            </a:endParaRPr>
          </a:p>
          <a:p>
            <a:pPr>
              <a:lnSpc>
                <a:spcPct val="200000"/>
              </a:lnSpc>
              <a:buFont typeface="Arial" panose="020B0604020202020204" pitchFamily="34" charset="0"/>
              <a:buChar char="•"/>
            </a:pPr>
            <a:r>
              <a:rPr lang="en-US" sz="2000" b="1" dirty="0">
                <a:latin typeface="Poppins Medium" panose="00000600000000000000" pitchFamily="2" charset="0"/>
                <a:cs typeface="Poppins Medium" panose="00000600000000000000" pitchFamily="2" charset="0"/>
              </a:rPr>
              <a:t>Why Flask?</a:t>
            </a:r>
            <a:r>
              <a:rPr lang="en-US" sz="2000" dirty="0">
                <a:latin typeface="Poppins Medium" panose="00000600000000000000" pitchFamily="2" charset="0"/>
                <a:cs typeface="Poppins Medium" panose="00000600000000000000" pitchFamily="2" charset="0"/>
              </a:rPr>
              <a:t>: Flask is a lightweight Python web framework, perfect for building RESTful APIs. It’s easy to use, flexible, and ideal for small to medium-sized projects like this.</a:t>
            </a:r>
          </a:p>
          <a:p>
            <a:pPr>
              <a:lnSpc>
                <a:spcPct val="200000"/>
              </a:lnSpc>
              <a:buFont typeface="Arial" panose="020B0604020202020204" pitchFamily="34" charset="0"/>
              <a:buChar char="•"/>
            </a:pPr>
            <a:r>
              <a:rPr lang="en-US" sz="2000" dirty="0">
                <a:latin typeface="Poppins Medium" panose="00000600000000000000" pitchFamily="2" charset="0"/>
                <a:cs typeface="Poppins Medium" panose="00000600000000000000" pitchFamily="2" charset="0"/>
              </a:rPr>
              <a:t>Flask will handle the routing and logic for the API endpoints, allowing us to define actions like creating or retrieving inventory items.</a:t>
            </a:r>
          </a:p>
        </p:txBody>
      </p:sp>
    </p:spTree>
    <p:extLst>
      <p:ext uri="{BB962C8B-B14F-4D97-AF65-F5344CB8AC3E}">
        <p14:creationId xmlns:p14="http://schemas.microsoft.com/office/powerpoint/2010/main" val="5256952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41AE84-B62C-2BF0-4864-64651F1065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20776C-780A-A149-0BBE-B23EFE0C5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D922053-50D6-4672-1C4A-DB47667FE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63F80B-5381-1654-35C7-738217D4725D}"/>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Technology Stack</a:t>
            </a:r>
          </a:p>
        </p:txBody>
      </p:sp>
      <p:sp>
        <p:nvSpPr>
          <p:cNvPr id="12" name="Freeform: Shape 11">
            <a:extLst>
              <a:ext uri="{FF2B5EF4-FFF2-40B4-BE49-F238E27FC236}">
                <a16:creationId xmlns:a16="http://schemas.microsoft.com/office/drawing/2014/main" id="{1D77AB7C-92A2-A399-3C9B-21FBAAD7D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886BB484-D4C7-67D9-86F9-64D9E1080834}"/>
              </a:ext>
            </a:extLst>
          </p:cNvPr>
          <p:cNvSpPr>
            <a:spLocks noGrp="1" noChangeArrowheads="1"/>
          </p:cNvSpPr>
          <p:nvPr>
            <p:ph idx="1"/>
          </p:nvPr>
        </p:nvSpPr>
        <p:spPr bwMode="auto">
          <a:xfrm>
            <a:off x="1137036" y="2153040"/>
            <a:ext cx="10583016" cy="3960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200000"/>
              </a:lnSpc>
              <a:buNone/>
            </a:pPr>
            <a:r>
              <a:rPr lang="en-US" sz="2000" b="1" dirty="0">
                <a:latin typeface="Poppins" panose="00000500000000000000" pitchFamily="2" charset="0"/>
                <a:cs typeface="Poppins" panose="00000500000000000000" pitchFamily="2" charset="0"/>
              </a:rPr>
              <a:t>SQLite (Database):</a:t>
            </a:r>
            <a:endParaRPr lang="en-US" sz="2000" dirty="0">
              <a:latin typeface="Poppins" panose="00000500000000000000" pitchFamily="2" charset="0"/>
              <a:cs typeface="Poppins" panose="00000500000000000000" pitchFamily="2" charset="0"/>
            </a:endParaRPr>
          </a:p>
          <a:p>
            <a:pPr>
              <a:lnSpc>
                <a:spcPct val="200000"/>
              </a:lnSpc>
              <a:buFont typeface="Arial" panose="020B0604020202020204" pitchFamily="34" charset="0"/>
              <a:buChar char="•"/>
            </a:pPr>
            <a:r>
              <a:rPr lang="en-US" sz="2000" b="1" dirty="0">
                <a:latin typeface="Poppins" panose="00000500000000000000" pitchFamily="2" charset="0"/>
                <a:cs typeface="Poppins" panose="00000500000000000000" pitchFamily="2" charset="0"/>
              </a:rPr>
              <a:t>Why SQLite?</a:t>
            </a:r>
            <a:r>
              <a:rPr lang="en-US" sz="2000" dirty="0">
                <a:latin typeface="Poppins" panose="00000500000000000000" pitchFamily="2" charset="0"/>
                <a:cs typeface="Poppins" panose="00000500000000000000" pitchFamily="2" charset="0"/>
              </a:rPr>
              <a:t>: SQLite is a lightweight, file-based database that doesn't require a separate server. It’s simple, making it suitable for this project where we need to store and retrieve inventory data.</a:t>
            </a:r>
          </a:p>
          <a:p>
            <a:pPr>
              <a:lnSpc>
                <a:spcPct val="200000"/>
              </a:lnSpc>
              <a:buFont typeface="Arial" panose="020B0604020202020204" pitchFamily="34" charset="0"/>
              <a:buChar char="•"/>
            </a:pPr>
            <a:r>
              <a:rPr lang="en-US" sz="2000" dirty="0">
                <a:latin typeface="Poppins" panose="00000500000000000000" pitchFamily="2" charset="0"/>
                <a:cs typeface="Poppins" panose="00000500000000000000" pitchFamily="2" charset="0"/>
              </a:rPr>
              <a:t>SQLite will be used to store inventory items, their quantities, locations, and statuses.</a:t>
            </a:r>
          </a:p>
        </p:txBody>
      </p:sp>
    </p:spTree>
    <p:extLst>
      <p:ext uri="{BB962C8B-B14F-4D97-AF65-F5344CB8AC3E}">
        <p14:creationId xmlns:p14="http://schemas.microsoft.com/office/powerpoint/2010/main" val="3671943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7DCB5-A06E-EB3D-1DFC-7C8866CD68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F1C604D-50AA-F6F4-30B7-8D24C6FDD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F4FF25D-6BCB-619A-886F-78AE6A0B6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45B4EB-469D-4A4C-5D25-A36423AF090A}"/>
              </a:ext>
            </a:extLst>
          </p:cNvPr>
          <p:cNvSpPr>
            <a:spLocks noGrp="1"/>
          </p:cNvSpPr>
          <p:nvPr>
            <p:ph type="title"/>
          </p:nvPr>
        </p:nvSpPr>
        <p:spPr>
          <a:xfrm>
            <a:off x="1137036" y="548640"/>
            <a:ext cx="9543405" cy="1188720"/>
          </a:xfrm>
        </p:spPr>
        <p:txBody>
          <a:bodyPr>
            <a:normAutofit/>
          </a:bodyPr>
          <a:lstStyle/>
          <a:p>
            <a:r>
              <a:rPr lang="en-US" dirty="0">
                <a:solidFill>
                  <a:schemeClr val="tx1">
                    <a:lumMod val="85000"/>
                    <a:lumOff val="15000"/>
                  </a:schemeClr>
                </a:solidFill>
              </a:rPr>
              <a:t>Technology Stack</a:t>
            </a:r>
          </a:p>
        </p:txBody>
      </p:sp>
      <p:sp>
        <p:nvSpPr>
          <p:cNvPr id="12" name="Freeform: Shape 11">
            <a:extLst>
              <a:ext uri="{FF2B5EF4-FFF2-40B4-BE49-F238E27FC236}">
                <a16:creationId xmlns:a16="http://schemas.microsoft.com/office/drawing/2014/main" id="{5DC427F3-A3B7-4F38-2A3D-2C84A56EE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784F38D1-A6AF-D184-680B-B0EB223EDEB3}"/>
              </a:ext>
            </a:extLst>
          </p:cNvPr>
          <p:cNvSpPr>
            <a:spLocks noGrp="1" noChangeArrowheads="1"/>
          </p:cNvSpPr>
          <p:nvPr>
            <p:ph idx="1"/>
          </p:nvPr>
        </p:nvSpPr>
        <p:spPr bwMode="auto">
          <a:xfrm>
            <a:off x="1137036" y="2524937"/>
            <a:ext cx="10583016"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200000"/>
              </a:lnSpc>
              <a:buNone/>
            </a:pPr>
            <a:r>
              <a:rPr lang="en-US" sz="2000" b="1" dirty="0">
                <a:latin typeface="Poppins" panose="00000500000000000000" pitchFamily="2" charset="0"/>
                <a:cs typeface="Poppins" panose="00000500000000000000" pitchFamily="2" charset="0"/>
              </a:rPr>
              <a:t>HTML (Response Format):</a:t>
            </a:r>
            <a:endParaRPr lang="en-US" sz="2000" dirty="0">
              <a:latin typeface="Poppins" panose="00000500000000000000" pitchFamily="2" charset="0"/>
              <a:cs typeface="Poppins" panose="00000500000000000000" pitchFamily="2" charset="0"/>
            </a:endParaRPr>
          </a:p>
          <a:p>
            <a:pPr>
              <a:lnSpc>
                <a:spcPct val="200000"/>
              </a:lnSpc>
              <a:buFont typeface="Arial" panose="020B0604020202020204" pitchFamily="34" charset="0"/>
              <a:buChar char="•"/>
            </a:pPr>
            <a:r>
              <a:rPr lang="en-US" sz="2000" b="1" dirty="0">
                <a:latin typeface="Poppins" panose="00000500000000000000" pitchFamily="2" charset="0"/>
                <a:cs typeface="Poppins" panose="00000500000000000000" pitchFamily="2" charset="0"/>
              </a:rPr>
              <a:t>Why HTML?</a:t>
            </a:r>
            <a:r>
              <a:rPr lang="en-US" sz="2000" dirty="0">
                <a:latin typeface="Poppins" panose="00000500000000000000" pitchFamily="2" charset="0"/>
                <a:cs typeface="Poppins" panose="00000500000000000000" pitchFamily="2" charset="0"/>
              </a:rPr>
              <a:t>: Instead of using JSON (the usual choice for APIs), we are using HTML for this project because the API is intended to render inventory data directly in web browsers. HTML makes it easier to present data in tables or lists for web-based users.</a:t>
            </a:r>
          </a:p>
        </p:txBody>
      </p:sp>
    </p:spTree>
    <p:extLst>
      <p:ext uri="{BB962C8B-B14F-4D97-AF65-F5344CB8AC3E}">
        <p14:creationId xmlns:p14="http://schemas.microsoft.com/office/powerpoint/2010/main" val="19665095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7C6931FEE74C74AA0F0E42195913C84" ma:contentTypeVersion="9" ma:contentTypeDescription="Ein neues Dokument erstellen." ma:contentTypeScope="" ma:versionID="9d13a23f7f2888bf72e80643b8552956">
  <xsd:schema xmlns:xsd="http://www.w3.org/2001/XMLSchema" xmlns:xs="http://www.w3.org/2001/XMLSchema" xmlns:p="http://schemas.microsoft.com/office/2006/metadata/properties" xmlns:ns3="ccdcb85b-c1b9-45ba-a778-130662e11aca" xmlns:ns4="cab67482-fe90-4945-a6a2-2bd3525ed9d1" targetNamespace="http://schemas.microsoft.com/office/2006/metadata/properties" ma:root="true" ma:fieldsID="4369160899f7c346c3555617cd1685bd" ns3:_="" ns4:_="">
    <xsd:import namespace="ccdcb85b-c1b9-45ba-a778-130662e11aca"/>
    <xsd:import namespace="cab67482-fe90-4945-a6a2-2bd3525ed9d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cb85b-c1b9-45ba-a778-130662e11aca"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ab67482-fe90-4945-a6a2-2bd3525ed9d1"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SharingHintHash" ma:index="16"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cdcb85b-c1b9-45ba-a778-130662e11aca" xsi:nil="true"/>
  </documentManagement>
</p:properties>
</file>

<file path=customXml/itemProps1.xml><?xml version="1.0" encoding="utf-8"?>
<ds:datastoreItem xmlns:ds="http://schemas.openxmlformats.org/officeDocument/2006/customXml" ds:itemID="{EDEF7D7D-1AFC-4E83-9F43-32DA9CDFA5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cb85b-c1b9-45ba-a778-130662e11aca"/>
    <ds:schemaRef ds:uri="cab67482-fe90-4945-a6a2-2bd3525ed9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BA56B7-335F-4898-BB39-4F8556D11FC3}">
  <ds:schemaRefs>
    <ds:schemaRef ds:uri="http://schemas.microsoft.com/sharepoint/v3/contenttype/forms"/>
  </ds:schemaRefs>
</ds:datastoreItem>
</file>

<file path=customXml/itemProps3.xml><?xml version="1.0" encoding="utf-8"?>
<ds:datastoreItem xmlns:ds="http://schemas.openxmlformats.org/officeDocument/2006/customXml" ds:itemID="{8E7B7392-AAB2-4B7E-AE52-5E3DA748E3F0}">
  <ds:schemaRefs>
    <ds:schemaRef ds:uri="cab67482-fe90-4945-a6a2-2bd3525ed9d1"/>
    <ds:schemaRef ds:uri="http://purl.org/dc/dcmitype/"/>
    <ds:schemaRef ds:uri="http://schemas.microsoft.com/office/2006/documentManagement/types"/>
    <ds:schemaRef ds:uri="ccdcb85b-c1b9-45ba-a778-130662e11aca"/>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3902</TotalTime>
  <Words>548</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Montserrat Medium</vt:lpstr>
      <vt:lpstr>Poppins</vt:lpstr>
      <vt:lpstr>Poppins Medium</vt:lpstr>
      <vt:lpstr>Wingdings</vt:lpstr>
      <vt:lpstr>Office Theme</vt:lpstr>
      <vt:lpstr>Lab Inventory Management API</vt:lpstr>
      <vt:lpstr>Introduction</vt:lpstr>
      <vt:lpstr>Introduction – What is an API ? </vt:lpstr>
      <vt:lpstr>Introduction – Benefits of an API</vt:lpstr>
      <vt:lpstr>Problem Statement</vt:lpstr>
      <vt:lpstr>Project Overview</vt:lpstr>
      <vt:lpstr>Technology Stack</vt:lpstr>
      <vt:lpstr>Technology Stack</vt:lpstr>
      <vt:lpstr>Technology Stack</vt:lpstr>
      <vt:lpstr>Database Schema</vt:lpstr>
      <vt:lpstr>API End Points</vt:lpstr>
      <vt:lpstr>PowerPoint Presentation</vt:lpstr>
      <vt:lpstr>Objectives for Phase II</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Amritesh Vadakkedath Babu</dc:creator>
  <cp:lastModifiedBy>Amritesh Vadakkedath Babu</cp:lastModifiedBy>
  <cp:revision>2</cp:revision>
  <dcterms:created xsi:type="dcterms:W3CDTF">2024-10-23T09:54:26Z</dcterms:created>
  <dcterms:modified xsi:type="dcterms:W3CDTF">2024-10-28T16:18:23Z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0x01010087C6931FEE74C74AA0F0E42195913C84</vt:lpwstr>
  </property>
</Properties>
</file>