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51F66-9017-4924-8C84-DE29AFD2D30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61B9B-86F8-4A17-BF0F-8264C0F69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6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61B9B-86F8-4A17-BF0F-8264C0F69B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26F0-C628-401E-9C78-78DB7819F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7FC2E-B40D-41E5-B8AB-38AE90418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F649-0CDB-485D-AED0-4E76839B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DE86-D8FC-49FA-AEB7-F7F01624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19A2D-0220-47EC-8340-55E5A3AB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1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AD05-347D-496E-BB98-6FDF1266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51913-E352-4E1E-B41C-05F6E3BB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BE0B-A075-4438-B561-4EAF0A91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D06B-5884-4049-8E6E-C029539F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8150-246B-4A0D-A953-9587F149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5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BBEBD-2091-4096-85C6-2CEEB0551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FCC9-477F-4315-B30E-5D1778934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B690-3EB4-4E59-BD15-C38F8EE9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8D61-4D10-4F6A-BB5E-3DE257FF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E9F7-52BE-43BD-89A5-64E83855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47B4-4D3E-4DC6-93D9-3EEAA56D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0FC8-089C-4FA7-97BD-203D8108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46D3-E3B8-40DE-8506-FF7F727E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CBA2-4EA0-4E8C-BF78-29B03196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130-361D-4279-AC96-1DC27587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0713-4969-49D9-9AA3-8F14B284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237F-DCD5-49E7-A136-DBC1A6EC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A8D4-0D80-4102-8602-006E374F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BCB3-24CA-484F-93B4-314D6903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3477-7357-4F6A-957C-981871E7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3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4BB1-9FE2-4AB3-AF2C-1F2E8139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01C3-B8F4-40A7-84BA-718C0D7F3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A0DB-EBB5-4DAE-8987-85B852F0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14300-8E0A-47AC-94BB-CF353F78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B08BA-178A-40D9-9AFF-1A21AE8C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70988-9235-443E-BDDF-8387B50D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E546-F9FE-488A-B930-58EA6EC1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FD92-7684-4ACC-AB36-217AD7A2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6EE59-CB83-409C-9EDE-243A7A781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F3018-42D2-4D18-9F20-63B7A5B2D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198F1-0163-4F1F-B2AB-82163A502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28405-88C3-45B6-9700-7C3BA0E7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E1F78-E5A1-4D4F-84E4-B628397D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CEC1-5E99-4DF9-8EA9-45D634BE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6820-4E4D-4DA3-82E1-280F3DCE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69F98-8688-4321-AE4E-6A71C545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7E9AE-7550-467C-B97A-FD04DF0A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520B6-6E21-4C1C-900C-1576CD34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5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162ED-7B26-434D-A4DE-B8C57C48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71B6-5F0E-428F-A3F4-D423E520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B3089-C4DC-4DCD-8686-F7359DFD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3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30AF-180F-49C1-AF71-8FC17115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BB2C-DC5B-4ADF-A66F-C0717D51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4E0A-43E0-4605-9864-32F5BDFE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7AD2-835E-47F0-AD92-7A594E25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A1AF5-86FB-480E-93E6-CE032E75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D5391-13AD-4AF3-8224-6262AB6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5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71A5-8A30-4C83-AD3C-A3B59E75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4B0DB-C9BC-439E-90C4-B95B9D4E9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2CE9E-BF1C-4A62-A014-F495C2A2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6082-E930-47C4-9137-98B4FFFE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21C-9225-4C32-A08D-D50B3B72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531E0-6F28-46B4-8756-CF8D598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3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19804-E1A9-4985-A3D6-7924A9CA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0782-BAFC-4022-97C8-FC69C2B3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72F1-8191-48BD-8E69-AC11AD42F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2E85-86EE-4D4F-8C6F-87AC36520F4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2934-D1D4-4EA1-95EC-07E6BC050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3EC7-3610-470A-B12D-CA10EAC3F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38E03-B947-43FC-A273-DB6A1998DE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67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2" y="452582"/>
            <a:ext cx="11000510" cy="500639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 customers who consume less than 3 GB of data churn more often than those who consume more?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2" y="3268052"/>
            <a:ext cx="5112329" cy="1100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Customers who used more than 3 GB of data had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13%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higher churn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9D792-8346-4CE9-847F-126F6D35D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2"/>
          <a:stretch/>
        </p:blipFill>
        <p:spPr>
          <a:xfrm>
            <a:off x="6504627" y="2424800"/>
            <a:ext cx="5315692" cy="2525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811D43-6E60-413B-B8E5-73CD5CE8B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758" y="3687746"/>
            <a:ext cx="644788" cy="69314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3E2344-4E54-49AC-A70E-C115B0DDEC1B}"/>
              </a:ext>
            </a:extLst>
          </p:cNvPr>
          <p:cNvCxnSpPr/>
          <p:nvPr/>
        </p:nvCxnSpPr>
        <p:spPr>
          <a:xfrm flipH="1">
            <a:off x="8996219" y="4886036"/>
            <a:ext cx="554181" cy="70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B3F4F-5AF6-4431-9C69-A2A84D8973A0}"/>
              </a:ext>
            </a:extLst>
          </p:cNvPr>
          <p:cNvSpPr txBox="1"/>
          <p:nvPr/>
        </p:nvSpPr>
        <p:spPr>
          <a:xfrm>
            <a:off x="5859339" y="5785176"/>
            <a:ext cx="594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Plotted the distribution of churned vs. non-churned customers</a:t>
            </a:r>
          </a:p>
          <a:p>
            <a:r>
              <a:rPr lang="en-US" i="1" dirty="0"/>
              <a:t> to see if the usage patterns (&gt;3GB vs. &lt;3GB) were the same.</a:t>
            </a:r>
            <a:endParaRPr lang="en-IN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76B53-2E02-424F-B4AE-73CAC4E52F11}"/>
              </a:ext>
            </a:extLst>
          </p:cNvPr>
          <p:cNvCxnSpPr>
            <a:cxnSpLocks/>
          </p:cNvCxnSpPr>
          <p:nvPr/>
        </p:nvCxnSpPr>
        <p:spPr>
          <a:xfrm>
            <a:off x="8027515" y="4918364"/>
            <a:ext cx="682376" cy="66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2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2" y="304800"/>
            <a:ext cx="11000510" cy="793991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 there a difference in churn rates between customers with unlimited subscriptions and those without?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2" y="3268052"/>
            <a:ext cx="5112329" cy="879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Unlimited plan users showed an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18%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higher churn rate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AEB16-CA09-496B-ADF5-C373C6F8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56" y="2742797"/>
            <a:ext cx="4149632" cy="2385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61A04E-6AF9-44C7-ADE0-4B99B1821C4A}"/>
              </a:ext>
            </a:extLst>
          </p:cNvPr>
          <p:cNvCxnSpPr>
            <a:cxnSpLocks/>
          </p:cNvCxnSpPr>
          <p:nvPr/>
        </p:nvCxnSpPr>
        <p:spPr>
          <a:xfrm flipH="1">
            <a:off x="8672946" y="4498109"/>
            <a:ext cx="1" cy="94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9A04A9-6EE4-4898-966C-4536240F8DCE}"/>
              </a:ext>
            </a:extLst>
          </p:cNvPr>
          <p:cNvSpPr txBox="1"/>
          <p:nvPr/>
        </p:nvSpPr>
        <p:spPr>
          <a:xfrm>
            <a:off x="7074316" y="5628158"/>
            <a:ext cx="44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80.35% </a:t>
            </a:r>
            <a:r>
              <a:rPr lang="en-US" i="1" dirty="0"/>
              <a:t>of </a:t>
            </a:r>
            <a:r>
              <a:rPr lang="en-US" b="1" i="1" dirty="0"/>
              <a:t>Churned</a:t>
            </a:r>
            <a:r>
              <a:rPr lang="en-US" i="1" dirty="0"/>
              <a:t> Users have Unlimited Plan</a:t>
            </a:r>
            <a:endParaRPr lang="en-IN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2FFCE6-04F0-4B9F-8F3A-04446F913E16}"/>
              </a:ext>
            </a:extLst>
          </p:cNvPr>
          <p:cNvSpPr txBox="1"/>
          <p:nvPr/>
        </p:nvSpPr>
        <p:spPr>
          <a:xfrm>
            <a:off x="7074316" y="6128102"/>
            <a:ext cx="468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62.38 </a:t>
            </a:r>
            <a:r>
              <a:rPr lang="en-US" i="1" dirty="0"/>
              <a:t>of </a:t>
            </a:r>
            <a:r>
              <a:rPr lang="en-US" b="1" i="1" dirty="0"/>
              <a:t>Not Churned </a:t>
            </a:r>
            <a:r>
              <a:rPr lang="en-US" i="1" dirty="0"/>
              <a:t>Users have Unlimited Plan</a:t>
            </a:r>
            <a:endParaRPr lang="en-IN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EC1C3-1E98-4006-87B0-615DE10146EA}"/>
              </a:ext>
            </a:extLst>
          </p:cNvPr>
          <p:cNvCxnSpPr>
            <a:cxnSpLocks/>
          </p:cNvCxnSpPr>
          <p:nvPr/>
        </p:nvCxnSpPr>
        <p:spPr>
          <a:xfrm flipH="1">
            <a:off x="10700329" y="4498109"/>
            <a:ext cx="1" cy="162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0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2" y="463514"/>
            <a:ext cx="11000510" cy="793991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does the type of contract (month-to-month vs. annual) affect churn?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2" y="3268052"/>
            <a:ext cx="5703456" cy="108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Month-to-month users had the highest churn rate at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46%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compared to 11% for 1-year contracts and 3% for 2-year contracts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90534-DA27-4ECD-913B-774461F4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02" y="2543807"/>
            <a:ext cx="4055238" cy="232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09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2" y="463514"/>
            <a:ext cx="11000510" cy="793991"/>
          </a:xfrm>
        </p:spPr>
        <p:txBody>
          <a:bodyPr>
            <a:noAutofit/>
          </a:bodyPr>
          <a:lstStyle/>
          <a:p>
            <a:pPr algn="l"/>
            <a:r>
              <a:rPr lang="en-IN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Recommendations to Reduce Churn</a:t>
            </a:r>
            <a:endParaRPr lang="en-U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2" y="1212887"/>
            <a:ext cx="10007602" cy="5181599"/>
          </a:xfrm>
        </p:spPr>
        <p:txBody>
          <a:bodyPr>
            <a:no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Competitive Analysis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Assess competitor products and devices to craft more attractive package options </a:t>
            </a:r>
          </a:p>
          <a:p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Enhance Customer Service: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Improve training and the work environment to boost representative productivity and morale </a:t>
            </a:r>
          </a:p>
          <a:p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Review Pricing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Adjust pricing to enhance satisfaction for customers on the Unlimited Plan using less than 3 GB </a:t>
            </a:r>
          </a:p>
          <a:p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Encourage Long-Term Contracts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Incentivize customers to switch to long-term plans by offering discounts or added benefits, as they are less likely to churn </a:t>
            </a:r>
          </a:p>
          <a:p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Targeted Retention Strategies: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Target adults (55% churn) with personalized offers and support. 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Focus on California (63% churn) with localized promotions. </a:t>
            </a:r>
          </a:p>
        </p:txBody>
      </p:sp>
    </p:spTree>
    <p:extLst>
      <p:ext uri="{BB962C8B-B14F-4D97-AF65-F5344CB8AC3E}">
        <p14:creationId xmlns:p14="http://schemas.microsoft.com/office/powerpoint/2010/main" val="419643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365126"/>
            <a:ext cx="11000510" cy="835602"/>
          </a:xfrm>
        </p:spPr>
        <p:txBody>
          <a:bodyPr/>
          <a:lstStyle/>
          <a:p>
            <a:r>
              <a:rPr lang="en-US" b="1" dirty="0"/>
              <a:t>Overview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89" y="1833707"/>
            <a:ext cx="10162311" cy="835602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hlinkClick r:id="rId3" action="ppaction://hlinksldjump"/>
              </a:rPr>
              <a:t>Dashboard</a:t>
            </a:r>
            <a:endParaRPr lang="en-IN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5670D8-E2A6-4512-9EB7-A9C3F2031DDB}"/>
              </a:ext>
            </a:extLst>
          </p:cNvPr>
          <p:cNvSpPr/>
          <p:nvPr/>
        </p:nvSpPr>
        <p:spPr>
          <a:xfrm>
            <a:off x="92364" y="1833707"/>
            <a:ext cx="877454" cy="835602"/>
          </a:xfrm>
          <a:prstGeom prst="rect">
            <a:avLst/>
          </a:prstGeom>
          <a:solidFill>
            <a:srgbClr val="1D4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IN" sz="24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5B154E9-3488-4636-A907-8AA6E7E544F4}"/>
              </a:ext>
            </a:extLst>
          </p:cNvPr>
          <p:cNvSpPr txBox="1">
            <a:spLocks/>
          </p:cNvSpPr>
          <p:nvPr/>
        </p:nvSpPr>
        <p:spPr>
          <a:xfrm>
            <a:off x="1191489" y="3023322"/>
            <a:ext cx="10162311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hlinkClick r:id="rId4" action="ppaction://hlinksldjump"/>
              </a:rPr>
              <a:t>Analysis and Insights</a:t>
            </a:r>
            <a:endParaRPr lang="en-I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C21BF-DC21-4E21-A148-49741D1156D6}"/>
              </a:ext>
            </a:extLst>
          </p:cNvPr>
          <p:cNvSpPr/>
          <p:nvPr/>
        </p:nvSpPr>
        <p:spPr>
          <a:xfrm>
            <a:off x="92364" y="3023322"/>
            <a:ext cx="877454" cy="835602"/>
          </a:xfrm>
          <a:prstGeom prst="rect">
            <a:avLst/>
          </a:prstGeom>
          <a:solidFill>
            <a:srgbClr val="1D4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IN" sz="2400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58CCA1E-A32D-49AF-80BA-9F7EE8FEEE81}"/>
              </a:ext>
            </a:extLst>
          </p:cNvPr>
          <p:cNvSpPr txBox="1">
            <a:spLocks/>
          </p:cNvSpPr>
          <p:nvPr/>
        </p:nvSpPr>
        <p:spPr>
          <a:xfrm>
            <a:off x="1191489" y="4204856"/>
            <a:ext cx="10162311" cy="83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hlinkClick r:id="rId5" action="ppaction://hlinksldjump"/>
              </a:rPr>
              <a:t>Recommendations</a:t>
            </a:r>
            <a:endParaRPr lang="en-IN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DD87A-E0B1-4903-AD75-9AD28D6C799A}"/>
              </a:ext>
            </a:extLst>
          </p:cNvPr>
          <p:cNvSpPr/>
          <p:nvPr/>
        </p:nvSpPr>
        <p:spPr>
          <a:xfrm>
            <a:off x="92364" y="4204856"/>
            <a:ext cx="877454" cy="835602"/>
          </a:xfrm>
          <a:prstGeom prst="rect">
            <a:avLst/>
          </a:prstGeom>
          <a:solidFill>
            <a:srgbClr val="1D4F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4352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587B96-444C-49C6-946C-54C63908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91" y="1857220"/>
            <a:ext cx="11942618" cy="4040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03CDFDC-4901-4CA0-AA75-DFED4E29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365126"/>
            <a:ext cx="11000510" cy="835602"/>
          </a:xfrm>
        </p:spPr>
        <p:txBody>
          <a:bodyPr/>
          <a:lstStyle/>
          <a:p>
            <a:r>
              <a:rPr lang="en-US" b="1" dirty="0"/>
              <a:t>Dashboard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914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365126"/>
            <a:ext cx="11000510" cy="835602"/>
          </a:xfrm>
        </p:spPr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0" y="1825625"/>
            <a:ext cx="101623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goal of this project is to </a:t>
            </a:r>
            <a:r>
              <a:rPr lang="en-US" sz="2400" b="1" dirty="0"/>
              <a:t>analyze customer churn for Databel </a:t>
            </a:r>
            <a:r>
              <a:rPr lang="en-US" sz="2400" dirty="0"/>
              <a:t>and identify key factors driving attrition. The insights will help improve customer retention through targeted strategies.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Analyze overall churn rates and high-risk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 factors (subscription, usage, demographics) influencing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actionable recommendations to reduce churn and enhance retention.</a:t>
            </a:r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11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62565"/>
            <a:ext cx="11000510" cy="447674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</a:rPr>
              <a:t>What is the overall churn rate for the company?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744" y="2481407"/>
            <a:ext cx="6340765" cy="10468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overall churn rate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26.8%</a:t>
            </a:r>
            <a:r>
              <a:rPr lang="en-US" sz="2400" dirty="0"/>
              <a:t> is quite high for a telecom company, where typical churn rates are usually between 10% and 20%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B54B5-5AAF-4BBB-859C-0DC9BC695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431"/>
          <a:stretch/>
        </p:blipFill>
        <p:spPr>
          <a:xfrm>
            <a:off x="9518856" y="2481407"/>
            <a:ext cx="1366200" cy="69542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C1322B8-F9EC-4D88-8A4C-8DA023DCEF75}"/>
              </a:ext>
            </a:extLst>
          </p:cNvPr>
          <p:cNvSpPr txBox="1">
            <a:spLocks/>
          </p:cNvSpPr>
          <p:nvPr/>
        </p:nvSpPr>
        <p:spPr>
          <a:xfrm>
            <a:off x="1357744" y="4119804"/>
            <a:ext cx="6340765" cy="1046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1,796</a:t>
            </a:r>
            <a:r>
              <a:rPr lang="en-US" sz="2400" dirty="0"/>
              <a:t> of our customers have churned, which continues to represent a significant portion of our total customer base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2CD99-81A3-459B-B848-16A589092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60"/>
          <a:stretch/>
        </p:blipFill>
        <p:spPr>
          <a:xfrm>
            <a:off x="9292564" y="4119804"/>
            <a:ext cx="1818784" cy="6954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AD72C-F5FA-406C-A22D-9E93CF2E6FAF}"/>
              </a:ext>
            </a:extLst>
          </p:cNvPr>
          <p:cNvCxnSpPr>
            <a:cxnSpLocks/>
          </p:cNvCxnSpPr>
          <p:nvPr/>
        </p:nvCxnSpPr>
        <p:spPr>
          <a:xfrm flipH="1">
            <a:off x="8118763" y="2829118"/>
            <a:ext cx="13000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36FAB-8A6E-450C-B2F3-036234D0108E}"/>
              </a:ext>
            </a:extLst>
          </p:cNvPr>
          <p:cNvCxnSpPr>
            <a:cxnSpLocks/>
          </p:cNvCxnSpPr>
          <p:nvPr/>
        </p:nvCxnSpPr>
        <p:spPr>
          <a:xfrm flipH="1">
            <a:off x="8118763" y="4467515"/>
            <a:ext cx="108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62565"/>
            <a:ext cx="11000510" cy="447674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</a:rPr>
              <a:t>Are there specific customer groups with higher churn rates?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0" y="2459886"/>
            <a:ext cx="6264562" cy="552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California (CA) had the highest churn rate at </a:t>
            </a:r>
            <a:r>
              <a:rPr lang="en-US" sz="2400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63%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C1322B8-F9EC-4D88-8A4C-8DA023DCEF75}"/>
              </a:ext>
            </a:extLst>
          </p:cNvPr>
          <p:cNvSpPr txBox="1">
            <a:spLocks/>
          </p:cNvSpPr>
          <p:nvPr/>
        </p:nvSpPr>
        <p:spPr>
          <a:xfrm>
            <a:off x="1191489" y="4148760"/>
            <a:ext cx="6264562" cy="10468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Adults had the highest churn rate at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55%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with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24%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of accounts opting for competitors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9D2A7-2B1F-48FC-96A3-FBE3E821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532" y="1632658"/>
            <a:ext cx="3459013" cy="2116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6290F1-D915-4C60-BF7C-EC9ABA73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9065" y="2141021"/>
            <a:ext cx="454398" cy="48847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9DF80B-7C4F-486D-9F1D-0FFCD52D52C4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555347" y="2385259"/>
            <a:ext cx="703719" cy="147643"/>
          </a:xfrm>
          <a:prstGeom prst="bentConnector3">
            <a:avLst>
              <a:gd name="adj1" fmla="val 72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72EE135-A975-4266-9660-0A3D268A7F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67" r="10967"/>
          <a:stretch/>
        </p:blipFill>
        <p:spPr>
          <a:xfrm>
            <a:off x="7855532" y="4025316"/>
            <a:ext cx="3459013" cy="2111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5FD577D-455B-4A4C-8A4D-7428FAFC0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1064" y="4803421"/>
            <a:ext cx="566282" cy="608753"/>
          </a:xfrm>
          <a:prstGeom prst="rect">
            <a:avLst/>
          </a:prstGeom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0E495E-D812-4DC7-8550-E56AF1D224AF}"/>
              </a:ext>
            </a:extLst>
          </p:cNvPr>
          <p:cNvCxnSpPr>
            <a:cxnSpLocks/>
          </p:cNvCxnSpPr>
          <p:nvPr/>
        </p:nvCxnSpPr>
        <p:spPr>
          <a:xfrm>
            <a:off x="9670473" y="5081249"/>
            <a:ext cx="858982" cy="44209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73978-ED9F-4AD7-AB6A-85DE3A16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36" y="1513663"/>
            <a:ext cx="4534533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62565"/>
            <a:ext cx="11000510" cy="447674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</a:rPr>
              <a:t>What are the most common reasons for customer churn?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2" y="3317682"/>
            <a:ext cx="5532583" cy="1417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most common reasons for churn are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switching to competitor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(Due to better offers and better devices), it accounts for almost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40%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of churn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F6290F1-D915-4C60-BF7C-EC9ABA731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1358" y="3480672"/>
            <a:ext cx="644788" cy="6931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0B1105-557B-47E7-95FA-E96F89F85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015" y="4170913"/>
            <a:ext cx="4505954" cy="251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6D929A0-A1E2-4BC4-9951-01FD3D4659AB}"/>
              </a:ext>
            </a:extLst>
          </p:cNvPr>
          <p:cNvGrpSpPr/>
          <p:nvPr/>
        </p:nvGrpSpPr>
        <p:grpSpPr>
          <a:xfrm>
            <a:off x="7573001" y="4546124"/>
            <a:ext cx="444163" cy="244763"/>
            <a:chOff x="7573001" y="4618181"/>
            <a:chExt cx="444163" cy="24476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012003-2B9C-4F85-A2CD-946655C6B3A3}"/>
                </a:ext>
              </a:extLst>
            </p:cNvPr>
            <p:cNvCxnSpPr/>
            <p:nvPr/>
          </p:nvCxnSpPr>
          <p:spPr>
            <a:xfrm>
              <a:off x="7703127" y="4618181"/>
              <a:ext cx="3140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032945-02ED-4482-A810-15325DB12C64}"/>
                </a:ext>
              </a:extLst>
            </p:cNvPr>
            <p:cNvCxnSpPr/>
            <p:nvPr/>
          </p:nvCxnSpPr>
          <p:spPr>
            <a:xfrm>
              <a:off x="7698508" y="4862944"/>
              <a:ext cx="31403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BF342C-24E1-4EE4-BE21-5B9071928186}"/>
                </a:ext>
              </a:extLst>
            </p:cNvPr>
            <p:cNvSpPr txBox="1"/>
            <p:nvPr/>
          </p:nvSpPr>
          <p:spPr>
            <a:xfrm>
              <a:off x="7573001" y="4621490"/>
              <a:ext cx="4395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2">
                      <a:lumMod val="75000"/>
                    </a:schemeClr>
                  </a:solidFill>
                </a:rPr>
                <a:t>~40%</a:t>
              </a:r>
              <a:endParaRPr lang="en-IN" sz="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90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62565"/>
            <a:ext cx="11000510" cy="447674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</a:rPr>
              <a:t>What are the most common reasons for customer churn?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2" y="2806233"/>
            <a:ext cx="5532583" cy="1417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Churn rates for users with an account length of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less than 10 months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are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25% higher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than those for users with an account length greater than 10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76D88E-AC5B-4022-926A-41648815A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7"/>
          <a:stretch/>
        </p:blipFill>
        <p:spPr>
          <a:xfrm>
            <a:off x="7515868" y="2738293"/>
            <a:ext cx="3971043" cy="2238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BA951-A9CC-4154-89F3-F581AF963A02}"/>
              </a:ext>
            </a:extLst>
          </p:cNvPr>
          <p:cNvCxnSpPr>
            <a:cxnSpLocks/>
          </p:cNvCxnSpPr>
          <p:nvPr/>
        </p:nvCxnSpPr>
        <p:spPr>
          <a:xfrm>
            <a:off x="8451273" y="3866028"/>
            <a:ext cx="2770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46E6B3-AD83-4F64-B787-1855AE74D232}"/>
              </a:ext>
            </a:extLst>
          </p:cNvPr>
          <p:cNvCxnSpPr/>
          <p:nvPr/>
        </p:nvCxnSpPr>
        <p:spPr>
          <a:xfrm>
            <a:off x="9707418" y="38574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A725AB-0955-4FC2-B750-C9CF7EAC3365}"/>
              </a:ext>
            </a:extLst>
          </p:cNvPr>
          <p:cNvCxnSpPr>
            <a:cxnSpLocks/>
          </p:cNvCxnSpPr>
          <p:nvPr/>
        </p:nvCxnSpPr>
        <p:spPr>
          <a:xfrm>
            <a:off x="11222182" y="3773664"/>
            <a:ext cx="0" cy="184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B0D70D-BF8C-4BB5-B68C-B830A50317E7}"/>
              </a:ext>
            </a:extLst>
          </p:cNvPr>
          <p:cNvCxnSpPr>
            <a:cxnSpLocks/>
          </p:cNvCxnSpPr>
          <p:nvPr/>
        </p:nvCxnSpPr>
        <p:spPr>
          <a:xfrm>
            <a:off x="8455891" y="3773664"/>
            <a:ext cx="0" cy="184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522531-CACC-4CB1-A8F0-EBD2ED9D631D}"/>
              </a:ext>
            </a:extLst>
          </p:cNvPr>
          <p:cNvCxnSpPr>
            <a:cxnSpLocks/>
          </p:cNvCxnSpPr>
          <p:nvPr/>
        </p:nvCxnSpPr>
        <p:spPr>
          <a:xfrm>
            <a:off x="7984837" y="3367874"/>
            <a:ext cx="364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DB05F4-1D74-4818-BA47-8936BD0E0D17}"/>
              </a:ext>
            </a:extLst>
          </p:cNvPr>
          <p:cNvCxnSpPr>
            <a:cxnSpLocks/>
          </p:cNvCxnSpPr>
          <p:nvPr/>
        </p:nvCxnSpPr>
        <p:spPr>
          <a:xfrm>
            <a:off x="8354292" y="3275510"/>
            <a:ext cx="0" cy="184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FDD2A-83E0-4500-A55E-8A1AAD641974}"/>
              </a:ext>
            </a:extLst>
          </p:cNvPr>
          <p:cNvCxnSpPr>
            <a:cxnSpLocks/>
          </p:cNvCxnSpPr>
          <p:nvPr/>
        </p:nvCxnSpPr>
        <p:spPr>
          <a:xfrm>
            <a:off x="7989455" y="3275510"/>
            <a:ext cx="0" cy="1847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48709C3-922B-44EE-89D9-FC336EC4B186}"/>
              </a:ext>
            </a:extLst>
          </p:cNvPr>
          <p:cNvSpPr txBox="1"/>
          <p:nvPr/>
        </p:nvSpPr>
        <p:spPr>
          <a:xfrm>
            <a:off x="9395915" y="3606645"/>
            <a:ext cx="865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Churn 17.8%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9DA682-C869-4B2B-9672-E41AF1773C69}"/>
              </a:ext>
            </a:extLst>
          </p:cNvPr>
          <p:cNvSpPr txBox="1"/>
          <p:nvPr/>
        </p:nvSpPr>
        <p:spPr>
          <a:xfrm>
            <a:off x="7920184" y="3095685"/>
            <a:ext cx="531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43.6%</a:t>
            </a:r>
            <a:endParaRPr lang="en-IN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1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EF6F0-5050-477B-9E6A-81EA221A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62565"/>
            <a:ext cx="11000510" cy="447674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</a:rPr>
              <a:t>What are the most common reasons for customer churn?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8224-A65A-4350-AE8F-11CB54A7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2" y="2806233"/>
            <a:ext cx="5532583" cy="1100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customer churn rate rises from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37% to 88%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when the number of customer service calls increases from 2 to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5BDA9-E840-486D-A594-9D26FDE6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004" y="2644743"/>
            <a:ext cx="4143953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6A840-3D2C-4572-9B85-DC3D23F6C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53065">
            <a:off x="9087569" y="3192069"/>
            <a:ext cx="777877" cy="7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9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545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Overview</vt:lpstr>
      <vt:lpstr>Dashboard</vt:lpstr>
      <vt:lpstr>Objective</vt:lpstr>
      <vt:lpstr>What is the overall churn rate for the company? </vt:lpstr>
      <vt:lpstr>Are there specific customer groups with higher churn rates? </vt:lpstr>
      <vt:lpstr>What are the most common reasons for customer churn? </vt:lpstr>
      <vt:lpstr>What are the most common reasons for customer churn? </vt:lpstr>
      <vt:lpstr>What are the most common reasons for customer churn? </vt:lpstr>
      <vt:lpstr>Do customers who consume less than 3 GB of data churn more often than those who consume more? </vt:lpstr>
      <vt:lpstr>Is there a difference in churn rates between customers with unlimited subscriptions and those without? </vt:lpstr>
      <vt:lpstr>How does the type of contract (month-to-month vs. annual) affect churn? </vt:lpstr>
      <vt:lpstr>Recommendations to Reduce Churn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</dc:creator>
  <cp:lastModifiedBy>Black</cp:lastModifiedBy>
  <cp:revision>35</cp:revision>
  <dcterms:created xsi:type="dcterms:W3CDTF">2025-01-09T14:01:55Z</dcterms:created>
  <dcterms:modified xsi:type="dcterms:W3CDTF">2025-01-09T18:37:45Z</dcterms:modified>
</cp:coreProperties>
</file>