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F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84F3-E2AA-4CD7-BBEB-B3B20DD49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87CFCA-BFF7-44B5-81B6-745052BC8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EE76B2-4549-4E6F-8F42-6565B2909E82}"/>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5D6FD9F3-1DDD-4E90-8726-7EDAB1EA04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C69DE3-21C9-490F-AB8E-EB1266DBCBA0}"/>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5813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3F9F-3ED8-4FF6-9DFD-5DEFC774A1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744198-D4F4-43DD-A2CE-718127425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AD2AB-83CE-4EB1-ABC2-1ACFD7B265FD}"/>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BB396099-2E4A-49D3-AD11-38457F5C6A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1D715A-3274-4335-8C98-AB4E1B0F4A82}"/>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316884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6FA57-7CFC-4B9B-88F8-CC999B1DA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AF9DA-D9E1-42B8-83B1-11E029ED8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79A7F-6657-47CF-95E2-2707CFF101B6}"/>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7A860562-A1B1-4BA5-99DC-85180A3637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88074F-A350-4E6B-9308-C39979EC677A}"/>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23091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F3FA-EFD7-4733-B553-D0438862A5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2CC7D-3909-4DAC-AFE9-531C801EC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B4249-792D-43AE-9967-9C3792D23AE1}"/>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B21DD8B5-363B-43CF-A0F8-47B7435E9F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5982CDE-7450-46B3-A4E9-BE320B65156E}"/>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37843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C46A-E1AD-4A3C-A88A-5AA1E4FA6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210E6A-F3FE-4148-AEF3-1F59AFDF8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05646-A3AB-4296-8A0C-94A1ECA3271E}"/>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E8304BE8-737E-4F36-AB7B-BABFF6F004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99E602B-F086-4043-9C95-52F89A25E07D}"/>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405991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5CD0-5806-4345-B361-23242437A2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F59B92-1CB6-4327-B529-0FB029D8A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A90E2E-01AA-4B0A-A12C-81A854E30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06C43-CE9E-40D7-B79C-B8422038477B}"/>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6" name="Footer Placeholder 5">
            <a:extLst>
              <a:ext uri="{FF2B5EF4-FFF2-40B4-BE49-F238E27FC236}">
                <a16:creationId xmlns:a16="http://schemas.microsoft.com/office/drawing/2014/main" id="{B5C22AFC-CFAE-4E16-98A6-AEB0EAA207E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C245EB5-DE50-4A70-B287-E62BAD28B5CF}"/>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99273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E131-77ED-4630-AB42-BAEBF7CAD7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B388AC-B6AA-4A22-9520-1288057F3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B449D-B86F-4B20-97FE-6F1E2120D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79D3CF-F9D8-47AE-8E4B-EE47CD690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5F870-9B3D-4FD9-800A-FE57C9DFE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00C64A-0F82-4225-8B75-109EBE8271CA}"/>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8" name="Footer Placeholder 7">
            <a:extLst>
              <a:ext uri="{FF2B5EF4-FFF2-40B4-BE49-F238E27FC236}">
                <a16:creationId xmlns:a16="http://schemas.microsoft.com/office/drawing/2014/main" id="{88244D04-29B4-4CE8-8CFA-F8BE2B5695C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E3183AB-2D49-42F4-8B32-C4BB0E9E4D3E}"/>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88187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084E-11DD-4D8E-9D67-7B18BAC850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F2A433-2AF2-4AA9-A712-5649F465424F}"/>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4" name="Footer Placeholder 3">
            <a:extLst>
              <a:ext uri="{FF2B5EF4-FFF2-40B4-BE49-F238E27FC236}">
                <a16:creationId xmlns:a16="http://schemas.microsoft.com/office/drawing/2014/main" id="{11517715-E83E-4562-8FA4-5DE94E34A9F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21D3463-9A14-4FC7-A398-26C1492D6AD1}"/>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258226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74956-CC55-48A9-AF90-6F7A0F75C4AF}"/>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3" name="Footer Placeholder 2">
            <a:extLst>
              <a:ext uri="{FF2B5EF4-FFF2-40B4-BE49-F238E27FC236}">
                <a16:creationId xmlns:a16="http://schemas.microsoft.com/office/drawing/2014/main" id="{6F5D971F-5324-4D63-A7DD-BA41E6FD2EA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AE9AF57-059A-4637-A16D-B8C9B1E91D1E}"/>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100055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B007-92AA-42D5-9D53-4175BF825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955D08-D8BE-44A8-BB5D-975B08493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FDC7B4-1DFF-4AA3-AE6C-8E39CE632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30AE8-30BA-4F50-AEDB-7BE92D84FE6C}"/>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6" name="Footer Placeholder 5">
            <a:extLst>
              <a:ext uri="{FF2B5EF4-FFF2-40B4-BE49-F238E27FC236}">
                <a16:creationId xmlns:a16="http://schemas.microsoft.com/office/drawing/2014/main" id="{F692B6B1-AEDA-4B5E-BFC1-7F4DC4B3E02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0EDA46-1E6A-4DD9-B8E2-E2FB3BA3DBA5}"/>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104680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2FB5-937E-4662-BBA6-C46E89B2D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F9D414-2361-4C6F-BBE4-3D6E440B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04B8FEE-058A-4BA1-8CBE-0BEC39D2C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8147E-68C3-4ABE-8723-B548EC657829}"/>
              </a:ext>
            </a:extLst>
          </p:cNvPr>
          <p:cNvSpPr>
            <a:spLocks noGrp="1"/>
          </p:cNvSpPr>
          <p:nvPr>
            <p:ph type="dt" sz="half" idx="10"/>
          </p:nvPr>
        </p:nvSpPr>
        <p:spPr/>
        <p:txBody>
          <a:bodyPr/>
          <a:lstStyle/>
          <a:p>
            <a:fld id="{F1708A0C-AC13-4A4A-8D4F-7F2B24C53E95}" type="datetimeFigureOut">
              <a:rPr lang="en-IN" smtClean="0"/>
              <a:t>15-12-2024</a:t>
            </a:fld>
            <a:endParaRPr lang="en-IN" dirty="0"/>
          </a:p>
        </p:txBody>
      </p:sp>
      <p:sp>
        <p:nvSpPr>
          <p:cNvPr id="6" name="Footer Placeholder 5">
            <a:extLst>
              <a:ext uri="{FF2B5EF4-FFF2-40B4-BE49-F238E27FC236}">
                <a16:creationId xmlns:a16="http://schemas.microsoft.com/office/drawing/2014/main" id="{392589CC-80CE-4702-8542-B4E9252CE0C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C33CAA-0DD4-4EE8-89B3-D1B5B45B26C9}"/>
              </a:ext>
            </a:extLst>
          </p:cNvPr>
          <p:cNvSpPr>
            <a:spLocks noGrp="1"/>
          </p:cNvSpPr>
          <p:nvPr>
            <p:ph type="sldNum" sz="quarter" idx="12"/>
          </p:nvPr>
        </p:nvSpPr>
        <p:spPr/>
        <p:txBody>
          <a:bodyPr/>
          <a:lstStyle/>
          <a:p>
            <a:fld id="{BED00FE6-E49D-489A-8E16-63A112B56E23}" type="slidenum">
              <a:rPr lang="en-IN" smtClean="0"/>
              <a:t>‹#›</a:t>
            </a:fld>
            <a:endParaRPr lang="en-IN" dirty="0"/>
          </a:p>
        </p:txBody>
      </p:sp>
    </p:spTree>
    <p:extLst>
      <p:ext uri="{BB962C8B-B14F-4D97-AF65-F5344CB8AC3E}">
        <p14:creationId xmlns:p14="http://schemas.microsoft.com/office/powerpoint/2010/main" val="223262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7876C-1CE2-4582-92A1-E1E8E377F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36F4E2-23D0-4D60-802D-2628CCD3D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3C44-6E16-4CAE-9474-A2A4984CD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08A0C-AC13-4A4A-8D4F-7F2B24C53E95}" type="datetimeFigureOut">
              <a:rPr lang="en-IN" smtClean="0"/>
              <a:t>15-12-2024</a:t>
            </a:fld>
            <a:endParaRPr lang="en-IN" dirty="0"/>
          </a:p>
        </p:txBody>
      </p:sp>
      <p:sp>
        <p:nvSpPr>
          <p:cNvPr id="5" name="Footer Placeholder 4">
            <a:extLst>
              <a:ext uri="{FF2B5EF4-FFF2-40B4-BE49-F238E27FC236}">
                <a16:creationId xmlns:a16="http://schemas.microsoft.com/office/drawing/2014/main" id="{9ACB025A-3879-48AF-B589-982C95E32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A0E997D-3471-4576-9EBF-358817CD5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00FE6-E49D-489A-8E16-63A112B56E23}" type="slidenum">
              <a:rPr lang="en-IN" smtClean="0"/>
              <a:t>‹#›</a:t>
            </a:fld>
            <a:endParaRPr lang="en-IN" dirty="0"/>
          </a:p>
        </p:txBody>
      </p:sp>
    </p:spTree>
    <p:extLst>
      <p:ext uri="{BB962C8B-B14F-4D97-AF65-F5344CB8AC3E}">
        <p14:creationId xmlns:p14="http://schemas.microsoft.com/office/powerpoint/2010/main" val="186390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EE13CE-B1BE-455A-86C6-BE8D1B345A1C}"/>
              </a:ext>
            </a:extLst>
          </p:cNvPr>
          <p:cNvSpPr>
            <a:spLocks noGrp="1"/>
          </p:cNvSpPr>
          <p:nvPr>
            <p:ph type="subTitle" idx="1"/>
          </p:nvPr>
        </p:nvSpPr>
        <p:spPr>
          <a:xfrm>
            <a:off x="319596" y="3224965"/>
            <a:ext cx="11475867" cy="726226"/>
          </a:xfrm>
        </p:spPr>
        <p:txBody>
          <a:bodyPr>
            <a:noAutofit/>
          </a:bodyPr>
          <a:lstStyle/>
          <a:p>
            <a:r>
              <a:rPr lang="en-IN" sz="4400" dirty="0"/>
              <a:t>Ad Hoc Business Requests</a:t>
            </a:r>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260" y="680321"/>
            <a:ext cx="3531479" cy="2048326"/>
          </a:xfrm>
          <a:prstGeom prst="rect">
            <a:avLst/>
          </a:prstGeom>
        </p:spPr>
      </p:pic>
      <p:sp>
        <p:nvSpPr>
          <p:cNvPr id="7" name="Subtitle 2">
            <a:extLst>
              <a:ext uri="{FF2B5EF4-FFF2-40B4-BE49-F238E27FC236}">
                <a16:creationId xmlns:a16="http://schemas.microsoft.com/office/drawing/2014/main" id="{019E5573-373B-4E5F-9F21-CAB1BBA4AF5B}"/>
              </a:ext>
            </a:extLst>
          </p:cNvPr>
          <p:cNvSpPr txBox="1">
            <a:spLocks/>
          </p:cNvSpPr>
          <p:nvPr/>
        </p:nvSpPr>
        <p:spPr>
          <a:xfrm>
            <a:off x="4442814" y="4302240"/>
            <a:ext cx="3306369" cy="7262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By - </a:t>
            </a:r>
            <a:r>
              <a:rPr lang="en-US" sz="3200" dirty="0">
                <a:solidFill>
                  <a:srgbClr val="D6DF22"/>
                </a:solidFill>
              </a:rPr>
              <a:t>Amritesh Rai</a:t>
            </a:r>
            <a:endParaRPr lang="en-IN" sz="3200" dirty="0">
              <a:solidFill>
                <a:srgbClr val="D6DF22"/>
              </a:solidFill>
            </a:endParaRPr>
          </a:p>
        </p:txBody>
      </p:sp>
      <p:pic>
        <p:nvPicPr>
          <p:cNvPr id="6" name="Picture 2" descr="Power BI Logo">
            <a:extLst>
              <a:ext uri="{FF2B5EF4-FFF2-40B4-BE49-F238E27FC236}">
                <a16:creationId xmlns:a16="http://schemas.microsoft.com/office/drawing/2014/main" id="{55412833-9464-4FBE-91E8-ED88BFF56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3823" y="5960807"/>
            <a:ext cx="995962" cy="5605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ySQL Logo">
            <a:extLst>
              <a:ext uri="{FF2B5EF4-FFF2-40B4-BE49-F238E27FC236}">
                <a16:creationId xmlns:a16="http://schemas.microsoft.com/office/drawing/2014/main" id="{79ADE5B4-8C83-4D17-9208-76D21B88BC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5953" y="5960807"/>
            <a:ext cx="895500" cy="560584"/>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3EB83FBF-A941-42A5-BD11-36C45D609517}"/>
              </a:ext>
            </a:extLst>
          </p:cNvPr>
          <p:cNvSpPr txBox="1">
            <a:spLocks/>
          </p:cNvSpPr>
          <p:nvPr/>
        </p:nvSpPr>
        <p:spPr>
          <a:xfrm>
            <a:off x="8966447" y="6271306"/>
            <a:ext cx="1269506" cy="500169"/>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Tools Used:</a:t>
            </a:r>
            <a:endParaRPr lang="en-IN" sz="3200" dirty="0">
              <a:solidFill>
                <a:srgbClr val="D6DF22"/>
              </a:solidFill>
            </a:endParaRPr>
          </a:p>
        </p:txBody>
      </p:sp>
    </p:spTree>
    <p:extLst>
      <p:ext uri="{BB962C8B-B14F-4D97-AF65-F5344CB8AC3E}">
        <p14:creationId xmlns:p14="http://schemas.microsoft.com/office/powerpoint/2010/main" val="414097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C4E1-CECB-4C15-9D81-1396DFC2449C}"/>
              </a:ext>
            </a:extLst>
          </p:cNvPr>
          <p:cNvSpPr>
            <a:spLocks noGrp="1"/>
          </p:cNvSpPr>
          <p:nvPr>
            <p:ph type="title"/>
          </p:nvPr>
        </p:nvSpPr>
        <p:spPr>
          <a:xfrm>
            <a:off x="3756098" y="480535"/>
            <a:ext cx="5056573" cy="1325563"/>
          </a:xfrm>
        </p:spPr>
        <p:txBody>
          <a:bodyPr/>
          <a:lstStyle/>
          <a:p>
            <a:r>
              <a:rPr lang="en-US" dirty="0">
                <a:solidFill>
                  <a:srgbClr val="D6DF22"/>
                </a:solidFill>
                <a:latin typeface="+mn-lt"/>
              </a:rPr>
              <a:t>Summary Insights</a:t>
            </a:r>
            <a:endParaRPr lang="en-IN" dirty="0">
              <a:solidFill>
                <a:srgbClr val="D6DF22"/>
              </a:solidFill>
              <a:latin typeface="+mn-lt"/>
            </a:endParaRPr>
          </a:p>
        </p:txBody>
      </p:sp>
      <p:sp>
        <p:nvSpPr>
          <p:cNvPr id="4" name="Rectangle 1">
            <a:extLst>
              <a:ext uri="{FF2B5EF4-FFF2-40B4-BE49-F238E27FC236}">
                <a16:creationId xmlns:a16="http://schemas.microsoft.com/office/drawing/2014/main" id="{51A6A94A-8CC9-4237-8831-0F02EC5E974E}"/>
              </a:ext>
            </a:extLst>
          </p:cNvPr>
          <p:cNvSpPr>
            <a:spLocks noGrp="1" noChangeArrowheads="1"/>
          </p:cNvSpPr>
          <p:nvPr>
            <p:ph idx="1"/>
          </p:nvPr>
        </p:nvSpPr>
        <p:spPr bwMode="auto">
          <a:xfrm>
            <a:off x="952156" y="1883378"/>
            <a:ext cx="1028768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rPr>
              <a:t>Top Contributors</a:t>
            </a:r>
            <a:r>
              <a:rPr kumimoji="0" lang="en-US" altLang="en-US" sz="16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rPr>
              <a:t>Jaipur (18.05%)</a:t>
            </a:r>
            <a:r>
              <a:rPr kumimoji="0" lang="en-US" altLang="en-US" sz="160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Lucknow (15.10%)</a:t>
            </a:r>
            <a:r>
              <a:rPr kumimoji="0" lang="en-US" altLang="en-US" sz="1600" i="0" u="none" strike="noStrike" cap="none" normalizeH="0" baseline="0" dirty="0">
                <a:ln>
                  <a:noFill/>
                </a:ln>
                <a:solidFill>
                  <a:schemeClr val="tx1"/>
                </a:solidFill>
                <a:effectLst/>
              </a:rPr>
              <a:t> lead in total trips, indicating strong city performance</a:t>
            </a:r>
            <a:r>
              <a:rPr kumimoji="0" lang="en-US" altLang="en-US" sz="16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rPr>
              <a:t>2.</a:t>
            </a:r>
            <a:r>
              <a:rPr lang="en-US" altLang="en-US" sz="1600" b="1" dirty="0"/>
              <a:t>  </a:t>
            </a:r>
            <a:r>
              <a:rPr kumimoji="0" lang="en-US" altLang="en-US" sz="1600" b="1" i="0" u="none" strike="noStrike" cap="none" normalizeH="0" baseline="0" dirty="0">
                <a:ln>
                  <a:noFill/>
                </a:ln>
                <a:effectLst/>
              </a:rPr>
              <a:t>Growth Potential in Mysore</a:t>
            </a:r>
            <a:r>
              <a:rPr kumimoji="0" lang="en-US" altLang="en-US" sz="16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High fare structure, but low trip volume presents an opportunity for growth.</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rPr>
              <a:t>Underperformance (Actual Vs Target)</a:t>
            </a:r>
            <a:r>
              <a:rPr kumimoji="0" lang="en-US" altLang="en-US" sz="1600" b="0" i="0" u="none" strike="noStrike" cap="none" normalizeH="0" baseline="0" dirty="0">
                <a:ln>
                  <a:noFill/>
                </a:ln>
                <a:effectLst/>
              </a:rPr>
              <a:t>: </a:t>
            </a:r>
          </a:p>
          <a:p>
            <a:pPr lvl="1"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rPr>
              <a:t>Lucknow</a:t>
            </a:r>
            <a:r>
              <a:rPr kumimoji="0" lang="en-US" altLang="en-US" sz="160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Kochi</a:t>
            </a:r>
            <a:r>
              <a:rPr kumimoji="0" lang="en-US" altLang="en-US" sz="160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Vadodara</a:t>
            </a:r>
            <a:r>
              <a:rPr kumimoji="0" lang="en-US" altLang="en-US" sz="1600" i="0" u="none" strike="noStrike" cap="none" normalizeH="0" baseline="0" dirty="0">
                <a:ln>
                  <a:noFill/>
                </a:ln>
                <a:solidFill>
                  <a:schemeClr val="tx1"/>
                </a:solidFill>
                <a:effectLst/>
              </a:rPr>
              <a:t> showed consistent underperformance, needing improvement strategies</a:t>
            </a:r>
            <a:r>
              <a:rPr kumimoji="0" lang="en-US" altLang="en-US" sz="16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rPr>
              <a:t>Repeat Trip Patterns</a:t>
            </a:r>
            <a:r>
              <a:rPr kumimoji="0" lang="en-US" altLang="en-US" sz="16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Cities like </a:t>
            </a:r>
            <a:r>
              <a:rPr kumimoji="0" lang="en-US" altLang="en-US" sz="1600" b="1" i="0" u="none" strike="noStrike" cap="none" normalizeH="0" baseline="0" dirty="0">
                <a:ln>
                  <a:noFill/>
                </a:ln>
                <a:solidFill>
                  <a:schemeClr val="tx1"/>
                </a:solidFill>
                <a:effectLst/>
              </a:rPr>
              <a:t>Chandigarh</a:t>
            </a:r>
            <a:r>
              <a:rPr kumimoji="0" lang="en-US" altLang="en-US" sz="160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Jaipur</a:t>
            </a:r>
            <a:r>
              <a:rPr kumimoji="0" lang="en-US" altLang="en-US" sz="160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Mysore</a:t>
            </a:r>
            <a:r>
              <a:rPr kumimoji="0" lang="en-US" altLang="en-US" sz="1600" i="0" u="none" strike="noStrike" cap="none" normalizeH="0" baseline="0" dirty="0">
                <a:ln>
                  <a:noFill/>
                </a:ln>
                <a:solidFill>
                  <a:schemeClr val="tx1"/>
                </a:solidFill>
                <a:effectLst/>
              </a:rPr>
              <a:t> show </a:t>
            </a:r>
            <a:r>
              <a:rPr kumimoji="0" lang="en-US" altLang="en-US" sz="1600" b="0" i="0" u="none" strike="noStrike" cap="none" normalizeH="0" baseline="0" dirty="0">
                <a:ln>
                  <a:noFill/>
                </a:ln>
                <a:solidFill>
                  <a:schemeClr val="tx1"/>
                </a:solidFill>
                <a:effectLst/>
              </a:rPr>
              <a:t>lower customer loyalty, suggesting a need for loyalty programs.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rPr>
              <a:t>Revenue Months</a:t>
            </a:r>
            <a:r>
              <a:rPr kumimoji="0" lang="en-US" altLang="en-US" sz="16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rPr>
              <a:t>February</a:t>
            </a:r>
            <a:r>
              <a:rPr kumimoji="0" lang="en-US" altLang="en-US" sz="160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April</a:t>
            </a:r>
            <a:r>
              <a:rPr kumimoji="0" lang="en-US" altLang="en-US" sz="160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May</a:t>
            </a:r>
            <a:r>
              <a:rPr kumimoji="0" lang="en-US" altLang="en-US" sz="160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are key revenue months, influenced by seasonal trends. </a:t>
            </a:r>
          </a:p>
        </p:txBody>
      </p:sp>
      <p:pic>
        <p:nvPicPr>
          <p:cNvPr id="5" name="Picture 4">
            <a:extLst>
              <a:ext uri="{FF2B5EF4-FFF2-40B4-BE49-F238E27FC236}">
                <a16:creationId xmlns:a16="http://schemas.microsoft.com/office/drawing/2014/main" id="{8E96B01A-FAD1-4845-B625-B1D49E2A1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spTree>
    <p:extLst>
      <p:ext uri="{BB962C8B-B14F-4D97-AF65-F5344CB8AC3E}">
        <p14:creationId xmlns:p14="http://schemas.microsoft.com/office/powerpoint/2010/main" val="104645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ctrTitle"/>
          </p:nvPr>
        </p:nvSpPr>
        <p:spPr>
          <a:xfrm>
            <a:off x="740502" y="1122363"/>
            <a:ext cx="9927498" cy="830724"/>
          </a:xfrm>
        </p:spPr>
        <p:txBody>
          <a:bodyPr>
            <a:normAutofit fontScale="90000"/>
          </a:bodyPr>
          <a:lstStyle/>
          <a:p>
            <a:pPr algn="l"/>
            <a:r>
              <a:rPr lang="en-US" dirty="0"/>
              <a:t>Problem Statement</a:t>
            </a:r>
            <a:endParaRPr lang="en-IN"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sp>
        <p:nvSpPr>
          <p:cNvPr id="6" name="Subtitle 5">
            <a:extLst>
              <a:ext uri="{FF2B5EF4-FFF2-40B4-BE49-F238E27FC236}">
                <a16:creationId xmlns:a16="http://schemas.microsoft.com/office/drawing/2014/main" id="{9F09CA0B-02E3-4044-885F-26E6D560DFB1}"/>
              </a:ext>
            </a:extLst>
          </p:cNvPr>
          <p:cNvSpPr>
            <a:spLocks noGrp="1"/>
          </p:cNvSpPr>
          <p:nvPr>
            <p:ph type="subTitle" idx="1"/>
          </p:nvPr>
        </p:nvSpPr>
        <p:spPr>
          <a:xfrm>
            <a:off x="740502" y="2348982"/>
            <a:ext cx="9927498" cy="1511190"/>
          </a:xfrm>
        </p:spPr>
        <p:txBody>
          <a:bodyPr>
            <a:normAutofit/>
          </a:bodyPr>
          <a:lstStyle/>
          <a:p>
            <a:pPr algn="l"/>
            <a:r>
              <a:rPr lang="en-US" dirty="0">
                <a:solidFill>
                  <a:srgbClr val="D6DF22"/>
                </a:solidFill>
              </a:rPr>
              <a:t>GoodCabs</a:t>
            </a:r>
            <a:r>
              <a:rPr lang="en-US" dirty="0"/>
              <a:t>, an Indian cab service operating in 10 tier-2 cities, aims to help local drivers earn a sustainable living while providing high-quality service to customers. The company is performing well and seeks to improve further by analyzing key metrics.</a:t>
            </a:r>
          </a:p>
          <a:p>
            <a:pPr algn="l"/>
            <a:endParaRPr lang="en-IN" dirty="0"/>
          </a:p>
        </p:txBody>
      </p:sp>
      <p:sp>
        <p:nvSpPr>
          <p:cNvPr id="7" name="Subtitle 5">
            <a:extLst>
              <a:ext uri="{FF2B5EF4-FFF2-40B4-BE49-F238E27FC236}">
                <a16:creationId xmlns:a16="http://schemas.microsoft.com/office/drawing/2014/main" id="{C97B5AA8-947F-460C-BE1A-5D9114D07893}"/>
              </a:ext>
            </a:extLst>
          </p:cNvPr>
          <p:cNvSpPr txBox="1">
            <a:spLocks/>
          </p:cNvSpPr>
          <p:nvPr/>
        </p:nvSpPr>
        <p:spPr>
          <a:xfrm>
            <a:off x="740502" y="4117624"/>
            <a:ext cx="9927498" cy="1164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GoodCabs requires quick insights into key performance metrics to support ad-hoc decision-making and drive improvements in their service and operations.</a:t>
            </a:r>
            <a:endParaRPr lang="en-IN" dirty="0"/>
          </a:p>
        </p:txBody>
      </p:sp>
    </p:spTree>
    <p:extLst>
      <p:ext uri="{BB962C8B-B14F-4D97-AF65-F5344CB8AC3E}">
        <p14:creationId xmlns:p14="http://schemas.microsoft.com/office/powerpoint/2010/main" val="428295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p:txBody>
          <a:bodyPr>
            <a:normAutofit/>
          </a:bodyPr>
          <a:lstStyle/>
          <a:p>
            <a:pPr algn="ctr"/>
            <a:r>
              <a:rPr lang="en-IN" dirty="0"/>
              <a:t>Cities of Operation</a:t>
            </a:r>
          </a:p>
        </p:txBody>
      </p:sp>
      <p:sp>
        <p:nvSpPr>
          <p:cNvPr id="10" name="Text Placeholder 9">
            <a:extLst>
              <a:ext uri="{FF2B5EF4-FFF2-40B4-BE49-F238E27FC236}">
                <a16:creationId xmlns:a16="http://schemas.microsoft.com/office/drawing/2014/main" id="{C9BE19A7-5933-4CD8-BB4B-C1B7DE114979}"/>
              </a:ext>
            </a:extLst>
          </p:cNvPr>
          <p:cNvSpPr>
            <a:spLocks noGrp="1"/>
          </p:cNvSpPr>
          <p:nvPr>
            <p:ph type="body" sz="quarter" idx="3"/>
          </p:nvPr>
        </p:nvSpPr>
        <p:spPr>
          <a:xfrm>
            <a:off x="5481221" y="1632347"/>
            <a:ext cx="5183188" cy="823912"/>
          </a:xfrm>
        </p:spPr>
        <p:txBody>
          <a:bodyPr/>
          <a:lstStyle/>
          <a:p>
            <a:pPr algn="ctr"/>
            <a:r>
              <a:rPr lang="en-US" dirty="0"/>
              <a:t>Visakhapatnam</a:t>
            </a:r>
            <a:endParaRPr lang="en-IN"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sp>
        <p:nvSpPr>
          <p:cNvPr id="12" name="Text Placeholder 9">
            <a:extLst>
              <a:ext uri="{FF2B5EF4-FFF2-40B4-BE49-F238E27FC236}">
                <a16:creationId xmlns:a16="http://schemas.microsoft.com/office/drawing/2014/main" id="{E04A425C-D2FD-4DF9-9208-7353DF80CC17}"/>
              </a:ext>
            </a:extLst>
          </p:cNvPr>
          <p:cNvSpPr txBox="1">
            <a:spLocks/>
          </p:cNvSpPr>
          <p:nvPr/>
        </p:nvSpPr>
        <p:spPr>
          <a:xfrm>
            <a:off x="5481221" y="337542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Jaipur</a:t>
            </a:r>
            <a:endParaRPr lang="en-IN" dirty="0"/>
          </a:p>
        </p:txBody>
      </p:sp>
      <p:sp>
        <p:nvSpPr>
          <p:cNvPr id="13" name="Text Placeholder 9">
            <a:extLst>
              <a:ext uri="{FF2B5EF4-FFF2-40B4-BE49-F238E27FC236}">
                <a16:creationId xmlns:a16="http://schemas.microsoft.com/office/drawing/2014/main" id="{FC4EA77E-8267-4879-9900-5997CDACB5AC}"/>
              </a:ext>
            </a:extLst>
          </p:cNvPr>
          <p:cNvSpPr txBox="1">
            <a:spLocks/>
          </p:cNvSpPr>
          <p:nvPr/>
        </p:nvSpPr>
        <p:spPr>
          <a:xfrm>
            <a:off x="5481221" y="424696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Coimbatore</a:t>
            </a:r>
            <a:endParaRPr lang="en-IN" dirty="0"/>
          </a:p>
        </p:txBody>
      </p:sp>
      <p:sp>
        <p:nvSpPr>
          <p:cNvPr id="14" name="Text Placeholder 9">
            <a:extLst>
              <a:ext uri="{FF2B5EF4-FFF2-40B4-BE49-F238E27FC236}">
                <a16:creationId xmlns:a16="http://schemas.microsoft.com/office/drawing/2014/main" id="{90E46DB0-8264-4EA2-AF74-84817EE0DB96}"/>
              </a:ext>
            </a:extLst>
          </p:cNvPr>
          <p:cNvSpPr txBox="1">
            <a:spLocks/>
          </p:cNvSpPr>
          <p:nvPr/>
        </p:nvSpPr>
        <p:spPr>
          <a:xfrm>
            <a:off x="5481221" y="25038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Indore</a:t>
            </a:r>
            <a:endParaRPr lang="en-IN" dirty="0"/>
          </a:p>
        </p:txBody>
      </p:sp>
      <p:sp>
        <p:nvSpPr>
          <p:cNvPr id="15" name="Text Placeholder 9">
            <a:extLst>
              <a:ext uri="{FF2B5EF4-FFF2-40B4-BE49-F238E27FC236}">
                <a16:creationId xmlns:a16="http://schemas.microsoft.com/office/drawing/2014/main" id="{674BC4BD-6A7E-4FEB-9173-8414C55D1956}"/>
              </a:ext>
            </a:extLst>
          </p:cNvPr>
          <p:cNvSpPr txBox="1">
            <a:spLocks/>
          </p:cNvSpPr>
          <p:nvPr/>
        </p:nvSpPr>
        <p:spPr>
          <a:xfrm>
            <a:off x="5481221" y="511849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Lucknow</a:t>
            </a:r>
            <a:endParaRPr lang="en-IN" dirty="0"/>
          </a:p>
        </p:txBody>
      </p:sp>
      <p:sp>
        <p:nvSpPr>
          <p:cNvPr id="16" name="Text Placeholder 9">
            <a:extLst>
              <a:ext uri="{FF2B5EF4-FFF2-40B4-BE49-F238E27FC236}">
                <a16:creationId xmlns:a16="http://schemas.microsoft.com/office/drawing/2014/main" id="{D14ABA9B-4A5C-4279-A4F6-EAB2324D3CDC}"/>
              </a:ext>
            </a:extLst>
          </p:cNvPr>
          <p:cNvSpPr txBox="1">
            <a:spLocks/>
          </p:cNvSpPr>
          <p:nvPr/>
        </p:nvSpPr>
        <p:spPr>
          <a:xfrm>
            <a:off x="1527591" y="16776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Chandigarh</a:t>
            </a:r>
            <a:endParaRPr lang="en-IN" dirty="0"/>
          </a:p>
        </p:txBody>
      </p:sp>
      <p:sp>
        <p:nvSpPr>
          <p:cNvPr id="17" name="Text Placeholder 9">
            <a:extLst>
              <a:ext uri="{FF2B5EF4-FFF2-40B4-BE49-F238E27FC236}">
                <a16:creationId xmlns:a16="http://schemas.microsoft.com/office/drawing/2014/main" id="{5023119C-7C90-41C8-8887-2E9707845E87}"/>
              </a:ext>
            </a:extLst>
          </p:cNvPr>
          <p:cNvSpPr txBox="1">
            <a:spLocks/>
          </p:cNvSpPr>
          <p:nvPr/>
        </p:nvSpPr>
        <p:spPr>
          <a:xfrm>
            <a:off x="1527591" y="342076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Vadodara</a:t>
            </a:r>
            <a:endParaRPr lang="en-IN" dirty="0"/>
          </a:p>
        </p:txBody>
      </p:sp>
      <p:sp>
        <p:nvSpPr>
          <p:cNvPr id="18" name="Text Placeholder 9">
            <a:extLst>
              <a:ext uri="{FF2B5EF4-FFF2-40B4-BE49-F238E27FC236}">
                <a16:creationId xmlns:a16="http://schemas.microsoft.com/office/drawing/2014/main" id="{4C05E100-E65A-4BAE-AA91-7956A6E51ABC}"/>
              </a:ext>
            </a:extLst>
          </p:cNvPr>
          <p:cNvSpPr txBox="1">
            <a:spLocks/>
          </p:cNvSpPr>
          <p:nvPr/>
        </p:nvSpPr>
        <p:spPr>
          <a:xfrm>
            <a:off x="1527591" y="424581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Mysore</a:t>
            </a:r>
            <a:endParaRPr lang="en-IN" dirty="0"/>
          </a:p>
        </p:txBody>
      </p:sp>
      <p:sp>
        <p:nvSpPr>
          <p:cNvPr id="19" name="Text Placeholder 9">
            <a:extLst>
              <a:ext uri="{FF2B5EF4-FFF2-40B4-BE49-F238E27FC236}">
                <a16:creationId xmlns:a16="http://schemas.microsoft.com/office/drawing/2014/main" id="{9CA6304E-66BE-40A6-9182-96F54E8D94CF}"/>
              </a:ext>
            </a:extLst>
          </p:cNvPr>
          <p:cNvSpPr txBox="1">
            <a:spLocks/>
          </p:cNvSpPr>
          <p:nvPr/>
        </p:nvSpPr>
        <p:spPr>
          <a:xfrm>
            <a:off x="1527591" y="254922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Surat</a:t>
            </a:r>
            <a:endParaRPr lang="en-IN" dirty="0"/>
          </a:p>
        </p:txBody>
      </p:sp>
      <p:sp>
        <p:nvSpPr>
          <p:cNvPr id="20" name="Text Placeholder 9">
            <a:extLst>
              <a:ext uri="{FF2B5EF4-FFF2-40B4-BE49-F238E27FC236}">
                <a16:creationId xmlns:a16="http://schemas.microsoft.com/office/drawing/2014/main" id="{8ABABE1E-0338-4F26-BC1E-32097CE30930}"/>
              </a:ext>
            </a:extLst>
          </p:cNvPr>
          <p:cNvSpPr txBox="1">
            <a:spLocks/>
          </p:cNvSpPr>
          <p:nvPr/>
        </p:nvSpPr>
        <p:spPr>
          <a:xfrm>
            <a:off x="1527591" y="511735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Kochi</a:t>
            </a:r>
            <a:endParaRPr lang="en-IN" dirty="0"/>
          </a:p>
        </p:txBody>
      </p:sp>
    </p:spTree>
    <p:extLst>
      <p:ext uri="{BB962C8B-B14F-4D97-AF65-F5344CB8AC3E}">
        <p14:creationId xmlns:p14="http://schemas.microsoft.com/office/powerpoint/2010/main" val="112515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2251969" y="415277"/>
            <a:ext cx="7688062" cy="531520"/>
          </a:xfrm>
        </p:spPr>
        <p:txBody>
          <a:bodyPr>
            <a:normAutofit/>
          </a:bodyPr>
          <a:lstStyle/>
          <a:p>
            <a:pPr algn="ctr"/>
            <a:r>
              <a:rPr lang="en-US" sz="2000" b="1" i="0" dirty="0">
                <a:solidFill>
                  <a:srgbClr val="2E2E2E"/>
                </a:solidFill>
                <a:effectLst/>
                <a:latin typeface="Open Sans" panose="020B0606030504020204" pitchFamily="34" charset="0"/>
              </a:rPr>
              <a:t>Business Request - 1: City-Level Fare and Trip Summary Report</a:t>
            </a:r>
            <a:endParaRPr lang="en-IN" sz="20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838200" y="961377"/>
            <a:ext cx="10515600" cy="531520"/>
          </a:xfrm>
        </p:spPr>
        <p:txBody>
          <a:bodyPr>
            <a:normAutofit/>
          </a:bodyPr>
          <a:lstStyle/>
          <a:p>
            <a:pPr marL="0" indent="0">
              <a:buNone/>
            </a:pPr>
            <a:r>
              <a:rPr lang="en-US" sz="1600" dirty="0"/>
              <a:t>Generate a report showing total trips, average fare per km, average fare per trip, and each city's percentage contribution to total trips, to evaluate trip volume, pricing efficiency, and city contributions.</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pic>
        <p:nvPicPr>
          <p:cNvPr id="9" name="Picture 8">
            <a:extLst>
              <a:ext uri="{FF2B5EF4-FFF2-40B4-BE49-F238E27FC236}">
                <a16:creationId xmlns:a16="http://schemas.microsoft.com/office/drawing/2014/main" id="{DFDE642C-14F7-41D8-894E-7FD3BFB072ED}"/>
              </a:ext>
            </a:extLst>
          </p:cNvPr>
          <p:cNvPicPr>
            <a:picLocks noChangeAspect="1"/>
          </p:cNvPicPr>
          <p:nvPr/>
        </p:nvPicPr>
        <p:blipFill rotWithShape="1">
          <a:blip r:embed="rId4"/>
          <a:srcRect l="14999" t="49191" r="57696" b="33592"/>
          <a:stretch/>
        </p:blipFill>
        <p:spPr>
          <a:xfrm>
            <a:off x="1312007" y="2416859"/>
            <a:ext cx="3905306" cy="1385082"/>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D77231C4-D9B0-433A-A152-048723ED88C1}"/>
              </a:ext>
            </a:extLst>
          </p:cNvPr>
          <p:cNvPicPr>
            <a:picLocks noChangeAspect="1"/>
          </p:cNvPicPr>
          <p:nvPr/>
        </p:nvPicPr>
        <p:blipFill rotWithShape="1">
          <a:blip r:embed="rId5"/>
          <a:srcRect l="9102" t="21981" r="47937" b="25955"/>
          <a:stretch/>
        </p:blipFill>
        <p:spPr>
          <a:xfrm>
            <a:off x="6598053" y="1634846"/>
            <a:ext cx="4309336" cy="2937613"/>
          </a:xfrm>
          <a:prstGeom prst="rect">
            <a:avLst/>
          </a:prstGeom>
          <a:ln>
            <a:noFill/>
          </a:ln>
          <a:effectLst>
            <a:outerShdw blurRad="292100" dist="139700" dir="2700000" algn="tl" rotWithShape="0">
              <a:srgbClr val="333333">
                <a:alpha val="65000"/>
              </a:srgbClr>
            </a:outerShdw>
          </a:effectLst>
        </p:spPr>
      </p:pic>
      <p:pic>
        <p:nvPicPr>
          <p:cNvPr id="26" name="Graphic 25" descr="Arrow: Slight curve with solid fill">
            <a:extLst>
              <a:ext uri="{FF2B5EF4-FFF2-40B4-BE49-F238E27FC236}">
                <a16:creationId xmlns:a16="http://schemas.microsoft.com/office/drawing/2014/main" id="{6A6756E0-2C8E-4373-8C93-F33B0FF43A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50483" y="2743200"/>
            <a:ext cx="914400" cy="531520"/>
          </a:xfrm>
          <a:prstGeom prst="rect">
            <a:avLst/>
          </a:prstGeom>
        </p:spPr>
      </p:pic>
      <p:sp>
        <p:nvSpPr>
          <p:cNvPr id="27" name="Content Placeholder 5">
            <a:extLst>
              <a:ext uri="{FF2B5EF4-FFF2-40B4-BE49-F238E27FC236}">
                <a16:creationId xmlns:a16="http://schemas.microsoft.com/office/drawing/2014/main" id="{9E902B9C-52BC-4957-ADED-4CBDF82CC770}"/>
              </a:ext>
            </a:extLst>
          </p:cNvPr>
          <p:cNvSpPr txBox="1">
            <a:spLocks/>
          </p:cNvSpPr>
          <p:nvPr/>
        </p:nvSpPr>
        <p:spPr>
          <a:xfrm>
            <a:off x="1290188" y="5099342"/>
            <a:ext cx="9611624" cy="1505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600" b="1" dirty="0"/>
              <a:t>Jaipur</a:t>
            </a:r>
            <a:r>
              <a:rPr lang="en-US" sz="1600" dirty="0"/>
              <a:t> (18.05%) and </a:t>
            </a:r>
            <a:r>
              <a:rPr lang="en-US" sz="1600" b="1" dirty="0"/>
              <a:t>Lucknow</a:t>
            </a:r>
            <a:r>
              <a:rPr lang="en-US" sz="1600" dirty="0"/>
              <a:t> (15.10%) have the largest contributions to the total number of trips among all cities.</a:t>
            </a:r>
          </a:p>
          <a:p>
            <a:pPr marL="342900" indent="-342900">
              <a:buFont typeface="Arial" panose="020B0604020202020204" pitchFamily="34" charset="0"/>
              <a:buAutoNum type="arabicPeriod"/>
            </a:pPr>
            <a:r>
              <a:rPr lang="en-US" sz="1600" dirty="0"/>
              <a:t>Mysore has a relatively high </a:t>
            </a:r>
            <a:r>
              <a:rPr lang="en-US" sz="1600" b="1" dirty="0"/>
              <a:t>fare per km (₹15.14)</a:t>
            </a:r>
            <a:r>
              <a:rPr lang="en-US" sz="1600" dirty="0"/>
              <a:t> and </a:t>
            </a:r>
            <a:r>
              <a:rPr lang="en-US" sz="1600" b="1" dirty="0"/>
              <a:t>average fare per trip (₹249.71)</a:t>
            </a:r>
            <a:r>
              <a:rPr lang="en-US" sz="1600" dirty="0"/>
              <a:t>, indicating premium pricing, but its low </a:t>
            </a:r>
            <a:r>
              <a:rPr lang="en-US" sz="1600" b="1" dirty="0"/>
              <a:t>trip volume</a:t>
            </a:r>
            <a:r>
              <a:rPr lang="en-US" sz="1600" dirty="0"/>
              <a:t> suggests potential for growth by increasing demand while maintaining its fare structure.</a:t>
            </a:r>
            <a:endParaRPr lang="en-IN" sz="1600" dirty="0"/>
          </a:p>
        </p:txBody>
      </p:sp>
    </p:spTree>
    <p:extLst>
      <p:ext uri="{BB962C8B-B14F-4D97-AF65-F5344CB8AC3E}">
        <p14:creationId xmlns:p14="http://schemas.microsoft.com/office/powerpoint/2010/main" val="97493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1270986" y="371392"/>
            <a:ext cx="9010834" cy="531520"/>
          </a:xfrm>
        </p:spPr>
        <p:txBody>
          <a:bodyPr>
            <a:noAutofit/>
          </a:bodyPr>
          <a:lstStyle/>
          <a:p>
            <a:pPr algn="ctr"/>
            <a:r>
              <a:rPr lang="en-US" sz="1800" b="1" i="0" dirty="0">
                <a:solidFill>
                  <a:srgbClr val="2E2E2E"/>
                </a:solidFill>
                <a:effectLst/>
                <a:latin typeface="Open Sans" panose="020B0606030504020204"/>
              </a:rPr>
              <a:t>Business Request - 2: Monthly City-Level Trips Target Performance Report </a:t>
            </a:r>
            <a:endParaRPr lang="en-IN" sz="18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838200" y="961377"/>
            <a:ext cx="10515600" cy="531520"/>
          </a:xfrm>
        </p:spPr>
        <p:txBody>
          <a:bodyPr>
            <a:normAutofit/>
          </a:bodyPr>
          <a:lstStyle/>
          <a:p>
            <a:pPr marL="0" indent="0">
              <a:buNone/>
            </a:pPr>
            <a:r>
              <a:rPr lang="en-US" sz="1600" dirty="0"/>
              <a:t>Create a report comparing actual vs target trips at the city and month level, categorize performance, and calculate the percentage difference with a summary label</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pic>
        <p:nvPicPr>
          <p:cNvPr id="26" name="Graphic 25" descr="Arrow: Slight curve with solid fill">
            <a:extLst>
              <a:ext uri="{FF2B5EF4-FFF2-40B4-BE49-F238E27FC236}">
                <a16:creationId xmlns:a16="http://schemas.microsoft.com/office/drawing/2014/main" id="{6A6756E0-2C8E-4373-8C93-F33B0FF43A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390" y="2689932"/>
            <a:ext cx="914400" cy="531520"/>
          </a:xfrm>
          <a:prstGeom prst="rect">
            <a:avLst/>
          </a:prstGeom>
        </p:spPr>
      </p:pic>
      <p:sp>
        <p:nvSpPr>
          <p:cNvPr id="27" name="Content Placeholder 5">
            <a:extLst>
              <a:ext uri="{FF2B5EF4-FFF2-40B4-BE49-F238E27FC236}">
                <a16:creationId xmlns:a16="http://schemas.microsoft.com/office/drawing/2014/main" id="{9E902B9C-52BC-4957-ADED-4CBDF82CC770}"/>
              </a:ext>
            </a:extLst>
          </p:cNvPr>
          <p:cNvSpPr txBox="1">
            <a:spLocks/>
          </p:cNvSpPr>
          <p:nvPr/>
        </p:nvSpPr>
        <p:spPr>
          <a:xfrm>
            <a:off x="1290188" y="5099342"/>
            <a:ext cx="9611624" cy="1505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600" b="1" dirty="0"/>
              <a:t>Mysore</a:t>
            </a:r>
            <a:r>
              <a:rPr lang="en-US" sz="1600" dirty="0"/>
              <a:t> and </a:t>
            </a:r>
            <a:r>
              <a:rPr lang="en-US" sz="1600" b="1" dirty="0"/>
              <a:t>Jaipur</a:t>
            </a:r>
            <a:r>
              <a:rPr lang="en-US" sz="1600" dirty="0"/>
              <a:t> consistently exceeded targets, with </a:t>
            </a:r>
            <a:r>
              <a:rPr lang="en-US" sz="1600" b="1" dirty="0"/>
              <a:t>Mysore</a:t>
            </a:r>
            <a:r>
              <a:rPr lang="en-US" sz="1600" dirty="0"/>
              <a:t> reaching a high of </a:t>
            </a:r>
            <a:r>
              <a:rPr lang="en-US" sz="1600" b="1" dirty="0"/>
              <a:t>33.40%</a:t>
            </a:r>
            <a:r>
              <a:rPr lang="en-US" sz="1600" dirty="0"/>
              <a:t> in February and </a:t>
            </a:r>
            <a:r>
              <a:rPr lang="en-US" sz="1600" b="1" dirty="0"/>
              <a:t>Jaipur</a:t>
            </a:r>
            <a:r>
              <a:rPr lang="en-US" sz="1600" dirty="0"/>
              <a:t> at </a:t>
            </a:r>
            <a:r>
              <a:rPr lang="en-US" sz="1600" b="1" dirty="0"/>
              <a:t>22.09%</a:t>
            </a:r>
            <a:r>
              <a:rPr lang="en-US" sz="1600" dirty="0"/>
              <a:t> in February</a:t>
            </a:r>
          </a:p>
          <a:p>
            <a:pPr marL="342900" indent="-342900">
              <a:buFont typeface="Arial" panose="020B0604020202020204" pitchFamily="34" charset="0"/>
              <a:buAutoNum type="arabicPeriod"/>
            </a:pPr>
            <a:r>
              <a:rPr lang="en-US" sz="1600" b="1" dirty="0"/>
              <a:t>Lucknow</a:t>
            </a:r>
            <a:r>
              <a:rPr lang="en-US" sz="1600" dirty="0"/>
              <a:t>, </a:t>
            </a:r>
            <a:r>
              <a:rPr lang="en-US" sz="1600" b="1" dirty="0"/>
              <a:t>Kochi</a:t>
            </a:r>
            <a:r>
              <a:rPr lang="en-US" sz="1600" dirty="0"/>
              <a:t>, and </a:t>
            </a:r>
            <a:r>
              <a:rPr lang="en-US" sz="1600" b="1" dirty="0"/>
              <a:t>Vadodara</a:t>
            </a:r>
            <a:r>
              <a:rPr lang="en-US" sz="1600" dirty="0"/>
              <a:t> consistently underperformed, with </a:t>
            </a:r>
            <a:r>
              <a:rPr lang="en-US" sz="1600" b="1" dirty="0"/>
              <a:t>Lucknow</a:t>
            </a:r>
            <a:r>
              <a:rPr lang="en-US" sz="1600" dirty="0"/>
              <a:t> hitting a low of </a:t>
            </a:r>
            <a:r>
              <a:rPr lang="en-US" sz="1600" b="1" dirty="0"/>
              <a:t>-16.48%</a:t>
            </a:r>
            <a:r>
              <a:rPr lang="en-US" sz="1600" dirty="0"/>
              <a:t> in January, </a:t>
            </a:r>
            <a:r>
              <a:rPr lang="en-US" sz="1600" b="1" dirty="0"/>
              <a:t>Kochi</a:t>
            </a:r>
            <a:r>
              <a:rPr lang="en-US" sz="1600" dirty="0"/>
              <a:t> at </a:t>
            </a:r>
            <a:r>
              <a:rPr lang="en-US" sz="1600" b="1" dirty="0"/>
              <a:t>-28.90%</a:t>
            </a:r>
            <a:r>
              <a:rPr lang="en-US" sz="1600" dirty="0"/>
              <a:t> in June, and </a:t>
            </a:r>
            <a:r>
              <a:rPr lang="en-US" sz="1600" b="1" dirty="0"/>
              <a:t>Vadodara</a:t>
            </a:r>
            <a:r>
              <a:rPr lang="en-US" sz="1600" dirty="0"/>
              <a:t> at </a:t>
            </a:r>
            <a:r>
              <a:rPr lang="en-US" sz="1600" b="1" dirty="0"/>
              <a:t>-27.92%</a:t>
            </a:r>
            <a:r>
              <a:rPr lang="en-US" sz="1600" dirty="0"/>
              <a:t> in June.</a:t>
            </a:r>
            <a:endParaRPr lang="en-IN" sz="1600" dirty="0"/>
          </a:p>
        </p:txBody>
      </p:sp>
      <p:pic>
        <p:nvPicPr>
          <p:cNvPr id="4" name="Picture 3">
            <a:extLst>
              <a:ext uri="{FF2B5EF4-FFF2-40B4-BE49-F238E27FC236}">
                <a16:creationId xmlns:a16="http://schemas.microsoft.com/office/drawing/2014/main" id="{9862A07E-4C61-42AC-947E-E81BC4E7300C}"/>
              </a:ext>
            </a:extLst>
          </p:cNvPr>
          <p:cNvPicPr>
            <a:picLocks noChangeAspect="1"/>
          </p:cNvPicPr>
          <p:nvPr/>
        </p:nvPicPr>
        <p:blipFill rotWithShape="1">
          <a:blip r:embed="rId6"/>
          <a:srcRect l="14782" t="21769" r="45065" b="50000"/>
          <a:stretch/>
        </p:blipFill>
        <p:spPr>
          <a:xfrm>
            <a:off x="6155881" y="2141348"/>
            <a:ext cx="4895430" cy="193610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340BB16-3B07-4AAC-A7FB-13F391EA4114}"/>
              </a:ext>
            </a:extLst>
          </p:cNvPr>
          <p:cNvPicPr>
            <a:picLocks noChangeAspect="1"/>
          </p:cNvPicPr>
          <p:nvPr/>
        </p:nvPicPr>
        <p:blipFill rotWithShape="1">
          <a:blip r:embed="rId7"/>
          <a:srcRect l="14854" t="46125" r="58495" b="26717"/>
          <a:stretch/>
        </p:blipFill>
        <p:spPr>
          <a:xfrm>
            <a:off x="1224071" y="2141348"/>
            <a:ext cx="3249228" cy="1862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057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1270986" y="371392"/>
            <a:ext cx="9010834" cy="531520"/>
          </a:xfrm>
        </p:spPr>
        <p:txBody>
          <a:bodyPr>
            <a:noAutofit/>
          </a:bodyPr>
          <a:lstStyle/>
          <a:p>
            <a:pPr algn="ctr"/>
            <a:r>
              <a:rPr lang="en-US" sz="1800" b="1" i="0" dirty="0">
                <a:solidFill>
                  <a:srgbClr val="2E2E2E"/>
                </a:solidFill>
                <a:effectLst/>
                <a:latin typeface="Open Sans" panose="020B0606030504020204"/>
              </a:rPr>
              <a:t>Business Request - 3: City-Level Repeat Passenger Trip Frequency Report </a:t>
            </a:r>
            <a:endParaRPr lang="en-IN" sz="18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838200" y="961377"/>
            <a:ext cx="10515600" cy="531520"/>
          </a:xfrm>
        </p:spPr>
        <p:txBody>
          <a:bodyPr>
            <a:normAutofit/>
          </a:bodyPr>
          <a:lstStyle/>
          <a:p>
            <a:pPr marL="0" indent="0">
              <a:buNone/>
            </a:pPr>
            <a:r>
              <a:rPr lang="en-US" sz="1600" dirty="0"/>
              <a:t>Generate a report showing the percentage distribution of repeat passengers in each city by the number of trips taken (2 to 10 trips). This will provide insights into customer loyalty and usage patterns across cities.</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sp>
        <p:nvSpPr>
          <p:cNvPr id="27" name="Content Placeholder 5">
            <a:extLst>
              <a:ext uri="{FF2B5EF4-FFF2-40B4-BE49-F238E27FC236}">
                <a16:creationId xmlns:a16="http://schemas.microsoft.com/office/drawing/2014/main" id="{9E902B9C-52BC-4957-ADED-4CBDF82CC770}"/>
              </a:ext>
            </a:extLst>
          </p:cNvPr>
          <p:cNvSpPr txBox="1">
            <a:spLocks/>
          </p:cNvSpPr>
          <p:nvPr/>
        </p:nvSpPr>
        <p:spPr>
          <a:xfrm>
            <a:off x="1290188" y="5099342"/>
            <a:ext cx="9611624" cy="1505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600" dirty="0"/>
              <a:t>Cities like </a:t>
            </a:r>
            <a:r>
              <a:rPr lang="en-US" sz="1600" b="1" dirty="0"/>
              <a:t>Visakhapatnam, Jaipur, Mysore, and Kochi</a:t>
            </a:r>
            <a:r>
              <a:rPr lang="en-US" sz="1600" dirty="0"/>
              <a:t> show high percentages of customers taking only 2-3 repeat trips, indicating lower loyalty, suggesting the need for discounts or loyalty programs to boost customer retention.</a:t>
            </a:r>
          </a:p>
          <a:p>
            <a:pPr marL="342900" indent="-342900">
              <a:buFont typeface="Arial" panose="020B0604020202020204" pitchFamily="34" charset="0"/>
              <a:buAutoNum type="arabicPeriod"/>
            </a:pPr>
            <a:r>
              <a:rPr lang="en-US" sz="1600" dirty="0"/>
              <a:t>Cities like </a:t>
            </a:r>
            <a:r>
              <a:rPr lang="en-US" sz="1600" b="1" dirty="0"/>
              <a:t>Coimbatore, Vadodara, Surat, and Lucknow</a:t>
            </a:r>
            <a:r>
              <a:rPr lang="en-US" sz="1600" dirty="0"/>
              <a:t> show strong loyalty with repeat trips up to 6, indicating satisfied customers; offering exclusive rewards or VIP programs can further strengthen retention.</a:t>
            </a:r>
            <a:endParaRPr lang="en-IN" sz="1600" dirty="0"/>
          </a:p>
        </p:txBody>
      </p:sp>
      <p:pic>
        <p:nvPicPr>
          <p:cNvPr id="7" name="Picture 6">
            <a:extLst>
              <a:ext uri="{FF2B5EF4-FFF2-40B4-BE49-F238E27FC236}">
                <a16:creationId xmlns:a16="http://schemas.microsoft.com/office/drawing/2014/main" id="{0C9135B6-A9E4-41CD-933F-42C4B2DC0F9C}"/>
              </a:ext>
            </a:extLst>
          </p:cNvPr>
          <p:cNvPicPr>
            <a:picLocks noChangeAspect="1"/>
          </p:cNvPicPr>
          <p:nvPr/>
        </p:nvPicPr>
        <p:blipFill rotWithShape="1">
          <a:blip r:embed="rId4"/>
          <a:srcRect l="14927" t="48932" r="56371" b="32945"/>
          <a:stretch/>
        </p:blipFill>
        <p:spPr>
          <a:xfrm>
            <a:off x="818397" y="1744436"/>
            <a:ext cx="4239097" cy="1505643"/>
          </a:xfrm>
          <a:prstGeom prst="rect">
            <a:avLst/>
          </a:prstGeom>
          <a:ln>
            <a:noFill/>
          </a:ln>
          <a:effectLst>
            <a:outerShdw blurRad="292100" dist="139700" dir="2700000" algn="tl" rotWithShape="0">
              <a:srgbClr val="333333">
                <a:alpha val="65000"/>
              </a:srgbClr>
            </a:outerShdw>
          </a:effectLst>
        </p:spPr>
      </p:pic>
      <p:sp>
        <p:nvSpPr>
          <p:cNvPr id="11" name="Arrow: Curved Up 10">
            <a:extLst>
              <a:ext uri="{FF2B5EF4-FFF2-40B4-BE49-F238E27FC236}">
                <a16:creationId xmlns:a16="http://schemas.microsoft.com/office/drawing/2014/main" id="{5B646DC0-F4ED-4586-9132-E24601E85AB3}"/>
              </a:ext>
            </a:extLst>
          </p:cNvPr>
          <p:cNvSpPr/>
          <p:nvPr/>
        </p:nvSpPr>
        <p:spPr>
          <a:xfrm rot="2592646">
            <a:off x="3916278" y="3769117"/>
            <a:ext cx="1109709" cy="531520"/>
          </a:xfrm>
          <a:prstGeom prst="curvedUpArrow">
            <a:avLst>
              <a:gd name="adj1" fmla="val 8595"/>
              <a:gd name="adj2" fmla="val 50000"/>
              <a:gd name="adj3" fmla="val 26670"/>
            </a:avLst>
          </a:prstGeom>
          <a:solidFill>
            <a:srgbClr val="D6D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D6DF22"/>
              </a:solidFill>
            </a:endParaRPr>
          </a:p>
        </p:txBody>
      </p:sp>
      <p:pic>
        <p:nvPicPr>
          <p:cNvPr id="13" name="Picture 12">
            <a:extLst>
              <a:ext uri="{FF2B5EF4-FFF2-40B4-BE49-F238E27FC236}">
                <a16:creationId xmlns:a16="http://schemas.microsoft.com/office/drawing/2014/main" id="{269B477E-87B7-4C29-AC95-84B9CCE0BE44}"/>
              </a:ext>
            </a:extLst>
          </p:cNvPr>
          <p:cNvPicPr>
            <a:picLocks noChangeAspect="1"/>
          </p:cNvPicPr>
          <p:nvPr/>
        </p:nvPicPr>
        <p:blipFill rotWithShape="1">
          <a:blip r:embed="rId5"/>
          <a:srcRect l="6073" t="20841" r="23908" b="12621"/>
          <a:stretch/>
        </p:blipFill>
        <p:spPr>
          <a:xfrm>
            <a:off x="5267598" y="1532124"/>
            <a:ext cx="6214370" cy="3321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963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1168153" y="355190"/>
            <a:ext cx="9216500" cy="531520"/>
          </a:xfrm>
        </p:spPr>
        <p:txBody>
          <a:bodyPr>
            <a:noAutofit/>
          </a:bodyPr>
          <a:lstStyle/>
          <a:p>
            <a:pPr algn="ctr"/>
            <a:r>
              <a:rPr lang="en-US" sz="1800" b="1" i="0" dirty="0">
                <a:solidFill>
                  <a:srgbClr val="2E2E2E"/>
                </a:solidFill>
                <a:effectLst/>
                <a:latin typeface="Open Sans" panose="020B0606030504020204"/>
              </a:rPr>
              <a:t>Business Request - 4: Identify Cities with Highest and Lowest Total New Passengers</a:t>
            </a:r>
            <a:endParaRPr lang="en-IN" sz="18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1459266" y="926444"/>
            <a:ext cx="8634274" cy="531520"/>
          </a:xfrm>
        </p:spPr>
        <p:txBody>
          <a:bodyPr>
            <a:normAutofit/>
          </a:bodyPr>
          <a:lstStyle/>
          <a:p>
            <a:pPr marL="0" indent="0">
              <a:buNone/>
            </a:pPr>
            <a:r>
              <a:rPr lang="en-US" sz="1600" dirty="0"/>
              <a:t>Generate a report that ranks cities by total new passengers, highlighting the top 3 and bottom 3 cities.</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pic>
        <p:nvPicPr>
          <p:cNvPr id="7" name="Picture 6">
            <a:extLst>
              <a:ext uri="{FF2B5EF4-FFF2-40B4-BE49-F238E27FC236}">
                <a16:creationId xmlns:a16="http://schemas.microsoft.com/office/drawing/2014/main" id="{0AA00FBE-A310-4F42-A3F2-8B844352BC2A}"/>
              </a:ext>
            </a:extLst>
          </p:cNvPr>
          <p:cNvPicPr>
            <a:picLocks noChangeAspect="1"/>
          </p:cNvPicPr>
          <p:nvPr/>
        </p:nvPicPr>
        <p:blipFill rotWithShape="1">
          <a:blip r:embed="rId4"/>
          <a:srcRect l="21164" t="31224" r="42403" b="34835"/>
          <a:stretch/>
        </p:blipFill>
        <p:spPr>
          <a:xfrm>
            <a:off x="6304635" y="1618012"/>
            <a:ext cx="4690369" cy="232766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6960E38-9078-4244-830A-5C7A84679D05}"/>
              </a:ext>
            </a:extLst>
          </p:cNvPr>
          <p:cNvPicPr>
            <a:picLocks noChangeAspect="1"/>
          </p:cNvPicPr>
          <p:nvPr/>
        </p:nvPicPr>
        <p:blipFill rotWithShape="1">
          <a:blip r:embed="rId5"/>
          <a:srcRect l="15073" t="48932" r="69563" b="33592"/>
          <a:stretch/>
        </p:blipFill>
        <p:spPr>
          <a:xfrm>
            <a:off x="2408807" y="1914049"/>
            <a:ext cx="2712656" cy="173558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D27A11E-BBBA-4269-A154-DF173857C81E}"/>
              </a:ext>
            </a:extLst>
          </p:cNvPr>
          <p:cNvSpPr txBox="1"/>
          <p:nvPr/>
        </p:nvSpPr>
        <p:spPr>
          <a:xfrm>
            <a:off x="1182574" y="4912317"/>
            <a:ext cx="9826851" cy="646331"/>
          </a:xfrm>
          <a:prstGeom prst="rect">
            <a:avLst/>
          </a:prstGeom>
          <a:noFill/>
        </p:spPr>
        <p:txBody>
          <a:bodyPr wrap="square" rtlCol="0">
            <a:spAutoFit/>
          </a:bodyPr>
          <a:lstStyle/>
          <a:p>
            <a:r>
              <a:rPr lang="en-US" b="1" dirty="0"/>
              <a:t>Surat</a:t>
            </a:r>
            <a:r>
              <a:rPr lang="en-US" dirty="0"/>
              <a:t>: Despite a high total passenger count, most are repeat customers, indicating a need to attract more new passengers</a:t>
            </a:r>
            <a:endParaRPr lang="en-IN" dirty="0"/>
          </a:p>
        </p:txBody>
      </p:sp>
      <p:sp>
        <p:nvSpPr>
          <p:cNvPr id="12" name="TextBox 11">
            <a:extLst>
              <a:ext uri="{FF2B5EF4-FFF2-40B4-BE49-F238E27FC236}">
                <a16:creationId xmlns:a16="http://schemas.microsoft.com/office/drawing/2014/main" id="{F02A5288-4BD7-4139-986D-232C9569302F}"/>
              </a:ext>
            </a:extLst>
          </p:cNvPr>
          <p:cNvSpPr txBox="1"/>
          <p:nvPr/>
        </p:nvSpPr>
        <p:spPr>
          <a:xfrm>
            <a:off x="5206214" y="4341063"/>
            <a:ext cx="1140377" cy="461665"/>
          </a:xfrm>
          <a:prstGeom prst="rect">
            <a:avLst/>
          </a:prstGeom>
          <a:noFill/>
        </p:spPr>
        <p:txBody>
          <a:bodyPr wrap="none" rtlCol="0">
            <a:spAutoFit/>
          </a:bodyPr>
          <a:lstStyle/>
          <a:p>
            <a:r>
              <a:rPr lang="en-US" sz="2400" dirty="0">
                <a:solidFill>
                  <a:srgbClr val="D6DF22"/>
                </a:solidFill>
              </a:rPr>
              <a:t>Insights</a:t>
            </a:r>
            <a:endParaRPr lang="en-IN" sz="2400" dirty="0">
              <a:solidFill>
                <a:srgbClr val="D6DF22"/>
              </a:solidFill>
            </a:endParaRPr>
          </a:p>
        </p:txBody>
      </p:sp>
      <p:sp>
        <p:nvSpPr>
          <p:cNvPr id="15" name="TextBox 14">
            <a:extLst>
              <a:ext uri="{FF2B5EF4-FFF2-40B4-BE49-F238E27FC236}">
                <a16:creationId xmlns:a16="http://schemas.microsoft.com/office/drawing/2014/main" id="{C99CB441-CC0A-4BA4-83C2-310C94877108}"/>
              </a:ext>
            </a:extLst>
          </p:cNvPr>
          <p:cNvSpPr txBox="1"/>
          <p:nvPr/>
        </p:nvSpPr>
        <p:spPr>
          <a:xfrm>
            <a:off x="1182575" y="5741869"/>
            <a:ext cx="9826850" cy="646331"/>
          </a:xfrm>
          <a:prstGeom prst="rect">
            <a:avLst/>
          </a:prstGeom>
          <a:noFill/>
        </p:spPr>
        <p:txBody>
          <a:bodyPr wrap="square" rtlCol="0">
            <a:spAutoFit/>
          </a:bodyPr>
          <a:lstStyle/>
          <a:p>
            <a:r>
              <a:rPr lang="en-US" b="1" dirty="0"/>
              <a:t>Jaipur and Kochi</a:t>
            </a:r>
            <a:r>
              <a:rPr lang="en-US" dirty="0"/>
              <a:t>: These cities show strong growth in new passengers, highlighting successful customer acquisition strategies.</a:t>
            </a:r>
            <a:endParaRPr lang="en-IN" dirty="0"/>
          </a:p>
        </p:txBody>
      </p:sp>
      <p:sp>
        <p:nvSpPr>
          <p:cNvPr id="13" name="Arrow: Curved Down 12">
            <a:extLst>
              <a:ext uri="{FF2B5EF4-FFF2-40B4-BE49-F238E27FC236}">
                <a16:creationId xmlns:a16="http://schemas.microsoft.com/office/drawing/2014/main" id="{D9C609EE-8016-4564-82C8-66F49FB53EF4}"/>
              </a:ext>
            </a:extLst>
          </p:cNvPr>
          <p:cNvSpPr/>
          <p:nvPr/>
        </p:nvSpPr>
        <p:spPr>
          <a:xfrm rot="20950425">
            <a:off x="5249929" y="1197368"/>
            <a:ext cx="926238" cy="646331"/>
          </a:xfrm>
          <a:prstGeom prst="curvedDownArrow">
            <a:avLst>
              <a:gd name="adj1" fmla="val 8834"/>
              <a:gd name="adj2" fmla="val 28384"/>
              <a:gd name="adj3" fmla="val 23861"/>
            </a:avLst>
          </a:prstGeom>
          <a:solidFill>
            <a:srgbClr val="D6D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50832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1168153" y="355190"/>
            <a:ext cx="9216500" cy="531520"/>
          </a:xfrm>
        </p:spPr>
        <p:txBody>
          <a:bodyPr>
            <a:noAutofit/>
          </a:bodyPr>
          <a:lstStyle/>
          <a:p>
            <a:pPr algn="ctr"/>
            <a:r>
              <a:rPr lang="en-US" sz="1800" b="1" i="0" dirty="0">
                <a:solidFill>
                  <a:srgbClr val="2E2E2E"/>
                </a:solidFill>
                <a:effectLst/>
                <a:latin typeface="Open Sans" panose="020B0606030504020204"/>
              </a:rPr>
              <a:t>Business Request - 5: Identify Month with Highest Revenue for Each City</a:t>
            </a:r>
            <a:endParaRPr lang="en-IN" sz="18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655815" y="938149"/>
            <a:ext cx="10241176" cy="531520"/>
          </a:xfrm>
        </p:spPr>
        <p:txBody>
          <a:bodyPr>
            <a:normAutofit/>
          </a:bodyPr>
          <a:lstStyle/>
          <a:p>
            <a:pPr marL="0" indent="0">
              <a:buNone/>
            </a:pPr>
            <a:r>
              <a:rPr lang="en-US" sz="1600" dirty="0"/>
              <a:t>Generate a report identifying the month with the highest revenue for each city, showing the month, revenue amount, and its percentage contribution to total revenue.</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pic>
        <p:nvPicPr>
          <p:cNvPr id="20" name="Picture 19">
            <a:extLst>
              <a:ext uri="{FF2B5EF4-FFF2-40B4-BE49-F238E27FC236}">
                <a16:creationId xmlns:a16="http://schemas.microsoft.com/office/drawing/2014/main" id="{2834833C-97BD-4147-A988-CF2959591F97}"/>
              </a:ext>
            </a:extLst>
          </p:cNvPr>
          <p:cNvPicPr>
            <a:picLocks noChangeAspect="1"/>
          </p:cNvPicPr>
          <p:nvPr/>
        </p:nvPicPr>
        <p:blipFill rotWithShape="1">
          <a:blip r:embed="rId4"/>
          <a:srcRect l="16747" t="30938" r="36869" b="37087"/>
          <a:stretch/>
        </p:blipFill>
        <p:spPr>
          <a:xfrm>
            <a:off x="5841507" y="1961319"/>
            <a:ext cx="5397624" cy="2092958"/>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94F36E8B-B8D3-46FA-AE54-23D2D0E82827}"/>
              </a:ext>
            </a:extLst>
          </p:cNvPr>
          <p:cNvPicPr>
            <a:picLocks noChangeAspect="1"/>
          </p:cNvPicPr>
          <p:nvPr/>
        </p:nvPicPr>
        <p:blipFill rotWithShape="1">
          <a:blip r:embed="rId5"/>
          <a:srcRect l="15073" t="48802" r="63447" b="33334"/>
          <a:stretch/>
        </p:blipFill>
        <p:spPr>
          <a:xfrm>
            <a:off x="1103789" y="2183906"/>
            <a:ext cx="3335046" cy="1560123"/>
          </a:xfrm>
          <a:prstGeom prst="rect">
            <a:avLst/>
          </a:prstGeom>
          <a:ln>
            <a:noFill/>
          </a:ln>
          <a:effectLst>
            <a:outerShdw blurRad="292100" dist="139700" dir="2700000" algn="tl" rotWithShape="0">
              <a:srgbClr val="333333">
                <a:alpha val="65000"/>
              </a:srgbClr>
            </a:outerShdw>
          </a:effectLst>
        </p:spPr>
      </p:pic>
      <p:pic>
        <p:nvPicPr>
          <p:cNvPr id="23" name="Graphic 22" descr="Arrow: Slight curve with solid fill">
            <a:extLst>
              <a:ext uri="{FF2B5EF4-FFF2-40B4-BE49-F238E27FC236}">
                <a16:creationId xmlns:a16="http://schemas.microsoft.com/office/drawing/2014/main" id="{2849EFDE-75EC-4C09-A533-9257E8457B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2971" y="2698207"/>
            <a:ext cx="914400" cy="531520"/>
          </a:xfrm>
          <a:prstGeom prst="rect">
            <a:avLst/>
          </a:prstGeom>
        </p:spPr>
      </p:pic>
      <p:sp>
        <p:nvSpPr>
          <p:cNvPr id="24" name="TextBox 23">
            <a:extLst>
              <a:ext uri="{FF2B5EF4-FFF2-40B4-BE49-F238E27FC236}">
                <a16:creationId xmlns:a16="http://schemas.microsoft.com/office/drawing/2014/main" id="{7B7A50E4-716E-42A4-9760-98EF14993F6B}"/>
              </a:ext>
            </a:extLst>
          </p:cNvPr>
          <p:cNvSpPr txBox="1"/>
          <p:nvPr/>
        </p:nvSpPr>
        <p:spPr>
          <a:xfrm>
            <a:off x="975412" y="4866133"/>
            <a:ext cx="10241176" cy="646331"/>
          </a:xfrm>
          <a:prstGeom prst="rect">
            <a:avLst/>
          </a:prstGeom>
          <a:noFill/>
        </p:spPr>
        <p:txBody>
          <a:bodyPr wrap="square" rtlCol="0">
            <a:spAutoFit/>
          </a:bodyPr>
          <a:lstStyle/>
          <a:p>
            <a:r>
              <a:rPr lang="en-US" b="1" dirty="0"/>
              <a:t>February</a:t>
            </a:r>
            <a:r>
              <a:rPr lang="en-US" dirty="0"/>
              <a:t>, </a:t>
            </a:r>
            <a:r>
              <a:rPr lang="en-US" b="1" dirty="0"/>
              <a:t>April</a:t>
            </a:r>
            <a:r>
              <a:rPr lang="en-US" dirty="0"/>
              <a:t>, and </a:t>
            </a:r>
            <a:r>
              <a:rPr lang="en-US" b="1" dirty="0"/>
              <a:t>May</a:t>
            </a:r>
            <a:r>
              <a:rPr lang="en-US" dirty="0"/>
              <a:t> are key revenue-driving months for most cities, likely influenced by seasonal trends and events during these periods.</a:t>
            </a:r>
            <a:endParaRPr lang="en-IN" dirty="0"/>
          </a:p>
        </p:txBody>
      </p:sp>
    </p:spTree>
    <p:extLst>
      <p:ext uri="{BB962C8B-B14F-4D97-AF65-F5344CB8AC3E}">
        <p14:creationId xmlns:p14="http://schemas.microsoft.com/office/powerpoint/2010/main" val="360720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9BC-AB1A-4E8B-BE92-745E292FB7D7}"/>
              </a:ext>
            </a:extLst>
          </p:cNvPr>
          <p:cNvSpPr>
            <a:spLocks noGrp="1"/>
          </p:cNvSpPr>
          <p:nvPr>
            <p:ph type="title"/>
          </p:nvPr>
        </p:nvSpPr>
        <p:spPr>
          <a:xfrm>
            <a:off x="1168153" y="355190"/>
            <a:ext cx="9216500" cy="531520"/>
          </a:xfrm>
        </p:spPr>
        <p:txBody>
          <a:bodyPr>
            <a:noAutofit/>
          </a:bodyPr>
          <a:lstStyle/>
          <a:p>
            <a:pPr algn="ctr"/>
            <a:r>
              <a:rPr lang="en-US" sz="1800" b="1" i="0" dirty="0">
                <a:solidFill>
                  <a:srgbClr val="2E2E2E"/>
                </a:solidFill>
                <a:effectLst/>
                <a:latin typeface="Open Sans" panose="020B0606030504020204"/>
              </a:rPr>
              <a:t>Business Request - 6: Repeat Passenger Rate Analysis</a:t>
            </a:r>
            <a:endParaRPr lang="en-IN" sz="1800" b="1" dirty="0"/>
          </a:p>
        </p:txBody>
      </p:sp>
      <p:sp>
        <p:nvSpPr>
          <p:cNvPr id="6" name="Content Placeholder 5">
            <a:extLst>
              <a:ext uri="{FF2B5EF4-FFF2-40B4-BE49-F238E27FC236}">
                <a16:creationId xmlns:a16="http://schemas.microsoft.com/office/drawing/2014/main" id="{DBD5FAFD-0F60-4010-9BCD-0D3057992911}"/>
              </a:ext>
            </a:extLst>
          </p:cNvPr>
          <p:cNvSpPr>
            <a:spLocks noGrp="1"/>
          </p:cNvSpPr>
          <p:nvPr>
            <p:ph idx="1"/>
          </p:nvPr>
        </p:nvSpPr>
        <p:spPr>
          <a:xfrm>
            <a:off x="655815" y="938149"/>
            <a:ext cx="10241176" cy="531520"/>
          </a:xfrm>
        </p:spPr>
        <p:txBody>
          <a:bodyPr>
            <a:normAutofit/>
          </a:bodyPr>
          <a:lstStyle/>
          <a:p>
            <a:pPr marL="0" indent="0">
              <a:buNone/>
            </a:pPr>
            <a:r>
              <a:rPr lang="en-US" sz="1600" dirty="0"/>
              <a:t>Calculate the </a:t>
            </a:r>
            <a:r>
              <a:rPr lang="en-US" sz="1600" b="1" dirty="0"/>
              <a:t>monthly repeat passenger rate</a:t>
            </a:r>
            <a:r>
              <a:rPr lang="en-US" sz="1600" dirty="0"/>
              <a:t> and </a:t>
            </a:r>
            <a:r>
              <a:rPr lang="en-US" sz="1600" b="1" dirty="0"/>
              <a:t>city-wide repeat passenger rate</a:t>
            </a:r>
            <a:r>
              <a:rPr lang="en-US" sz="1600" dirty="0"/>
              <a:t> for each city to analyze monthly trends and overall repeat passenger behavior</a:t>
            </a:r>
            <a:endParaRPr lang="en-IN" sz="1600" dirty="0"/>
          </a:p>
        </p:txBody>
      </p:sp>
      <p:pic>
        <p:nvPicPr>
          <p:cNvPr id="5" name="Picture 4">
            <a:extLst>
              <a:ext uri="{FF2B5EF4-FFF2-40B4-BE49-F238E27FC236}">
                <a16:creationId xmlns:a16="http://schemas.microsoft.com/office/drawing/2014/main" id="{90BE5E0C-3EF1-475E-8932-2945113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 y="27708"/>
            <a:ext cx="722030" cy="418791"/>
          </a:xfrm>
          <a:prstGeom prst="rect">
            <a:avLst/>
          </a:prstGeom>
        </p:spPr>
      </p:pic>
      <p:pic>
        <p:nvPicPr>
          <p:cNvPr id="23" name="Graphic 22" descr="Arrow: Slight curve with solid fill">
            <a:extLst>
              <a:ext uri="{FF2B5EF4-FFF2-40B4-BE49-F238E27FC236}">
                <a16:creationId xmlns:a16="http://schemas.microsoft.com/office/drawing/2014/main" id="{2849EFDE-75EC-4C09-A533-9257E8457B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96051" y="2698207"/>
            <a:ext cx="914400" cy="531520"/>
          </a:xfrm>
          <a:prstGeom prst="rect">
            <a:avLst/>
          </a:prstGeom>
        </p:spPr>
      </p:pic>
      <p:sp>
        <p:nvSpPr>
          <p:cNvPr id="24" name="TextBox 23">
            <a:extLst>
              <a:ext uri="{FF2B5EF4-FFF2-40B4-BE49-F238E27FC236}">
                <a16:creationId xmlns:a16="http://schemas.microsoft.com/office/drawing/2014/main" id="{7B7A50E4-716E-42A4-9760-98EF14993F6B}"/>
              </a:ext>
            </a:extLst>
          </p:cNvPr>
          <p:cNvSpPr txBox="1"/>
          <p:nvPr/>
        </p:nvSpPr>
        <p:spPr>
          <a:xfrm>
            <a:off x="975412" y="4887825"/>
            <a:ext cx="10241176" cy="923330"/>
          </a:xfrm>
          <a:prstGeom prst="rect">
            <a:avLst/>
          </a:prstGeom>
          <a:noFill/>
        </p:spPr>
        <p:txBody>
          <a:bodyPr wrap="square" rtlCol="0">
            <a:spAutoFit/>
          </a:bodyPr>
          <a:lstStyle/>
          <a:p>
            <a:r>
              <a:rPr lang="en-US" dirty="0"/>
              <a:t>Cities like </a:t>
            </a:r>
            <a:r>
              <a:rPr lang="en-US" b="1" dirty="0"/>
              <a:t>Surat</a:t>
            </a:r>
            <a:r>
              <a:rPr lang="en-US" dirty="0"/>
              <a:t> and </a:t>
            </a:r>
            <a:r>
              <a:rPr lang="en-US" b="1" dirty="0"/>
              <a:t>Lucknow</a:t>
            </a:r>
            <a:r>
              <a:rPr lang="en-US" dirty="0"/>
              <a:t> show consistently high repeat passenger rates across months, indicating strong customer loyalty. In contrast, cities like </a:t>
            </a:r>
            <a:r>
              <a:rPr lang="en-US" b="1" dirty="0"/>
              <a:t>Mysore</a:t>
            </a:r>
            <a:r>
              <a:rPr lang="en-US" dirty="0"/>
              <a:t> and </a:t>
            </a:r>
            <a:r>
              <a:rPr lang="en-US" b="1" dirty="0"/>
              <a:t>Jaipur</a:t>
            </a:r>
            <a:r>
              <a:rPr lang="en-US" dirty="0"/>
              <a:t> exhibit lower repeat rates, suggesting potential opportunities for improving customer retention strategies.</a:t>
            </a:r>
            <a:endParaRPr lang="en-IN" dirty="0"/>
          </a:p>
        </p:txBody>
      </p:sp>
      <p:pic>
        <p:nvPicPr>
          <p:cNvPr id="8" name="Picture 7">
            <a:extLst>
              <a:ext uri="{FF2B5EF4-FFF2-40B4-BE49-F238E27FC236}">
                <a16:creationId xmlns:a16="http://schemas.microsoft.com/office/drawing/2014/main" id="{77610EAC-0794-4AF7-BDC6-A20FC83D1C4F}"/>
              </a:ext>
            </a:extLst>
          </p:cNvPr>
          <p:cNvPicPr>
            <a:picLocks noChangeAspect="1"/>
          </p:cNvPicPr>
          <p:nvPr/>
        </p:nvPicPr>
        <p:blipFill rotWithShape="1">
          <a:blip r:embed="rId6"/>
          <a:srcRect l="10850" t="22180" r="51432" b="36181"/>
          <a:stretch/>
        </p:blipFill>
        <p:spPr>
          <a:xfrm>
            <a:off x="6531004" y="1630791"/>
            <a:ext cx="4598634" cy="2855583"/>
          </a:xfrm>
          <a:prstGeom prst="rect">
            <a:avLst/>
          </a:prstGeom>
        </p:spPr>
      </p:pic>
      <p:pic>
        <p:nvPicPr>
          <p:cNvPr id="10" name="Picture 9">
            <a:extLst>
              <a:ext uri="{FF2B5EF4-FFF2-40B4-BE49-F238E27FC236}">
                <a16:creationId xmlns:a16="http://schemas.microsoft.com/office/drawing/2014/main" id="{2B6CFCE7-10E7-4131-AD8C-36D3AE8C3B0A}"/>
              </a:ext>
            </a:extLst>
          </p:cNvPr>
          <p:cNvPicPr>
            <a:picLocks noChangeAspect="1"/>
          </p:cNvPicPr>
          <p:nvPr/>
        </p:nvPicPr>
        <p:blipFill rotWithShape="1">
          <a:blip r:embed="rId7"/>
          <a:srcRect l="15073" t="46084" r="48155" b="25049"/>
          <a:stretch/>
        </p:blipFill>
        <p:spPr>
          <a:xfrm>
            <a:off x="889500" y="2036113"/>
            <a:ext cx="4359329" cy="1925012"/>
          </a:xfrm>
          <a:prstGeom prst="rect">
            <a:avLst/>
          </a:prstGeom>
        </p:spPr>
      </p:pic>
    </p:spTree>
    <p:extLst>
      <p:ext uri="{BB962C8B-B14F-4D97-AF65-F5344CB8AC3E}">
        <p14:creationId xmlns:p14="http://schemas.microsoft.com/office/powerpoint/2010/main" val="1286702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751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PowerPoint Presentation</vt:lpstr>
      <vt:lpstr>Problem Statement</vt:lpstr>
      <vt:lpstr>Cities of Operation</vt:lpstr>
      <vt:lpstr>Business Request - 1: City-Level Fare and Trip Summary Report</vt:lpstr>
      <vt:lpstr>Business Request - 2: Monthly City-Level Trips Target Performance Report </vt:lpstr>
      <vt:lpstr>Business Request - 3: City-Level Repeat Passenger Trip Frequency Report </vt:lpstr>
      <vt:lpstr>Business Request - 4: Identify Cities with Highest and Lowest Total New Passengers</vt:lpstr>
      <vt:lpstr>Business Request - 5: Identify Month with Highest Revenue for Each City</vt:lpstr>
      <vt:lpstr>Business Request - 6: Repeat Passenger Rate Analysis</vt:lpstr>
      <vt:lpstr>Summary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dc:creator>
  <cp:lastModifiedBy>Black</cp:lastModifiedBy>
  <cp:revision>49</cp:revision>
  <dcterms:created xsi:type="dcterms:W3CDTF">2024-12-12T12:51:24Z</dcterms:created>
  <dcterms:modified xsi:type="dcterms:W3CDTF">2024-12-15T17:24:55Z</dcterms:modified>
</cp:coreProperties>
</file>